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71"/>
  </p:notesMasterIdLst>
  <p:sldIdLst>
    <p:sldId id="312" r:id="rId2"/>
    <p:sldId id="257" r:id="rId3"/>
    <p:sldId id="386" r:id="rId4"/>
    <p:sldId id="302" r:id="rId5"/>
    <p:sldId id="387" r:id="rId6"/>
    <p:sldId id="388" r:id="rId7"/>
    <p:sldId id="315" r:id="rId8"/>
    <p:sldId id="389" r:id="rId9"/>
    <p:sldId id="346"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9" r:id="rId29"/>
    <p:sldId id="410" r:id="rId30"/>
    <p:sldId id="411" r:id="rId31"/>
    <p:sldId id="412" r:id="rId32"/>
    <p:sldId id="413" r:id="rId33"/>
    <p:sldId id="414" r:id="rId34"/>
    <p:sldId id="415" r:id="rId35"/>
    <p:sldId id="416" r:id="rId36"/>
    <p:sldId id="417" r:id="rId37"/>
    <p:sldId id="418" r:id="rId38"/>
    <p:sldId id="272" r:id="rId39"/>
    <p:sldId id="447" r:id="rId40"/>
    <p:sldId id="348" r:id="rId41"/>
    <p:sldId id="420" r:id="rId42"/>
    <p:sldId id="421" r:id="rId43"/>
    <p:sldId id="422" r:id="rId44"/>
    <p:sldId id="423" r:id="rId45"/>
    <p:sldId id="424" r:id="rId46"/>
    <p:sldId id="425" r:id="rId47"/>
    <p:sldId id="426" r:id="rId48"/>
    <p:sldId id="429" r:id="rId49"/>
    <p:sldId id="428" r:id="rId50"/>
    <p:sldId id="431" r:id="rId51"/>
    <p:sldId id="432" r:id="rId52"/>
    <p:sldId id="433" r:id="rId53"/>
    <p:sldId id="434" r:id="rId54"/>
    <p:sldId id="448" r:id="rId55"/>
    <p:sldId id="436" r:id="rId56"/>
    <p:sldId id="437" r:id="rId57"/>
    <p:sldId id="438" r:id="rId58"/>
    <p:sldId id="440" r:id="rId59"/>
    <p:sldId id="441" r:id="rId60"/>
    <p:sldId id="456" r:id="rId61"/>
    <p:sldId id="458" r:id="rId62"/>
    <p:sldId id="452" r:id="rId63"/>
    <p:sldId id="439" r:id="rId64"/>
    <p:sldId id="442" r:id="rId65"/>
    <p:sldId id="459" r:id="rId66"/>
    <p:sldId id="460" r:id="rId67"/>
    <p:sldId id="449" r:id="rId68"/>
    <p:sldId id="446" r:id="rId69"/>
    <p:sldId id="461" r:id="rId70"/>
  </p:sldIdLst>
  <p:sldSz cx="12192000" cy="6858000"/>
  <p:notesSz cx="6858000" cy="9144000"/>
  <p:embeddedFontLst>
    <p:embeddedFont>
      <p:font typeface="Georgia" panose="02040502050405020303" pitchFamily="18" charset="0"/>
      <p:regular r:id="rId72"/>
      <p:bold r:id="rId73"/>
      <p:italic r:id="rId74"/>
      <p:boldItalic r:id="rId75"/>
    </p:embeddedFont>
    <p:embeddedFont>
      <p:font typeface="Wingdings 2" panose="05020102010507070707" pitchFamily="18" charset="2"/>
      <p:regular r:id="rId76"/>
    </p:embeddedFont>
  </p:embeddedFontLst>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 userDrawn="1">
          <p15:clr>
            <a:srgbClr val="A4A3A4"/>
          </p15:clr>
        </p15:guide>
        <p15:guide id="2" pos="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3000A"/>
    <a:srgbClr val="466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BD3BD-C82F-4A8F-9576-875232B38002}" v="16" dt="2021-08-04T13:45:13.875"/>
    <p1510:client id="{AD7D949D-976E-466B-8038-AB10990B2477}" v="10" dt="2021-08-04T14:16:10.577"/>
    <p1510:client id="{BCBE19BA-399F-4038-8F67-CE792B18BBD5}" v="49" dt="2021-06-16T15:21:24.249"/>
    <p1510:client id="{C320C684-8A1B-4AC0-B08D-D0B53953DE7F}" v="116" dt="2021-07-12T00:51:23.057"/>
    <p1510:client id="{C7FDE63C-7F33-4300-8B7E-EFF5D1E2C2B9}" v="1" dt="2021-07-13T15:13:18.112"/>
    <p1510:client id="{D021233A-3E1C-490C-8786-E7B73C2136D5}" v="197" dt="2021-06-16T14:54:48.830"/>
    <p1510:client id="{EBDF73CB-00F6-4758-95CE-176D71D40ED0}" v="47" dt="2021-07-11T20:32:47.666"/>
    <p1510:client id="{EE9FB6E3-8C54-4453-B4B3-F16A662AB516}" v="6" dt="2021-06-16T19:11:29.048"/>
    <p1510:client id="{F8924BB3-CF09-4261-8928-EEA60BF82E9C}" v="6" dt="2021-06-16T17:52:42.040"/>
    <p1510:client id="{FAF87482-C363-4917-92E1-7D3A9C23CE26}" v="3" dt="2021-08-04T13:43:05.891"/>
  </p1510:revLst>
</p1510:revInfo>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9" autoAdjust="0"/>
    <p:restoredTop sz="88721" autoAdjust="0"/>
  </p:normalViewPr>
  <p:slideViewPr>
    <p:cSldViewPr snapToGrid="0">
      <p:cViewPr varScale="1">
        <p:scale>
          <a:sx n="68" d="100"/>
          <a:sy n="68" d="100"/>
        </p:scale>
        <p:origin x="600" y="42"/>
      </p:cViewPr>
      <p:guideLst>
        <p:guide orient="horz" pos="168"/>
        <p:guide pos="96"/>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festyle Medicine Education Collaborative" userId="Qsr6Pj7YbrYIfQ8jRuAZDH3s31P4h9zLDlrqHjjWMII=" providerId="None" clId="Web-{BCBE19BA-399F-4038-8F67-CE792B18BBD5}"/>
    <pc:docChg chg="modSld">
      <pc:chgData name="Lifestyle Medicine Education Collaborative" userId="Qsr6Pj7YbrYIfQ8jRuAZDH3s31P4h9zLDlrqHjjWMII=" providerId="None" clId="Web-{BCBE19BA-399F-4038-8F67-CE792B18BBD5}" dt="2021-06-16T15:21:20.811" v="35" actId="20577"/>
      <pc:docMkLst>
        <pc:docMk/>
      </pc:docMkLst>
      <pc:sldChg chg="modSp">
        <pc:chgData name="Lifestyle Medicine Education Collaborative" userId="Qsr6Pj7YbrYIfQ8jRuAZDH3s31P4h9zLDlrqHjjWMII=" providerId="None" clId="Web-{BCBE19BA-399F-4038-8F67-CE792B18BBD5}" dt="2021-06-16T14:58:14.433" v="0" actId="20577"/>
        <pc:sldMkLst>
          <pc:docMk/>
          <pc:sldMk cId="1435005466" sldId="393"/>
        </pc:sldMkLst>
        <pc:spChg chg="mod">
          <ac:chgData name="Lifestyle Medicine Education Collaborative" userId="Qsr6Pj7YbrYIfQ8jRuAZDH3s31P4h9zLDlrqHjjWMII=" providerId="None" clId="Web-{BCBE19BA-399F-4038-8F67-CE792B18BBD5}" dt="2021-06-16T14:58:14.433" v="0" actId="20577"/>
          <ac:spMkLst>
            <pc:docMk/>
            <pc:sldMk cId="1435005466" sldId="393"/>
            <ac:spMk id="4" creationId="{C472952C-C1A1-46B7-B20A-DB615AC014FA}"/>
          </ac:spMkLst>
        </pc:spChg>
      </pc:sldChg>
      <pc:sldChg chg="modSp">
        <pc:chgData name="Lifestyle Medicine Education Collaborative" userId="Qsr6Pj7YbrYIfQ8jRuAZDH3s31P4h9zLDlrqHjjWMII=" providerId="None" clId="Web-{BCBE19BA-399F-4038-8F67-CE792B18BBD5}" dt="2021-06-16T14:58:33.511" v="15" actId="20577"/>
        <pc:sldMkLst>
          <pc:docMk/>
          <pc:sldMk cId="3024613554" sldId="394"/>
        </pc:sldMkLst>
        <pc:spChg chg="mod">
          <ac:chgData name="Lifestyle Medicine Education Collaborative" userId="Qsr6Pj7YbrYIfQ8jRuAZDH3s31P4h9zLDlrqHjjWMII=" providerId="None" clId="Web-{BCBE19BA-399F-4038-8F67-CE792B18BBD5}" dt="2021-06-16T14:58:33.511" v="15" actId="20577"/>
          <ac:spMkLst>
            <pc:docMk/>
            <pc:sldMk cId="3024613554" sldId="394"/>
            <ac:spMk id="5" creationId="{BB99C927-FE95-4D9A-96FF-F05F84E7BF82}"/>
          </ac:spMkLst>
        </pc:spChg>
      </pc:sldChg>
      <pc:sldChg chg="modSp">
        <pc:chgData name="Lifestyle Medicine Education Collaborative" userId="Qsr6Pj7YbrYIfQ8jRuAZDH3s31P4h9zLDlrqHjjWMII=" providerId="None" clId="Web-{BCBE19BA-399F-4038-8F67-CE792B18BBD5}" dt="2021-06-16T15:21:20.811" v="35" actId="20577"/>
        <pc:sldMkLst>
          <pc:docMk/>
          <pc:sldMk cId="4231522718" sldId="399"/>
        </pc:sldMkLst>
        <pc:spChg chg="mod">
          <ac:chgData name="Lifestyle Medicine Education Collaborative" userId="Qsr6Pj7YbrYIfQ8jRuAZDH3s31P4h9zLDlrqHjjWMII=" providerId="None" clId="Web-{BCBE19BA-399F-4038-8F67-CE792B18BBD5}" dt="2021-06-16T15:21:20.811" v="35" actId="20577"/>
          <ac:spMkLst>
            <pc:docMk/>
            <pc:sldMk cId="4231522718" sldId="399"/>
            <ac:spMk id="5" creationId="{EC9AC1DD-7F79-4542-BEEA-09C86792AA0E}"/>
          </ac:spMkLst>
        </pc:spChg>
      </pc:sldChg>
      <pc:sldChg chg="modSp">
        <pc:chgData name="Lifestyle Medicine Education Collaborative" userId="Qsr6Pj7YbrYIfQ8jRuAZDH3s31P4h9zLDlrqHjjWMII=" providerId="None" clId="Web-{BCBE19BA-399F-4038-8F67-CE792B18BBD5}" dt="2021-06-16T15:20:50.029" v="33" actId="20577"/>
        <pc:sldMkLst>
          <pc:docMk/>
          <pc:sldMk cId="1348919545" sldId="401"/>
        </pc:sldMkLst>
        <pc:spChg chg="mod">
          <ac:chgData name="Lifestyle Medicine Education Collaborative" userId="Qsr6Pj7YbrYIfQ8jRuAZDH3s31P4h9zLDlrqHjjWMII=" providerId="None" clId="Web-{BCBE19BA-399F-4038-8F67-CE792B18BBD5}" dt="2021-06-16T15:20:50.029" v="33" actId="20577"/>
          <ac:spMkLst>
            <pc:docMk/>
            <pc:sldMk cId="1348919545" sldId="401"/>
            <ac:spMk id="5" creationId="{EC9AC1DD-7F79-4542-BEEA-09C86792AA0E}"/>
          </ac:spMkLst>
        </pc:spChg>
      </pc:sldChg>
      <pc:sldChg chg="modSp">
        <pc:chgData name="Lifestyle Medicine Education Collaborative" userId="Qsr6Pj7YbrYIfQ8jRuAZDH3s31P4h9zLDlrqHjjWMII=" providerId="None" clId="Web-{BCBE19BA-399F-4038-8F67-CE792B18BBD5}" dt="2021-06-16T15:01:01.077" v="25" actId="20577"/>
        <pc:sldMkLst>
          <pc:docMk/>
          <pc:sldMk cId="2672028581" sldId="452"/>
        </pc:sldMkLst>
        <pc:spChg chg="mod">
          <ac:chgData name="Lifestyle Medicine Education Collaborative" userId="Qsr6Pj7YbrYIfQ8jRuAZDH3s31P4h9zLDlrqHjjWMII=" providerId="None" clId="Web-{BCBE19BA-399F-4038-8F67-CE792B18BBD5}" dt="2021-06-16T15:01:01.077" v="25" actId="20577"/>
          <ac:spMkLst>
            <pc:docMk/>
            <pc:sldMk cId="2672028581" sldId="452"/>
            <ac:spMk id="13" creationId="{7CB9A467-D7A1-46F6-AB3F-DEC410DCBA2A}"/>
          </ac:spMkLst>
        </pc:spChg>
      </pc:sldChg>
      <pc:sldChg chg="delSp">
        <pc:chgData name="Lifestyle Medicine Education Collaborative" userId="Qsr6Pj7YbrYIfQ8jRuAZDH3s31P4h9zLDlrqHjjWMII=" providerId="None" clId="Web-{BCBE19BA-399F-4038-8F67-CE792B18BBD5}" dt="2021-06-16T15:01:19.703" v="27"/>
        <pc:sldMkLst>
          <pc:docMk/>
          <pc:sldMk cId="2139942806" sldId="459"/>
        </pc:sldMkLst>
        <pc:spChg chg="del">
          <ac:chgData name="Lifestyle Medicine Education Collaborative" userId="Qsr6Pj7YbrYIfQ8jRuAZDH3s31P4h9zLDlrqHjjWMII=" providerId="None" clId="Web-{BCBE19BA-399F-4038-8F67-CE792B18BBD5}" dt="2021-06-16T15:01:19.703" v="27"/>
          <ac:spMkLst>
            <pc:docMk/>
            <pc:sldMk cId="2139942806" sldId="459"/>
            <ac:spMk id="28" creationId="{83F4590E-0D40-4C3C-B43E-E3193FF39A8D}"/>
          </ac:spMkLst>
        </pc:spChg>
        <pc:spChg chg="del">
          <ac:chgData name="Lifestyle Medicine Education Collaborative" userId="Qsr6Pj7YbrYIfQ8jRuAZDH3s31P4h9zLDlrqHjjWMII=" providerId="None" clId="Web-{BCBE19BA-399F-4038-8F67-CE792B18BBD5}" dt="2021-06-16T15:01:14.062" v="26"/>
          <ac:spMkLst>
            <pc:docMk/>
            <pc:sldMk cId="2139942806" sldId="459"/>
            <ac:spMk id="33" creationId="{D3DC8FAB-BF39-4D8B-BC59-7D5A51528A87}"/>
          </ac:spMkLst>
        </pc:spChg>
      </pc:sldChg>
    </pc:docChg>
  </pc:docChgLst>
  <pc:docChgLst>
    <pc:chgData name="Lifestyle Medicine Education Collaborative" userId="Qsr6Pj7YbrYIfQ8jRuAZDH3s31P4h9zLDlrqHjjWMII=" providerId="None" clId="Web-{C7FDE63C-7F33-4300-8B7E-EFF5D1E2C2B9}"/>
    <pc:docChg chg="modSld">
      <pc:chgData name="Lifestyle Medicine Education Collaborative" userId="Qsr6Pj7YbrYIfQ8jRuAZDH3s31P4h9zLDlrqHjjWMII=" providerId="None" clId="Web-{C7FDE63C-7F33-4300-8B7E-EFF5D1E2C2B9}" dt="2021-07-13T15:13:18.112" v="1" actId="20577"/>
      <pc:docMkLst>
        <pc:docMk/>
      </pc:docMkLst>
      <pc:sldChg chg="modSp modNotes">
        <pc:chgData name="Lifestyle Medicine Education Collaborative" userId="Qsr6Pj7YbrYIfQ8jRuAZDH3s31P4h9zLDlrqHjjWMII=" providerId="None" clId="Web-{C7FDE63C-7F33-4300-8B7E-EFF5D1E2C2B9}" dt="2021-07-13T15:13:18.112" v="1" actId="20577"/>
        <pc:sldMkLst>
          <pc:docMk/>
          <pc:sldMk cId="873962858" sldId="315"/>
        </pc:sldMkLst>
        <pc:spChg chg="mod">
          <ac:chgData name="Lifestyle Medicine Education Collaborative" userId="Qsr6Pj7YbrYIfQ8jRuAZDH3s31P4h9zLDlrqHjjWMII=" providerId="None" clId="Web-{C7FDE63C-7F33-4300-8B7E-EFF5D1E2C2B9}" dt="2021-07-13T15:13:18.112" v="1" actId="20577"/>
          <ac:spMkLst>
            <pc:docMk/>
            <pc:sldMk cId="873962858" sldId="315"/>
            <ac:spMk id="19" creationId="{4B8EBC5D-7A2A-BD46-A514-FC7CC0F37E99}"/>
          </ac:spMkLst>
        </pc:spChg>
      </pc:sldChg>
    </pc:docChg>
  </pc:docChgLst>
  <pc:docChgLst>
    <pc:chgData name="Lifestyle Medicine Education Collaborative" userId="Qsr6Pj7YbrYIfQ8jRuAZDH3s31P4h9zLDlrqHjjWMII=" providerId="None" clId="Web-{D5D6397E-CB99-49B9-B2F3-BBCD1476E382}"/>
    <pc:docChg chg="modSld">
      <pc:chgData name="Lifestyle Medicine Education Collaborative" userId="Qsr6Pj7YbrYIfQ8jRuAZDH3s31P4h9zLDlrqHjjWMII=" providerId="None" clId="Web-{D5D6397E-CB99-49B9-B2F3-BBCD1476E382}" dt="2021-08-04T12:53:44.622" v="2"/>
      <pc:docMkLst>
        <pc:docMk/>
      </pc:docMkLst>
      <pc:sldChg chg="modNotes">
        <pc:chgData name="Lifestyle Medicine Education Collaborative" userId="Qsr6Pj7YbrYIfQ8jRuAZDH3s31P4h9zLDlrqHjjWMII=" providerId="None" clId="Web-{D5D6397E-CB99-49B9-B2F3-BBCD1476E382}" dt="2021-08-04T12:53:44.622" v="2"/>
        <pc:sldMkLst>
          <pc:docMk/>
          <pc:sldMk cId="3699917857" sldId="402"/>
        </pc:sldMkLst>
      </pc:sldChg>
    </pc:docChg>
  </pc:docChgLst>
  <pc:docChgLst>
    <pc:chgData name="Lifestyle Medicine Education Collaborative" clId="Web-{698BD3BD-C82F-4A8F-9576-875232B38002}"/>
    <pc:docChg chg="modSld">
      <pc:chgData name="Lifestyle Medicine Education Collaborative" userId="" providerId="" clId="Web-{698BD3BD-C82F-4A8F-9576-875232B38002}" dt="2021-08-04T13:45:13.875" v="14" actId="14100"/>
      <pc:docMkLst>
        <pc:docMk/>
      </pc:docMkLst>
      <pc:sldChg chg="modSp">
        <pc:chgData name="Lifestyle Medicine Education Collaborative" userId="" providerId="" clId="Web-{698BD3BD-C82F-4A8F-9576-875232B38002}" dt="2021-08-04T13:44:45.811" v="0" actId="20577"/>
        <pc:sldMkLst>
          <pc:docMk/>
          <pc:sldMk cId="42471088" sldId="441"/>
        </pc:sldMkLst>
        <pc:spChg chg="mod">
          <ac:chgData name="Lifestyle Medicine Education Collaborative" userId="" providerId="" clId="Web-{698BD3BD-C82F-4A8F-9576-875232B38002}" dt="2021-08-04T13:44:45.811" v="0" actId="20577"/>
          <ac:spMkLst>
            <pc:docMk/>
            <pc:sldMk cId="42471088" sldId="441"/>
            <ac:spMk id="5" creationId="{83B9183B-E517-4072-B529-85B104AFC72E}"/>
          </ac:spMkLst>
        </pc:spChg>
      </pc:sldChg>
      <pc:sldChg chg="delSp modSp">
        <pc:chgData name="Lifestyle Medicine Education Collaborative" userId="" providerId="" clId="Web-{698BD3BD-C82F-4A8F-9576-875232B38002}" dt="2021-08-04T13:45:13.875" v="14" actId="14100"/>
        <pc:sldMkLst>
          <pc:docMk/>
          <pc:sldMk cId="2139942806" sldId="459"/>
        </pc:sldMkLst>
        <pc:spChg chg="del mod">
          <ac:chgData name="Lifestyle Medicine Education Collaborative" userId="" providerId="" clId="Web-{698BD3BD-C82F-4A8F-9576-875232B38002}" dt="2021-08-04T13:45:07.359" v="13"/>
          <ac:spMkLst>
            <pc:docMk/>
            <pc:sldMk cId="2139942806" sldId="459"/>
            <ac:spMk id="4" creationId="{D3B66F5B-A744-44FE-B1F1-F56900AA4DD1}"/>
          </ac:spMkLst>
        </pc:spChg>
        <pc:spChg chg="mod">
          <ac:chgData name="Lifestyle Medicine Education Collaborative" userId="" providerId="" clId="Web-{698BD3BD-C82F-4A8F-9576-875232B38002}" dt="2021-08-04T13:45:13.875" v="14" actId="14100"/>
          <ac:spMkLst>
            <pc:docMk/>
            <pc:sldMk cId="2139942806" sldId="459"/>
            <ac:spMk id="27" creationId="{0D7F4AF1-792F-44BA-919E-88A17C585263}"/>
          </ac:spMkLst>
        </pc:spChg>
      </pc:sldChg>
    </pc:docChg>
  </pc:docChgLst>
  <pc:docChgLst>
    <pc:chgData name="Lifestyle Medicine Education Collaborative" userId="Qsr6Pj7YbrYIfQ8jRuAZDH3s31P4h9zLDlrqHjjWMII=" providerId="None" clId="Web-{D021233A-3E1C-490C-8786-E7B73C2136D5}"/>
    <pc:docChg chg="modSld">
      <pc:chgData name="Lifestyle Medicine Education Collaborative" userId="Qsr6Pj7YbrYIfQ8jRuAZDH3s31P4h9zLDlrqHjjWMII=" providerId="None" clId="Web-{D021233A-3E1C-490C-8786-E7B73C2136D5}" dt="2021-06-16T14:54:45.236" v="479"/>
      <pc:docMkLst>
        <pc:docMk/>
      </pc:docMkLst>
      <pc:sldChg chg="addSp modSp">
        <pc:chgData name="Lifestyle Medicine Education Collaborative" userId="Qsr6Pj7YbrYIfQ8jRuAZDH3s31P4h9zLDlrqHjjWMII=" providerId="None" clId="Web-{D021233A-3E1C-490C-8786-E7B73C2136D5}" dt="2021-06-16T14:34:43.976" v="54" actId="1076"/>
        <pc:sldMkLst>
          <pc:docMk/>
          <pc:sldMk cId="166250993" sldId="398"/>
        </pc:sldMkLst>
        <pc:spChg chg="add mod">
          <ac:chgData name="Lifestyle Medicine Education Collaborative" userId="Qsr6Pj7YbrYIfQ8jRuAZDH3s31P4h9zLDlrqHjjWMII=" providerId="None" clId="Web-{D021233A-3E1C-490C-8786-E7B73C2136D5}" dt="2021-06-16T14:34:43.976" v="54" actId="1076"/>
          <ac:spMkLst>
            <pc:docMk/>
            <pc:sldMk cId="166250993" sldId="398"/>
            <ac:spMk id="4" creationId="{7151384E-A829-4DA9-94B5-A8843CB7F60E}"/>
          </ac:spMkLst>
        </pc:spChg>
        <pc:spChg chg="mod">
          <ac:chgData name="Lifestyle Medicine Education Collaborative" userId="Qsr6Pj7YbrYIfQ8jRuAZDH3s31P4h9zLDlrqHjjWMII=" providerId="None" clId="Web-{D021233A-3E1C-490C-8786-E7B73C2136D5}" dt="2021-06-16T14:27:37.009" v="1" actId="20577"/>
          <ac:spMkLst>
            <pc:docMk/>
            <pc:sldMk cId="166250993" sldId="398"/>
            <ac:spMk id="5" creationId="{EC9AC1DD-7F79-4542-BEEA-09C86792AA0E}"/>
          </ac:spMkLst>
        </pc:spChg>
      </pc:sldChg>
      <pc:sldChg chg="modSp">
        <pc:chgData name="Lifestyle Medicine Education Collaborative" userId="Qsr6Pj7YbrYIfQ8jRuAZDH3s31P4h9zLDlrqHjjWMII=" providerId="None" clId="Web-{D021233A-3E1C-490C-8786-E7B73C2136D5}" dt="2021-06-16T14:35:32.726" v="68" actId="20577"/>
        <pc:sldMkLst>
          <pc:docMk/>
          <pc:sldMk cId="4231522718" sldId="399"/>
        </pc:sldMkLst>
        <pc:spChg chg="mod">
          <ac:chgData name="Lifestyle Medicine Education Collaborative" userId="Qsr6Pj7YbrYIfQ8jRuAZDH3s31P4h9zLDlrqHjjWMII=" providerId="None" clId="Web-{D021233A-3E1C-490C-8786-E7B73C2136D5}" dt="2021-06-16T14:35:32.726" v="68" actId="20577"/>
          <ac:spMkLst>
            <pc:docMk/>
            <pc:sldMk cId="4231522718" sldId="399"/>
            <ac:spMk id="5" creationId="{EC9AC1DD-7F79-4542-BEEA-09C86792AA0E}"/>
          </ac:spMkLst>
        </pc:spChg>
      </pc:sldChg>
      <pc:sldChg chg="modSp">
        <pc:chgData name="Lifestyle Medicine Education Collaborative" userId="Qsr6Pj7YbrYIfQ8jRuAZDH3s31P4h9zLDlrqHjjWMII=" providerId="None" clId="Web-{D021233A-3E1C-490C-8786-E7B73C2136D5}" dt="2021-06-16T14:32:01.742" v="39" actId="20577"/>
        <pc:sldMkLst>
          <pc:docMk/>
          <pc:sldMk cId="1559775424" sldId="400"/>
        </pc:sldMkLst>
        <pc:spChg chg="mod">
          <ac:chgData name="Lifestyle Medicine Education Collaborative" userId="Qsr6Pj7YbrYIfQ8jRuAZDH3s31P4h9zLDlrqHjjWMII=" providerId="None" clId="Web-{D021233A-3E1C-490C-8786-E7B73C2136D5}" dt="2021-06-16T14:32:01.742" v="39" actId="20577"/>
          <ac:spMkLst>
            <pc:docMk/>
            <pc:sldMk cId="1559775424" sldId="400"/>
            <ac:spMk id="5" creationId="{EC9AC1DD-7F79-4542-BEEA-09C86792AA0E}"/>
          </ac:spMkLst>
        </pc:spChg>
      </pc:sldChg>
      <pc:sldChg chg="modSp">
        <pc:chgData name="Lifestyle Medicine Education Collaborative" userId="Qsr6Pj7YbrYIfQ8jRuAZDH3s31P4h9zLDlrqHjjWMII=" providerId="None" clId="Web-{D021233A-3E1C-490C-8786-E7B73C2136D5}" dt="2021-06-16T14:32:08.071" v="41" actId="20577"/>
        <pc:sldMkLst>
          <pc:docMk/>
          <pc:sldMk cId="1348919545" sldId="401"/>
        </pc:sldMkLst>
        <pc:spChg chg="mod">
          <ac:chgData name="Lifestyle Medicine Education Collaborative" userId="Qsr6Pj7YbrYIfQ8jRuAZDH3s31P4h9zLDlrqHjjWMII=" providerId="None" clId="Web-{D021233A-3E1C-490C-8786-E7B73C2136D5}" dt="2021-06-16T14:32:08.071" v="41" actId="20577"/>
          <ac:spMkLst>
            <pc:docMk/>
            <pc:sldMk cId="1348919545" sldId="401"/>
            <ac:spMk id="5" creationId="{EC9AC1DD-7F79-4542-BEEA-09C86792AA0E}"/>
          </ac:spMkLst>
        </pc:spChg>
      </pc:sldChg>
      <pc:sldChg chg="modSp">
        <pc:chgData name="Lifestyle Medicine Education Collaborative" userId="Qsr6Pj7YbrYIfQ8jRuAZDH3s31P4h9zLDlrqHjjWMII=" providerId="None" clId="Web-{D021233A-3E1C-490C-8786-E7B73C2136D5}" dt="2021-06-16T14:35:52.179" v="70" actId="20577"/>
        <pc:sldMkLst>
          <pc:docMk/>
          <pc:sldMk cId="3699917857" sldId="402"/>
        </pc:sldMkLst>
        <pc:spChg chg="mod">
          <ac:chgData name="Lifestyle Medicine Education Collaborative" userId="Qsr6Pj7YbrYIfQ8jRuAZDH3s31P4h9zLDlrqHjjWMII=" providerId="None" clId="Web-{D021233A-3E1C-490C-8786-E7B73C2136D5}" dt="2021-06-16T14:35:52.179" v="70" actId="20577"/>
          <ac:spMkLst>
            <pc:docMk/>
            <pc:sldMk cId="3699917857" sldId="402"/>
            <ac:spMk id="5" creationId="{EC9AC1DD-7F79-4542-BEEA-09C86792AA0E}"/>
          </ac:spMkLst>
        </pc:spChg>
      </pc:sldChg>
      <pc:sldChg chg="modSp">
        <pc:chgData name="Lifestyle Medicine Education Collaborative" userId="Qsr6Pj7YbrYIfQ8jRuAZDH3s31P4h9zLDlrqHjjWMII=" providerId="None" clId="Web-{D021233A-3E1C-490C-8786-E7B73C2136D5}" dt="2021-06-16T14:36:34.038" v="73" actId="20577"/>
        <pc:sldMkLst>
          <pc:docMk/>
          <pc:sldMk cId="1715776327" sldId="403"/>
        </pc:sldMkLst>
        <pc:spChg chg="mod">
          <ac:chgData name="Lifestyle Medicine Education Collaborative" userId="Qsr6Pj7YbrYIfQ8jRuAZDH3s31P4h9zLDlrqHjjWMII=" providerId="None" clId="Web-{D021233A-3E1C-490C-8786-E7B73C2136D5}" dt="2021-06-16T14:36:34.038" v="73" actId="20577"/>
          <ac:spMkLst>
            <pc:docMk/>
            <pc:sldMk cId="1715776327" sldId="403"/>
            <ac:spMk id="5" creationId="{EC9AC1DD-7F79-4542-BEEA-09C86792AA0E}"/>
          </ac:spMkLst>
        </pc:spChg>
      </pc:sldChg>
      <pc:sldChg chg="delSp modSp modNotes">
        <pc:chgData name="Lifestyle Medicine Education Collaborative" userId="Qsr6Pj7YbrYIfQ8jRuAZDH3s31P4h9zLDlrqHjjWMII=" providerId="None" clId="Web-{D021233A-3E1C-490C-8786-E7B73C2136D5}" dt="2021-06-16T14:41:54.599" v="392"/>
        <pc:sldMkLst>
          <pc:docMk/>
          <pc:sldMk cId="2180246356" sldId="410"/>
        </pc:sldMkLst>
        <pc:spChg chg="del mod">
          <ac:chgData name="Lifestyle Medicine Education Collaborative" userId="Qsr6Pj7YbrYIfQ8jRuAZDH3s31P4h9zLDlrqHjjWMII=" providerId="None" clId="Web-{D021233A-3E1C-490C-8786-E7B73C2136D5}" dt="2021-06-16T14:38:26.553" v="96"/>
          <ac:spMkLst>
            <pc:docMk/>
            <pc:sldMk cId="2180246356" sldId="410"/>
            <ac:spMk id="4" creationId="{C1B36C8C-D31F-4ECA-A777-BF31191FF0B4}"/>
          </ac:spMkLst>
        </pc:spChg>
        <pc:spChg chg="mod">
          <ac:chgData name="Lifestyle Medicine Education Collaborative" userId="Qsr6Pj7YbrYIfQ8jRuAZDH3s31P4h9zLDlrqHjjWMII=" providerId="None" clId="Web-{D021233A-3E1C-490C-8786-E7B73C2136D5}" dt="2021-06-16T14:38:32.553" v="97" actId="1076"/>
          <ac:spMkLst>
            <pc:docMk/>
            <pc:sldMk cId="2180246356" sldId="410"/>
            <ac:spMk id="12" creationId="{2D6FCD45-D509-4240-9AE9-BB75FD5F1ED8}"/>
          </ac:spMkLst>
        </pc:spChg>
        <pc:picChg chg="mod">
          <ac:chgData name="Lifestyle Medicine Education Collaborative" userId="Qsr6Pj7YbrYIfQ8jRuAZDH3s31P4h9zLDlrqHjjWMII=" providerId="None" clId="Web-{D021233A-3E1C-490C-8786-E7B73C2136D5}" dt="2021-06-16T14:38:16.180" v="92" actId="1076"/>
          <ac:picMkLst>
            <pc:docMk/>
            <pc:sldMk cId="2180246356" sldId="410"/>
            <ac:picMk id="9" creationId="{E8EF5918-8F34-48C4-8818-E409C5B415A3}"/>
          </ac:picMkLst>
        </pc:picChg>
        <pc:picChg chg="mod">
          <ac:chgData name="Lifestyle Medicine Education Collaborative" userId="Qsr6Pj7YbrYIfQ8jRuAZDH3s31P4h9zLDlrqHjjWMII=" providerId="None" clId="Web-{D021233A-3E1C-490C-8786-E7B73C2136D5}" dt="2021-06-16T14:38:32.584" v="98" actId="1076"/>
          <ac:picMkLst>
            <pc:docMk/>
            <pc:sldMk cId="2180246356" sldId="410"/>
            <ac:picMk id="11" creationId="{5FB7B134-765A-4A83-AC0B-8EC38A0BE841}"/>
          </ac:picMkLst>
        </pc:picChg>
      </pc:sldChg>
      <pc:sldChg chg="delSp modSp">
        <pc:chgData name="Lifestyle Medicine Education Collaborative" userId="Qsr6Pj7YbrYIfQ8jRuAZDH3s31P4h9zLDlrqHjjWMII=" providerId="None" clId="Web-{D021233A-3E1C-490C-8786-E7B73C2136D5}" dt="2021-06-16T14:48:24.238" v="410" actId="20577"/>
        <pc:sldMkLst>
          <pc:docMk/>
          <pc:sldMk cId="1192070994" sldId="417"/>
        </pc:sldMkLst>
        <pc:spChg chg="del mod">
          <ac:chgData name="Lifestyle Medicine Education Collaborative" userId="Qsr6Pj7YbrYIfQ8jRuAZDH3s31P4h9zLDlrqHjjWMII=" providerId="None" clId="Web-{D021233A-3E1C-490C-8786-E7B73C2136D5}" dt="2021-06-16T14:47:21.379" v="394"/>
          <ac:spMkLst>
            <pc:docMk/>
            <pc:sldMk cId="1192070994" sldId="417"/>
            <ac:spMk id="11" creationId="{8E5F531F-33E7-467E-945D-5562383A216F}"/>
          </ac:spMkLst>
        </pc:spChg>
        <pc:spChg chg="mod">
          <ac:chgData name="Lifestyle Medicine Education Collaborative" userId="Qsr6Pj7YbrYIfQ8jRuAZDH3s31P4h9zLDlrqHjjWMII=" providerId="None" clId="Web-{D021233A-3E1C-490C-8786-E7B73C2136D5}" dt="2021-06-16T14:48:24.238" v="410" actId="20577"/>
          <ac:spMkLst>
            <pc:docMk/>
            <pc:sldMk cId="1192070994" sldId="417"/>
            <ac:spMk id="13" creationId="{62FD39D9-8BF2-4EDE-A029-B2CF6670DF5A}"/>
          </ac:spMkLst>
        </pc:spChg>
      </pc:sldChg>
      <pc:sldChg chg="modSp modNotes">
        <pc:chgData name="Lifestyle Medicine Education Collaborative" userId="Qsr6Pj7YbrYIfQ8jRuAZDH3s31P4h9zLDlrqHjjWMII=" providerId="None" clId="Web-{D021233A-3E1C-490C-8786-E7B73C2136D5}" dt="2021-06-16T14:50:51.659" v="428" actId="20577"/>
        <pc:sldMkLst>
          <pc:docMk/>
          <pc:sldMk cId="4126374874" sldId="420"/>
        </pc:sldMkLst>
        <pc:spChg chg="mod">
          <ac:chgData name="Lifestyle Medicine Education Collaborative" userId="Qsr6Pj7YbrYIfQ8jRuAZDH3s31P4h9zLDlrqHjjWMII=" providerId="None" clId="Web-{D021233A-3E1C-490C-8786-E7B73C2136D5}" dt="2021-06-16T14:50:51.659" v="428" actId="20577"/>
          <ac:spMkLst>
            <pc:docMk/>
            <pc:sldMk cId="4126374874" sldId="420"/>
            <ac:spMk id="4" creationId="{D8FD9AEA-B982-4220-BED4-721FA8040EF7}"/>
          </ac:spMkLst>
        </pc:spChg>
      </pc:sldChg>
      <pc:sldChg chg="modNotes">
        <pc:chgData name="Lifestyle Medicine Education Collaborative" userId="Qsr6Pj7YbrYIfQ8jRuAZDH3s31P4h9zLDlrqHjjWMII=" providerId="None" clId="Web-{D021233A-3E1C-490C-8786-E7B73C2136D5}" dt="2021-06-16T14:51:27.909" v="429"/>
        <pc:sldMkLst>
          <pc:docMk/>
          <pc:sldMk cId="3746918057" sldId="426"/>
        </pc:sldMkLst>
      </pc:sldChg>
      <pc:sldChg chg="modNotes">
        <pc:chgData name="Lifestyle Medicine Education Collaborative" userId="Qsr6Pj7YbrYIfQ8jRuAZDH3s31P4h9zLDlrqHjjWMII=" providerId="None" clId="Web-{D021233A-3E1C-490C-8786-E7B73C2136D5}" dt="2021-06-16T14:54:04.752" v="448"/>
        <pc:sldMkLst>
          <pc:docMk/>
          <pc:sldMk cId="2672028581" sldId="452"/>
        </pc:sldMkLst>
      </pc:sldChg>
      <pc:sldChg chg="delSp modNotes">
        <pc:chgData name="Lifestyle Medicine Education Collaborative" userId="Qsr6Pj7YbrYIfQ8jRuAZDH3s31P4h9zLDlrqHjjWMII=" providerId="None" clId="Web-{D021233A-3E1C-490C-8786-E7B73C2136D5}" dt="2021-06-16T14:54:45.236" v="479"/>
        <pc:sldMkLst>
          <pc:docMk/>
          <pc:sldMk cId="2139942806" sldId="459"/>
        </pc:sldMkLst>
        <pc:spChg chg="del">
          <ac:chgData name="Lifestyle Medicine Education Collaborative" userId="Qsr6Pj7YbrYIfQ8jRuAZDH3s31P4h9zLDlrqHjjWMII=" providerId="None" clId="Web-{D021233A-3E1C-490C-8786-E7B73C2136D5}" dt="2021-06-16T14:54:29.720" v="449"/>
          <ac:spMkLst>
            <pc:docMk/>
            <pc:sldMk cId="2139942806" sldId="459"/>
            <ac:spMk id="3" creationId="{23BF63B6-931F-43D0-B95A-DF4CF3229862}"/>
          </ac:spMkLst>
        </pc:spChg>
      </pc:sldChg>
    </pc:docChg>
  </pc:docChgLst>
  <pc:docChgLst>
    <pc:chgData name="Virginia Abbott" clId="Web-{EBDF73CB-00F6-4758-95CE-176D71D40ED0}"/>
    <pc:docChg chg="modSld">
      <pc:chgData name="Virginia Abbott" userId="" providerId="" clId="Web-{EBDF73CB-00F6-4758-95CE-176D71D40ED0}" dt="2021-07-11T20:32:45.338" v="45" actId="20577"/>
      <pc:docMkLst>
        <pc:docMk/>
      </pc:docMkLst>
      <pc:sldChg chg="delSp">
        <pc:chgData name="Virginia Abbott" userId="" providerId="" clId="Web-{EBDF73CB-00F6-4758-95CE-176D71D40ED0}" dt="2021-07-11T20:22:02.084" v="0"/>
        <pc:sldMkLst>
          <pc:docMk/>
          <pc:sldMk cId="4126374874" sldId="420"/>
        </pc:sldMkLst>
        <pc:spChg chg="del">
          <ac:chgData name="Virginia Abbott" userId="" providerId="" clId="Web-{EBDF73CB-00F6-4758-95CE-176D71D40ED0}" dt="2021-07-11T20:22:02.084" v="0"/>
          <ac:spMkLst>
            <pc:docMk/>
            <pc:sldMk cId="4126374874" sldId="420"/>
            <ac:spMk id="4" creationId="{D8FD9AEA-B982-4220-BED4-721FA8040EF7}"/>
          </ac:spMkLst>
        </pc:spChg>
      </pc:sldChg>
      <pc:sldChg chg="addSp modSp">
        <pc:chgData name="Virginia Abbott" userId="" providerId="" clId="Web-{EBDF73CB-00F6-4758-95CE-176D71D40ED0}" dt="2021-07-11T20:32:45.338" v="45" actId="20577"/>
        <pc:sldMkLst>
          <pc:docMk/>
          <pc:sldMk cId="42471088" sldId="441"/>
        </pc:sldMkLst>
        <pc:spChg chg="add mod">
          <ac:chgData name="Virginia Abbott" userId="" providerId="" clId="Web-{EBDF73CB-00F6-4758-95CE-176D71D40ED0}" dt="2021-07-11T20:32:45.338" v="45" actId="20577"/>
          <ac:spMkLst>
            <pc:docMk/>
            <pc:sldMk cId="42471088" sldId="441"/>
            <ac:spMk id="5" creationId="{83B9183B-E517-4072-B529-85B104AFC72E}"/>
          </ac:spMkLst>
        </pc:spChg>
      </pc:sldChg>
      <pc:sldChg chg="delSp">
        <pc:chgData name="Virginia Abbott" userId="" providerId="" clId="Web-{EBDF73CB-00F6-4758-95CE-176D71D40ED0}" dt="2021-07-11T20:27:23.500" v="1"/>
        <pc:sldMkLst>
          <pc:docMk/>
          <pc:sldMk cId="2672028581" sldId="452"/>
        </pc:sldMkLst>
        <pc:spChg chg="del">
          <ac:chgData name="Virginia Abbott" userId="" providerId="" clId="Web-{EBDF73CB-00F6-4758-95CE-176D71D40ED0}" dt="2021-07-11T20:27:23.500" v="1"/>
          <ac:spMkLst>
            <pc:docMk/>
            <pc:sldMk cId="2672028581" sldId="452"/>
            <ac:spMk id="13" creationId="{7CB9A467-D7A1-46F6-AB3F-DEC410DCBA2A}"/>
          </ac:spMkLst>
        </pc:spChg>
      </pc:sldChg>
      <pc:sldChg chg="addSp delSp modSp">
        <pc:chgData name="Virginia Abbott" userId="" providerId="" clId="Web-{EBDF73CB-00F6-4758-95CE-176D71D40ED0}" dt="2021-07-11T20:32:19.978" v="37" actId="20577"/>
        <pc:sldMkLst>
          <pc:docMk/>
          <pc:sldMk cId="2139942806" sldId="459"/>
        </pc:sldMkLst>
        <pc:spChg chg="add del mod">
          <ac:chgData name="Virginia Abbott" userId="" providerId="" clId="Web-{EBDF73CB-00F6-4758-95CE-176D71D40ED0}" dt="2021-07-11T20:27:32.094" v="5"/>
          <ac:spMkLst>
            <pc:docMk/>
            <pc:sldMk cId="2139942806" sldId="459"/>
            <ac:spMk id="3" creationId="{3DF31A02-4493-4237-B909-EA4C695B97F0}"/>
          </ac:spMkLst>
        </pc:spChg>
        <pc:spChg chg="add mod">
          <ac:chgData name="Virginia Abbott" userId="" providerId="" clId="Web-{EBDF73CB-00F6-4758-95CE-176D71D40ED0}" dt="2021-07-11T20:32:19.978" v="37" actId="20577"/>
          <ac:spMkLst>
            <pc:docMk/>
            <pc:sldMk cId="2139942806" sldId="459"/>
            <ac:spMk id="4" creationId="{D3B66F5B-A744-44FE-B1F1-F56900AA4DD1}"/>
          </ac:spMkLst>
        </pc:spChg>
      </pc:sldChg>
    </pc:docChg>
  </pc:docChgLst>
  <pc:docChgLst>
    <pc:chgData name="Virginia Abbott" userId="ntxQ9Ak1AcxXXHpj39JyzMs5je1N9diWQymL+7BPIg4=" providerId="None" clId="Web-{AD7D949D-976E-466B-8038-AB10990B2477}"/>
    <pc:docChg chg="modSld">
      <pc:chgData name="Virginia Abbott" userId="ntxQ9Ak1AcxXXHpj39JyzMs5je1N9diWQymL+7BPIg4=" providerId="None" clId="Web-{AD7D949D-976E-466B-8038-AB10990B2477}" dt="2021-08-04T14:16:10.577" v="9" actId="1076"/>
      <pc:docMkLst>
        <pc:docMk/>
      </pc:docMkLst>
      <pc:sldChg chg="modSp">
        <pc:chgData name="Virginia Abbott" userId="ntxQ9Ak1AcxXXHpj39JyzMs5je1N9diWQymL+7BPIg4=" providerId="None" clId="Web-{AD7D949D-976E-466B-8038-AB10990B2477}" dt="2021-08-04T14:16:10.577" v="9" actId="1076"/>
        <pc:sldMkLst>
          <pc:docMk/>
          <pc:sldMk cId="42471088" sldId="441"/>
        </pc:sldMkLst>
        <pc:spChg chg="mod">
          <ac:chgData name="Virginia Abbott" userId="ntxQ9Ak1AcxXXHpj39JyzMs5je1N9diWQymL+7BPIg4=" providerId="None" clId="Web-{AD7D949D-976E-466B-8038-AB10990B2477}" dt="2021-08-04T14:16:10.577" v="9" actId="1076"/>
          <ac:spMkLst>
            <pc:docMk/>
            <pc:sldMk cId="42471088" sldId="441"/>
            <ac:spMk id="5" creationId="{83B9183B-E517-4072-B529-85B104AFC72E}"/>
          </ac:spMkLst>
        </pc:spChg>
      </pc:sldChg>
      <pc:sldChg chg="delSp">
        <pc:chgData name="Virginia Abbott" userId="ntxQ9Ak1AcxXXHpj39JyzMs5je1N9diWQymL+7BPIg4=" providerId="None" clId="Web-{AD7D949D-976E-466B-8038-AB10990B2477}" dt="2021-08-04T14:13:53.764" v="0"/>
        <pc:sldMkLst>
          <pc:docMk/>
          <pc:sldMk cId="2139942806" sldId="459"/>
        </pc:sldMkLst>
        <pc:spChg chg="del">
          <ac:chgData name="Virginia Abbott" userId="ntxQ9Ak1AcxXXHpj39JyzMs5je1N9diWQymL+7BPIg4=" providerId="None" clId="Web-{AD7D949D-976E-466B-8038-AB10990B2477}" dt="2021-08-04T14:13:53.764" v="0"/>
          <ac:spMkLst>
            <pc:docMk/>
            <pc:sldMk cId="2139942806" sldId="459"/>
            <ac:spMk id="3" creationId="{7DC4D036-8109-44FF-B156-5517F136D08A}"/>
          </ac:spMkLst>
        </pc:spChg>
      </pc:sldChg>
    </pc:docChg>
  </pc:docChgLst>
  <pc:docChgLst>
    <pc:chgData name="Lifestyle Medicine Education Collaborative" userId="Qsr6Pj7YbrYIfQ8jRuAZDH3s31P4h9zLDlrqHjjWMII=" providerId="None" clId="Web-{93BC075B-F708-4715-9699-42A26728C331}"/>
    <pc:docChg chg="modSld">
      <pc:chgData name="Lifestyle Medicine Education Collaborative" userId="Qsr6Pj7YbrYIfQ8jRuAZDH3s31P4h9zLDlrqHjjWMII=" providerId="None" clId="Web-{93BC075B-F708-4715-9699-42A26728C331}" dt="2021-07-08T13:59:12.962" v="17"/>
      <pc:docMkLst>
        <pc:docMk/>
      </pc:docMkLst>
      <pc:sldChg chg="modNotes">
        <pc:chgData name="Lifestyle Medicine Education Collaborative" userId="Qsr6Pj7YbrYIfQ8jRuAZDH3s31P4h9zLDlrqHjjWMII=" providerId="None" clId="Web-{93BC075B-F708-4715-9699-42A26728C331}" dt="2021-07-08T13:58:04.507" v="12"/>
        <pc:sldMkLst>
          <pc:docMk/>
          <pc:sldMk cId="4126374874" sldId="420"/>
        </pc:sldMkLst>
      </pc:sldChg>
      <pc:sldChg chg="modNotes">
        <pc:chgData name="Lifestyle Medicine Education Collaborative" userId="Qsr6Pj7YbrYIfQ8jRuAZDH3s31P4h9zLDlrqHjjWMII=" providerId="None" clId="Web-{93BC075B-F708-4715-9699-42A26728C331}" dt="2021-07-08T13:59:12.962" v="17"/>
        <pc:sldMkLst>
          <pc:docMk/>
          <pc:sldMk cId="2672028581" sldId="452"/>
        </pc:sldMkLst>
      </pc:sldChg>
    </pc:docChg>
  </pc:docChgLst>
  <pc:docChgLst>
    <pc:chgData name="Virginia Abbott" clId="Web-{C320C684-8A1B-4AC0-B08D-D0B53953DE7F}"/>
    <pc:docChg chg="modSld">
      <pc:chgData name="Virginia Abbott" userId="" providerId="" clId="Web-{C320C684-8A1B-4AC0-B08D-D0B53953DE7F}" dt="2021-07-12T00:51:23.057" v="73" actId="1076"/>
      <pc:docMkLst>
        <pc:docMk/>
      </pc:docMkLst>
      <pc:sldChg chg="addSp delSp modSp">
        <pc:chgData name="Virginia Abbott" userId="" providerId="" clId="Web-{C320C684-8A1B-4AC0-B08D-D0B53953DE7F}" dt="2021-07-12T00:51:23.057" v="73" actId="1076"/>
        <pc:sldMkLst>
          <pc:docMk/>
          <pc:sldMk cId="1192070994" sldId="417"/>
        </pc:sldMkLst>
        <pc:spChg chg="mod">
          <ac:chgData name="Virginia Abbott" userId="" providerId="" clId="Web-{C320C684-8A1B-4AC0-B08D-D0B53953DE7F}" dt="2021-07-12T00:47:39.874" v="26" actId="1076"/>
          <ac:spMkLst>
            <pc:docMk/>
            <pc:sldMk cId="1192070994" sldId="417"/>
            <ac:spMk id="10" creationId="{546433F8-4AB7-417D-ABE5-36DB240D0452}"/>
          </ac:spMkLst>
        </pc:spChg>
        <pc:spChg chg="mod">
          <ac:chgData name="Virginia Abbott" userId="" providerId="" clId="Web-{C320C684-8A1B-4AC0-B08D-D0B53953DE7F}" dt="2021-07-12T00:51:23.057" v="73" actId="1076"/>
          <ac:spMkLst>
            <pc:docMk/>
            <pc:sldMk cId="1192070994" sldId="417"/>
            <ac:spMk id="12" creationId="{6762CAE9-9CEE-46A1-8468-7A0CBEDA1672}"/>
          </ac:spMkLst>
        </pc:spChg>
        <pc:spChg chg="mod">
          <ac:chgData name="Virginia Abbott" userId="" providerId="" clId="Web-{C320C684-8A1B-4AC0-B08D-D0B53953DE7F}" dt="2021-07-12T00:47:35.327" v="25" actId="1076"/>
          <ac:spMkLst>
            <pc:docMk/>
            <pc:sldMk cId="1192070994" sldId="417"/>
            <ac:spMk id="13" creationId="{62FD39D9-8BF2-4EDE-A029-B2CF6670DF5A}"/>
          </ac:spMkLst>
        </pc:spChg>
        <pc:spChg chg="del">
          <ac:chgData name="Virginia Abbott" userId="" providerId="" clId="Web-{C320C684-8A1B-4AC0-B08D-D0B53953DE7F}" dt="2021-07-12T00:44:40.683" v="1"/>
          <ac:spMkLst>
            <pc:docMk/>
            <pc:sldMk cId="1192070994" sldId="417"/>
            <ac:spMk id="14" creationId="{24A9BED7-38AE-4A53-A741-39754FE7F8F7}"/>
          </ac:spMkLst>
        </pc:spChg>
        <pc:spChg chg="add mod">
          <ac:chgData name="Virginia Abbott" userId="" providerId="" clId="Web-{C320C684-8A1B-4AC0-B08D-D0B53953DE7F}" dt="2021-07-12T00:51:03.306" v="70" actId="1076"/>
          <ac:spMkLst>
            <pc:docMk/>
            <pc:sldMk cId="1192070994" sldId="417"/>
            <ac:spMk id="16" creationId="{895B0CA1-903F-4F48-9D18-AF72D63EF53D}"/>
          </ac:spMkLst>
        </pc:spChg>
        <pc:picChg chg="del mod">
          <ac:chgData name="Virginia Abbott" userId="" providerId="" clId="Web-{C320C684-8A1B-4AC0-B08D-D0B53953DE7F}" dt="2021-07-12T00:51:08.103" v="71"/>
          <ac:picMkLst>
            <pc:docMk/>
            <pc:sldMk cId="1192070994" sldId="417"/>
            <ac:picMk id="4" creationId="{644D5E40-89DC-41B1-864C-3CB2F1B47351}"/>
          </ac:picMkLst>
        </pc:picChg>
        <pc:picChg chg="del">
          <ac:chgData name="Virginia Abbott" userId="" providerId="" clId="Web-{C320C684-8A1B-4AC0-B08D-D0B53953DE7F}" dt="2021-07-12T00:44:43.870" v="2"/>
          <ac:picMkLst>
            <pc:docMk/>
            <pc:sldMk cId="1192070994" sldId="417"/>
            <ac:picMk id="5" creationId="{3D63A1C5-EC5B-4F10-B7D9-6396D1541B18}"/>
          </ac:picMkLst>
        </pc:picChg>
        <pc:picChg chg="add mod">
          <ac:chgData name="Virginia Abbott" userId="" providerId="" clId="Web-{C320C684-8A1B-4AC0-B08D-D0B53953DE7F}" dt="2021-07-12T00:51:15.025" v="72" actId="1076"/>
          <ac:picMkLst>
            <pc:docMk/>
            <pc:sldMk cId="1192070994" sldId="417"/>
            <ac:picMk id="11" creationId="{50EEDDD6-C8B3-4C6C-A55C-D14BA56B0E7E}"/>
          </ac:picMkLst>
        </pc:picChg>
        <pc:picChg chg="add mod">
          <ac:chgData name="Virginia Abbott" userId="" providerId="" clId="Web-{C320C684-8A1B-4AC0-B08D-D0B53953DE7F}" dt="2021-07-12T00:46:13.841" v="18" actId="1076"/>
          <ac:picMkLst>
            <pc:docMk/>
            <pc:sldMk cId="1192070994" sldId="417"/>
            <ac:picMk id="15" creationId="{AB7C7DC8-E3D5-46D4-B54F-9163853869CA}"/>
          </ac:picMkLst>
        </pc:picChg>
      </pc:sldChg>
    </pc:docChg>
  </pc:docChgLst>
  <pc:docChgLst>
    <pc:chgData name="Lifestyle Medicine Education Collaborative" userId="Qsr6Pj7YbrYIfQ8jRuAZDH3s31P4h9zLDlrqHjjWMII=" providerId="None" clId="Web-{EE9FB6E3-8C54-4453-B4B3-F16A662AB516}"/>
    <pc:docChg chg="modSld">
      <pc:chgData name="Lifestyle Medicine Education Collaborative" userId="Qsr6Pj7YbrYIfQ8jRuAZDH3s31P4h9zLDlrqHjjWMII=" providerId="None" clId="Web-{EE9FB6E3-8C54-4453-B4B3-F16A662AB516}" dt="2021-06-16T19:11:29.048" v="5" actId="20577"/>
      <pc:docMkLst>
        <pc:docMk/>
      </pc:docMkLst>
      <pc:sldChg chg="delSp modSp">
        <pc:chgData name="Lifestyle Medicine Education Collaborative" userId="Qsr6Pj7YbrYIfQ8jRuAZDH3s31P4h9zLDlrqHjjWMII=" providerId="None" clId="Web-{EE9FB6E3-8C54-4453-B4B3-F16A662AB516}" dt="2021-06-16T19:11:29.048" v="5" actId="20577"/>
        <pc:sldMkLst>
          <pc:docMk/>
          <pc:sldMk cId="3024613554" sldId="394"/>
        </pc:sldMkLst>
        <pc:spChg chg="del">
          <ac:chgData name="Lifestyle Medicine Education Collaborative" userId="Qsr6Pj7YbrYIfQ8jRuAZDH3s31P4h9zLDlrqHjjWMII=" providerId="None" clId="Web-{EE9FB6E3-8C54-4453-B4B3-F16A662AB516}" dt="2021-06-16T19:11:13.549" v="0"/>
          <ac:spMkLst>
            <pc:docMk/>
            <pc:sldMk cId="3024613554" sldId="394"/>
            <ac:spMk id="5" creationId="{BB99C927-FE95-4D9A-96FF-F05F84E7BF82}"/>
          </ac:spMkLst>
        </pc:spChg>
        <pc:spChg chg="mod">
          <ac:chgData name="Lifestyle Medicine Education Collaborative" userId="Qsr6Pj7YbrYIfQ8jRuAZDH3s31P4h9zLDlrqHjjWMII=" providerId="None" clId="Web-{EE9FB6E3-8C54-4453-B4B3-F16A662AB516}" dt="2021-06-16T19:11:29.048" v="5" actId="20577"/>
          <ac:spMkLst>
            <pc:docMk/>
            <pc:sldMk cId="3024613554" sldId="394"/>
            <ac:spMk id="18" creationId="{1FA8C077-4A12-4D33-8321-04C90112AF8C}"/>
          </ac:spMkLst>
        </pc:spChg>
      </pc:sldChg>
    </pc:docChg>
  </pc:docChgLst>
  <pc:docChgLst>
    <pc:chgData name="Lifestyle Medicine Education Collaborative" clId="Web-{F8924BB3-CF09-4261-8928-EEA60BF82E9C}"/>
    <pc:docChg chg="modSld">
      <pc:chgData name="Lifestyle Medicine Education Collaborative" userId="" providerId="" clId="Web-{F8924BB3-CF09-4261-8928-EEA60BF82E9C}" dt="2021-06-16T17:52:42.040" v="4" actId="14100"/>
      <pc:docMkLst>
        <pc:docMk/>
      </pc:docMkLst>
      <pc:sldChg chg="modSp">
        <pc:chgData name="Lifestyle Medicine Education Collaborative" userId="" providerId="" clId="Web-{F8924BB3-CF09-4261-8928-EEA60BF82E9C}" dt="2021-06-16T17:52:42.040" v="4" actId="14100"/>
        <pc:sldMkLst>
          <pc:docMk/>
          <pc:sldMk cId="595411627" sldId="257"/>
        </pc:sldMkLst>
        <pc:spChg chg="mod">
          <ac:chgData name="Lifestyle Medicine Education Collaborative" userId="" providerId="" clId="Web-{F8924BB3-CF09-4261-8928-EEA60BF82E9C}" dt="2021-06-16T17:52:42.040" v="4" actId="14100"/>
          <ac:spMkLst>
            <pc:docMk/>
            <pc:sldMk cId="595411627" sldId="257"/>
            <ac:spMk id="5" creationId="{67C208C0-82B1-4D2B-8CD8-826A6C9F2CEC}"/>
          </ac:spMkLst>
        </pc:spChg>
      </pc:sldChg>
    </pc:docChg>
  </pc:docChgLst>
  <pc:docChgLst>
    <pc:chgData name="Lifestyle Medicine Education Collaborative" clId="Web-{FAF87482-C363-4917-92E1-7D3A9C23CE26}"/>
    <pc:docChg chg="modSld">
      <pc:chgData name="Lifestyle Medicine Education Collaborative" userId="" providerId="" clId="Web-{FAF87482-C363-4917-92E1-7D3A9C23CE26}" dt="2021-08-04T13:43:10.454" v="49"/>
      <pc:docMkLst>
        <pc:docMk/>
      </pc:docMkLst>
      <pc:sldChg chg="modNotes">
        <pc:chgData name="Lifestyle Medicine Education Collaborative" userId="" providerId="" clId="Web-{FAF87482-C363-4917-92E1-7D3A9C23CE26}" dt="2021-08-04T13:39:15.338" v="0"/>
        <pc:sldMkLst>
          <pc:docMk/>
          <pc:sldMk cId="441104800" sldId="390"/>
        </pc:sldMkLst>
      </pc:sldChg>
      <pc:sldChg chg="modNotes">
        <pc:chgData name="Lifestyle Medicine Education Collaborative" userId="" providerId="" clId="Web-{FAF87482-C363-4917-92E1-7D3A9C23CE26}" dt="2021-08-04T13:40:19.231" v="2"/>
        <pc:sldMkLst>
          <pc:docMk/>
          <pc:sldMk cId="3988739981" sldId="415"/>
        </pc:sldMkLst>
      </pc:sldChg>
      <pc:sldChg chg="modNotes">
        <pc:chgData name="Lifestyle Medicine Education Collaborative" userId="" providerId="" clId="Web-{FAF87482-C363-4917-92E1-7D3A9C23CE26}" dt="2021-08-04T13:41:09.310" v="44"/>
        <pc:sldMkLst>
          <pc:docMk/>
          <pc:sldMk cId="1718433391" sldId="416"/>
        </pc:sldMkLst>
      </pc:sldChg>
      <pc:sldChg chg="addSp delSp modNotes">
        <pc:chgData name="Lifestyle Medicine Education Collaborative" userId="" providerId="" clId="Web-{FAF87482-C363-4917-92E1-7D3A9C23CE26}" dt="2021-08-04T13:43:10.454" v="49"/>
        <pc:sldMkLst>
          <pc:docMk/>
          <pc:sldMk cId="2139942806" sldId="459"/>
        </pc:sldMkLst>
        <pc:spChg chg="add">
          <ac:chgData name="Lifestyle Medicine Education Collaborative" userId="" providerId="" clId="Web-{FAF87482-C363-4917-92E1-7D3A9C23CE26}" dt="2021-08-04T13:43:05.891" v="46"/>
          <ac:spMkLst>
            <pc:docMk/>
            <pc:sldMk cId="2139942806" sldId="459"/>
            <ac:spMk id="3" creationId="{7DC4D036-8109-44FF-B156-5517F136D08A}"/>
          </ac:spMkLst>
        </pc:spChg>
        <pc:picChg chg="del">
          <ac:chgData name="Lifestyle Medicine Education Collaborative" userId="" providerId="" clId="Web-{FAF87482-C363-4917-92E1-7D3A9C23CE26}" dt="2021-08-04T13:43:04.328" v="45"/>
          <ac:picMkLst>
            <pc:docMk/>
            <pc:sldMk cId="2139942806" sldId="459"/>
            <ac:picMk id="34" creationId="{4D8F1B1A-8900-4CDE-895D-A2FD54580A0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latin typeface="Arial" panose="020B0604020202020204" pitchFamily="34" charset="0"/>
              </a:rPr>
              <a:t>Sitting Amount and Mortality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Sitting Amount</c:v>
                </c:pt>
              </c:strCache>
            </c:strRef>
          </c:tx>
          <c:spPr>
            <a:solidFill>
              <a:schemeClr val="accent2">
                <a:lumMod val="75000"/>
              </a:schemeClr>
            </a:solidFill>
            <a:ln>
              <a:noFill/>
            </a:ln>
            <a:effectLst/>
          </c:spPr>
          <c:invertIfNegative val="0"/>
          <c:cat>
            <c:strRef>
              <c:f>Sheet1!$A$2:$A$6</c:f>
              <c:strCache>
                <c:ptCount val="5"/>
                <c:pt idx="0">
                  <c:v>None of time</c:v>
                </c:pt>
                <c:pt idx="1">
                  <c:v>1/4 of time</c:v>
                </c:pt>
                <c:pt idx="2">
                  <c:v>1/2 of time</c:v>
                </c:pt>
                <c:pt idx="3">
                  <c:v>3/4 of time</c:v>
                </c:pt>
                <c:pt idx="4">
                  <c:v>All of time</c:v>
                </c:pt>
              </c:strCache>
            </c:strRef>
          </c:cat>
          <c:val>
            <c:numRef>
              <c:f>Sheet1!$B$2:$B$6</c:f>
              <c:numCache>
                <c:formatCode>General</c:formatCode>
                <c:ptCount val="5"/>
                <c:pt idx="0">
                  <c:v>5</c:v>
                </c:pt>
                <c:pt idx="1">
                  <c:v>8</c:v>
                </c:pt>
                <c:pt idx="2">
                  <c:v>12</c:v>
                </c:pt>
                <c:pt idx="3">
                  <c:v>14</c:v>
                </c:pt>
                <c:pt idx="4">
                  <c:v>20</c:v>
                </c:pt>
              </c:numCache>
            </c:numRef>
          </c:val>
          <c:extLst>
            <c:ext xmlns:c16="http://schemas.microsoft.com/office/drawing/2014/chart" uri="{C3380CC4-5D6E-409C-BE32-E72D297353CC}">
              <c16:uniqueId val="{00000000-14A2-4052-868F-79F45CA75C32}"/>
            </c:ext>
          </c:extLst>
        </c:ser>
        <c:dLbls>
          <c:showLegendKey val="0"/>
          <c:showVal val="0"/>
          <c:showCatName val="0"/>
          <c:showSerName val="0"/>
          <c:showPercent val="0"/>
          <c:showBubbleSize val="0"/>
        </c:dLbls>
        <c:gapWidth val="219"/>
        <c:overlap val="-27"/>
        <c:axId val="746359640"/>
        <c:axId val="746359968"/>
      </c:barChart>
      <c:catAx>
        <c:axId val="7463596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solidFill>
                      <a:schemeClr val="bg2">
                        <a:lumMod val="25000"/>
                      </a:schemeClr>
                    </a:solidFill>
                    <a:latin typeface="Arial" panose="020B0604020202020204" pitchFamily="34" charset="0"/>
                  </a:rPr>
                  <a:t>Sitting Time Throughout the Day</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6359968"/>
        <c:crosses val="autoZero"/>
        <c:auto val="1"/>
        <c:lblAlgn val="ctr"/>
        <c:lblOffset val="100"/>
        <c:noMultiLvlLbl val="0"/>
      </c:catAx>
      <c:valAx>
        <c:axId val="74635996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2">
                        <a:lumMod val="25000"/>
                      </a:schemeClr>
                    </a:solidFill>
                    <a:latin typeface="+mn-lt"/>
                    <a:ea typeface="+mn-ea"/>
                    <a:cs typeface="+mn-cs"/>
                  </a:defRPr>
                </a:pPr>
                <a:r>
                  <a:rPr lang="en-US" sz="1400" b="1" dirty="0">
                    <a:solidFill>
                      <a:schemeClr val="bg2">
                        <a:lumMod val="25000"/>
                      </a:schemeClr>
                    </a:solidFill>
                    <a:latin typeface="Arial" panose="020B0604020202020204" pitchFamily="34" charset="0"/>
                  </a:rPr>
                  <a:t>Percentage Mortality After 14-Year Follow-Up</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bg2">
                      <a:lumMod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3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85000"/>
        </a:schemeClr>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latin typeface="Arial" panose="020B0604020202020204" pitchFamily="34" charset="0"/>
              </a:rPr>
              <a:t>Adenosine Levels (Sleep vs. Wake)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062500000000002E-2"/>
          <c:y val="0.13593749163770352"/>
          <c:w val="0.93218749999999995"/>
          <c:h val="0.70088695245528099"/>
        </c:manualLayout>
      </c:layout>
      <c:lineChart>
        <c:grouping val="standard"/>
        <c:varyColors val="0"/>
        <c:ser>
          <c:idx val="0"/>
          <c:order val="0"/>
          <c:tx>
            <c:strRef>
              <c:f>Sheet1!$B$1</c:f>
              <c:strCache>
                <c:ptCount val="1"/>
                <c:pt idx="0">
                  <c:v>Adenosine</c:v>
                </c:pt>
              </c:strCache>
            </c:strRef>
          </c:tx>
          <c:spPr>
            <a:ln w="53975" cap="rnd">
              <a:solidFill>
                <a:srgbClr val="FFC000"/>
              </a:solidFill>
              <a:round/>
            </a:ln>
            <a:effectLst/>
          </c:spPr>
          <c:marker>
            <c:symbol val="circle"/>
            <c:size val="5"/>
            <c:spPr>
              <a:solidFill>
                <a:srgbClr val="C00000"/>
              </a:solidFill>
              <a:ln w="9525">
                <a:solidFill>
                  <a:schemeClr val="tx2">
                    <a:lumMod val="75000"/>
                  </a:schemeClr>
                </a:solidFill>
              </a:ln>
              <a:effectLst/>
            </c:spPr>
          </c:marker>
          <c:cat>
            <c:strRef>
              <c:f>Sheet1!$A$2:$A$10</c:f>
              <c:strCache>
                <c:ptCount val="9"/>
                <c:pt idx="0">
                  <c:v>6am</c:v>
                </c:pt>
                <c:pt idx="1">
                  <c:v>9am</c:v>
                </c:pt>
                <c:pt idx="2">
                  <c:v>noon</c:v>
                </c:pt>
                <c:pt idx="3">
                  <c:v>3pm</c:v>
                </c:pt>
                <c:pt idx="4">
                  <c:v>6pm</c:v>
                </c:pt>
                <c:pt idx="5">
                  <c:v>9pm</c:v>
                </c:pt>
                <c:pt idx="6">
                  <c:v>midnight</c:v>
                </c:pt>
                <c:pt idx="7">
                  <c:v>3am</c:v>
                </c:pt>
                <c:pt idx="8">
                  <c:v>6am</c:v>
                </c:pt>
              </c:strCache>
            </c:strRef>
          </c:cat>
          <c:val>
            <c:numRef>
              <c:f>Sheet1!$B$2:$B$10</c:f>
              <c:numCache>
                <c:formatCode>General</c:formatCode>
                <c:ptCount val="9"/>
                <c:pt idx="0">
                  <c:v>20</c:v>
                </c:pt>
                <c:pt idx="1">
                  <c:v>10</c:v>
                </c:pt>
                <c:pt idx="2">
                  <c:v>15</c:v>
                </c:pt>
                <c:pt idx="3">
                  <c:v>30</c:v>
                </c:pt>
                <c:pt idx="4">
                  <c:v>42</c:v>
                </c:pt>
                <c:pt idx="5">
                  <c:v>49</c:v>
                </c:pt>
                <c:pt idx="6">
                  <c:v>45</c:v>
                </c:pt>
                <c:pt idx="7">
                  <c:v>32</c:v>
                </c:pt>
                <c:pt idx="8">
                  <c:v>20</c:v>
                </c:pt>
              </c:numCache>
            </c:numRef>
          </c:val>
          <c:smooth val="0"/>
          <c:extLst>
            <c:ext xmlns:c16="http://schemas.microsoft.com/office/drawing/2014/chart" uri="{C3380CC4-5D6E-409C-BE32-E72D297353CC}">
              <c16:uniqueId val="{00000000-2E50-47B9-BDFA-197B2F4A6300}"/>
            </c:ext>
          </c:extLst>
        </c:ser>
        <c:dLbls>
          <c:showLegendKey val="0"/>
          <c:showVal val="0"/>
          <c:showCatName val="0"/>
          <c:showSerName val="0"/>
          <c:showPercent val="0"/>
          <c:showBubbleSize val="0"/>
        </c:dLbls>
        <c:marker val="1"/>
        <c:smooth val="0"/>
        <c:axId val="738175728"/>
        <c:axId val="738180320"/>
      </c:lineChart>
      <c:catAx>
        <c:axId val="73817572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latin typeface="Arial" panose="020B0604020202020204" pitchFamily="34" charset="0"/>
                  </a:rPr>
                  <a:t>Time</a:t>
                </a:r>
              </a:p>
            </c:rich>
          </c:tx>
          <c:layout>
            <c:manualLayout>
              <c:xMode val="edge"/>
              <c:yMode val="edge"/>
              <c:x val="0.49042962598425194"/>
              <c:y val="0.8744693113638465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8180320"/>
        <c:crosses val="autoZero"/>
        <c:auto val="1"/>
        <c:lblAlgn val="ctr"/>
        <c:lblOffset val="100"/>
        <c:noMultiLvlLbl val="0"/>
      </c:catAx>
      <c:valAx>
        <c:axId val="73818032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latin typeface="Arial" panose="020B0604020202020204" pitchFamily="34" charset="0"/>
                  </a:rPr>
                  <a:t>Adenosine</a:t>
                </a:r>
                <a:r>
                  <a:rPr lang="en-US" sz="1600" baseline="0" dirty="0">
                    <a:latin typeface="Arial" panose="020B0604020202020204" pitchFamily="34" charset="0"/>
                  </a:rPr>
                  <a:t> Levels</a:t>
                </a:r>
                <a:endParaRPr lang="en-US" sz="16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3817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3066123-2F7C-4F62-A28F-9232AFF9DF44}" type="datetimeFigureOut">
              <a:rPr lang="en-US" smtClean="0"/>
              <a:pPr/>
              <a:t>10/19/2021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1F9BE3F-A5CC-48AC-AA29-6EB4CFBB5956}" type="slidenum">
              <a:rPr lang="en-US" smtClean="0"/>
              <a:pPr/>
              <a:t>‹#›</a:t>
            </a:fld>
            <a:endParaRPr lang="en-US" dirty="0"/>
          </a:p>
        </p:txBody>
      </p:sp>
    </p:spTree>
    <p:extLst>
      <p:ext uri="{BB962C8B-B14F-4D97-AF65-F5344CB8AC3E}">
        <p14:creationId xmlns:p14="http://schemas.microsoft.com/office/powerpoint/2010/main" val="397402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akeuseof.com/tag/food-diary-app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diabetichealthclinic.org/wp-content/uploads/2014/04/Cleveland.pdf"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www.nature.com/articles/nutd201719"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Foundational Components of Lifestyle Medicine: Exercise, Nutrition and Sleep.</a:t>
            </a:r>
          </a:p>
        </p:txBody>
      </p:sp>
      <p:sp>
        <p:nvSpPr>
          <p:cNvPr id="4" name="Slide Number Placeholder 3"/>
          <p:cNvSpPr>
            <a:spLocks noGrp="1"/>
          </p:cNvSpPr>
          <p:nvPr>
            <p:ph type="sldNum" sz="quarter" idx="5"/>
          </p:nvPr>
        </p:nvSpPr>
        <p:spPr/>
        <p:txBody>
          <a:bodyPr/>
          <a:lstStyle/>
          <a:p>
            <a:fld id="{41F9BE3F-A5CC-48AC-AA29-6EB4CFBB5956}" type="slidenum">
              <a:rPr lang="en-US" smtClean="0"/>
              <a:t>1</a:t>
            </a:fld>
            <a:endParaRPr lang="en-US"/>
          </a:p>
        </p:txBody>
      </p:sp>
    </p:spTree>
    <p:extLst>
      <p:ext uri="{BB962C8B-B14F-4D97-AF65-F5344CB8AC3E}">
        <p14:creationId xmlns:p14="http://schemas.microsoft.com/office/powerpoint/2010/main" val="155332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Sitting Facts</a:t>
            </a:r>
          </a:p>
          <a:p>
            <a:pPr marL="285750" indent="-285750">
              <a:buFont typeface="Arial" panose="020B0604020202020204" pitchFamily="34" charset="0"/>
              <a:buChar char="•"/>
            </a:pPr>
            <a:r>
              <a:rPr lang="en-US" sz="1800" dirty="0">
                <a:effectLst/>
                <a:ea typeface="Times New Roman" panose="02020603050405020304" pitchFamily="18" charset="0"/>
              </a:rPr>
              <a:t>Cumulative survival rate reduces significantly for individuals who sit almost none of the time versus individuals who sit almost all of the time. </a:t>
            </a:r>
          </a:p>
          <a:p>
            <a:pPr marL="285750" indent="-285750">
              <a:buFont typeface="Arial" panose="020B0604020202020204" pitchFamily="34" charset="0"/>
              <a:buChar char="•"/>
            </a:pPr>
            <a:r>
              <a:rPr lang="en-US" sz="1800" dirty="0">
                <a:effectLst/>
                <a:ea typeface="Times New Roman" panose="02020603050405020304" pitchFamily="18" charset="0"/>
              </a:rPr>
              <a:t>Studied in 17,000 men and women over 14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bg1"/>
              </a:solidFill>
              <a:cs typeface="Arial" panose="020B0604020202020204" pitchFamily="34" charset="0"/>
            </a:endParaRPr>
          </a:p>
          <a:p>
            <a:endParaRPr lang="en-US" sz="900" dirty="0">
              <a:solidFill>
                <a:srgbClr val="000000"/>
              </a:solidFill>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10</a:t>
            </a:fld>
            <a:endParaRPr lang="en-US"/>
          </a:p>
        </p:txBody>
      </p:sp>
    </p:spTree>
    <p:extLst>
      <p:ext uri="{BB962C8B-B14F-4D97-AF65-F5344CB8AC3E}">
        <p14:creationId xmlns:p14="http://schemas.microsoft.com/office/powerpoint/2010/main" val="112244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1857" marR="0" lvl="0" indent="-280406" algn="l" defTabSz="914400" rtl="0" eaLnBrk="1" fontAlgn="auto" latinLnBrk="0" hangingPunct="1">
              <a:lnSpc>
                <a:spcPct val="100000"/>
              </a:lnSpc>
              <a:spcBef>
                <a:spcPct val="20000"/>
              </a:spcBef>
              <a:spcAft>
                <a:spcPts val="0"/>
              </a:spcAft>
              <a:buClrTx/>
              <a:buSzTx/>
              <a:buFontTx/>
              <a:buNone/>
              <a:tabLst/>
              <a:defRPr/>
            </a:pPr>
            <a:r>
              <a:rPr lang="en-US" sz="2400" b="1" dirty="0">
                <a:solidFill>
                  <a:schemeClr val="tx2"/>
                </a:solidFill>
              </a:rPr>
              <a:t>How Fast Does the Grim Reaper Walk?</a:t>
            </a:r>
            <a:br>
              <a:rPr lang="en-US" sz="2400" b="1" dirty="0">
                <a:solidFill>
                  <a:schemeClr val="tx2"/>
                </a:solidFill>
              </a:rPr>
            </a:br>
            <a:r>
              <a:rPr lang="en-US" sz="1200" b="1" dirty="0">
                <a:solidFill>
                  <a:schemeClr val="tx2"/>
                </a:solidFill>
              </a:rPr>
              <a:t>(Receiver operating characteristics curve analysis in healthy men aged 70 and over)</a:t>
            </a:r>
            <a:br>
              <a:rPr lang="en-US" sz="2400" b="1" dirty="0">
                <a:solidFill>
                  <a:schemeClr val="tx2"/>
                </a:solidFill>
              </a:rPr>
            </a:br>
            <a:endParaRPr lang="en-US" sz="2400" b="1" dirty="0">
              <a:solidFill>
                <a:schemeClr val="tx2"/>
              </a:solidFill>
            </a:endParaRPr>
          </a:p>
          <a:p>
            <a:pPr marL="271857" marR="0" lvl="0" indent="-280406"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rPr>
              <a:t>Older men who walked faster than two MPH were 1.23 times less likely to die than those who walked slower with his statistically significant P value. </a:t>
            </a:r>
          </a:p>
          <a:p>
            <a:pPr marL="271857" marR="0" lvl="0" indent="-280406"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rPr>
              <a:t>Conclusion was the “Grim Reaper’s” preferred walking speed is about two MPH under normal working conditions. </a:t>
            </a:r>
          </a:p>
          <a:p>
            <a:pPr marL="271857" marR="0" lvl="0" indent="-280406"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rPr>
              <a:t>Men who walked more than 3 MPH had contact with death during follow up; they were able to “out walk” him. </a:t>
            </a:r>
          </a:p>
          <a:p>
            <a:pPr marL="271780" indent="-280035">
              <a:spcBef>
                <a:spcPct val="20000"/>
              </a:spcBef>
            </a:pPr>
            <a:endParaRPr lang="en-US" sz="1800" dirty="0">
              <a:cs typeface="Arial" panose="020B0604020202020204" pitchFamily="34" charset="0"/>
            </a:endParaRPr>
          </a:p>
          <a:p>
            <a:br>
              <a:rPr lang="en-US" dirty="0">
                <a:cs typeface="Arial" panose="020B0604020202020204" pitchFamily="34" charset="0"/>
              </a:rPr>
            </a:b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11</a:t>
            </a:fld>
            <a:endParaRPr lang="en-US"/>
          </a:p>
        </p:txBody>
      </p:sp>
    </p:spTree>
    <p:extLst>
      <p:ext uri="{BB962C8B-B14F-4D97-AF65-F5344CB8AC3E}">
        <p14:creationId xmlns:p14="http://schemas.microsoft.com/office/powerpoint/2010/main" val="185248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12</a:t>
            </a:fld>
            <a:endParaRPr lang="en-US"/>
          </a:p>
        </p:txBody>
      </p:sp>
    </p:spTree>
    <p:extLst>
      <p:ext uri="{BB962C8B-B14F-4D97-AF65-F5344CB8AC3E}">
        <p14:creationId xmlns:p14="http://schemas.microsoft.com/office/powerpoint/2010/main" val="78702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Scientific evidence for benefits of Exercise/Physical Activity</a:t>
            </a:r>
          </a:p>
          <a:p>
            <a:pPr marL="285750" indent="-285750">
              <a:buFont typeface="Arial" panose="020B0604020202020204" pitchFamily="34" charset="0"/>
              <a:buChar char="•"/>
            </a:pPr>
            <a:r>
              <a:rPr lang="en-US" sz="1800" dirty="0">
                <a:effectLst/>
                <a:ea typeface="Times New Roman" panose="02020603050405020304" pitchFamily="18" charset="0"/>
              </a:rPr>
              <a:t>The PA guidelines from the World Health Organization, the CDC, and in the American College of Sports Medicine. </a:t>
            </a:r>
          </a:p>
          <a:p>
            <a:pPr marL="285750" indent="-285750">
              <a:buFont typeface="Arial" panose="020B0604020202020204" pitchFamily="34" charset="0"/>
              <a:buChar char="•"/>
            </a:pPr>
            <a:r>
              <a:rPr lang="en-US" sz="1800" dirty="0">
                <a:effectLst/>
                <a:ea typeface="Times New Roman" panose="02020603050405020304" pitchFamily="18" charset="0"/>
              </a:rPr>
              <a:t>Compiled data from the EIM fact sheet referenced here. </a:t>
            </a:r>
          </a:p>
        </p:txBody>
      </p:sp>
      <p:sp>
        <p:nvSpPr>
          <p:cNvPr id="4" name="Slide Number Placeholder 3"/>
          <p:cNvSpPr>
            <a:spLocks noGrp="1"/>
          </p:cNvSpPr>
          <p:nvPr>
            <p:ph type="sldNum" sz="quarter" idx="5"/>
          </p:nvPr>
        </p:nvSpPr>
        <p:spPr/>
        <p:txBody>
          <a:bodyPr/>
          <a:lstStyle/>
          <a:p>
            <a:fld id="{41F9BE3F-A5CC-48AC-AA29-6EB4CFBB5956}" type="slidenum">
              <a:rPr lang="en-US" smtClean="0"/>
              <a:t>13</a:t>
            </a:fld>
            <a:endParaRPr lang="en-US"/>
          </a:p>
        </p:txBody>
      </p:sp>
    </p:spTree>
    <p:extLst>
      <p:ext uri="{BB962C8B-B14F-4D97-AF65-F5344CB8AC3E}">
        <p14:creationId xmlns:p14="http://schemas.microsoft.com/office/powerpoint/2010/main" val="427091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Exercise Benefits </a:t>
            </a:r>
          </a:p>
          <a:p>
            <a:pPr marL="285750" indent="-285750">
              <a:buFont typeface="Arial" panose="020B0604020202020204" pitchFamily="34" charset="0"/>
              <a:buChar char="•"/>
            </a:pPr>
            <a:r>
              <a:rPr lang="en-US" sz="1800" dirty="0">
                <a:effectLst/>
                <a:ea typeface="Times New Roman" panose="02020603050405020304" pitchFamily="18" charset="0"/>
              </a:rPr>
              <a:t>Research by Ken Powell and Stephen Blair looks at exercise benefits related to relative risk of chronic disease in quantiles of hours per week or minutes per day. </a:t>
            </a:r>
          </a:p>
          <a:p>
            <a:pPr marL="285750" indent="-285750">
              <a:buFont typeface="Arial" panose="020B0604020202020204" pitchFamily="34" charset="0"/>
              <a:buChar char="•"/>
            </a:pPr>
            <a:r>
              <a:rPr lang="en-US" sz="1800" dirty="0">
                <a:effectLst/>
                <a:ea typeface="Times New Roman" panose="02020603050405020304" pitchFamily="18" charset="0"/>
              </a:rPr>
              <a:t>Significant risk reduction from zero physical activity to getting started at least 1 hour per week or 30 minutes per day. </a:t>
            </a:r>
          </a:p>
          <a:p>
            <a:pPr marL="285750" indent="-285750">
              <a:buFont typeface="Arial" panose="020B0604020202020204" pitchFamily="34" charset="0"/>
              <a:buChar char="•"/>
            </a:pPr>
            <a:r>
              <a:rPr lang="en-US" sz="1800" dirty="0">
                <a:effectLst/>
                <a:ea typeface="Times New Roman" panose="02020603050405020304" pitchFamily="18" charset="0"/>
              </a:rPr>
              <a:t>Transitioning from a sedentary state to being a little bit more physically active improves health.</a:t>
            </a:r>
          </a:p>
          <a:p>
            <a:pPr marL="285750" indent="-285750">
              <a:buFont typeface="Arial" panose="020B0604020202020204" pitchFamily="34" charset="0"/>
              <a:buChar char="•"/>
            </a:pPr>
            <a:r>
              <a:rPr lang="en-US" sz="1800" dirty="0">
                <a:effectLst/>
                <a:ea typeface="Times New Roman" panose="02020603050405020304" pitchFamily="18" charset="0"/>
              </a:rPr>
              <a:t>Curvilinear relationship with no additional significant benefits beyond a certain threshold. </a:t>
            </a:r>
          </a:p>
          <a:p>
            <a:pPr marL="285750" indent="-285750">
              <a:buFont typeface="Arial" panose="020B0604020202020204" pitchFamily="34" charset="0"/>
              <a:buChar char="•"/>
            </a:pPr>
            <a:r>
              <a:rPr lang="en-US" sz="1800" dirty="0">
                <a:effectLst/>
                <a:ea typeface="Times New Roman" panose="02020603050405020304" pitchFamily="18" charset="0"/>
              </a:rPr>
              <a:t>Clinical relevance: what can you do to get your patient even a little physically active?</a:t>
            </a:r>
          </a:p>
          <a:p>
            <a:endParaRPr lang="en-US" sz="1800" dirty="0">
              <a:effectLst/>
            </a:endParaRPr>
          </a:p>
          <a:p>
            <a:endParaRPr lang="en-US" sz="1800" dirty="0"/>
          </a:p>
        </p:txBody>
      </p:sp>
      <p:sp>
        <p:nvSpPr>
          <p:cNvPr id="4" name="Slide Number Placeholder 3"/>
          <p:cNvSpPr>
            <a:spLocks noGrp="1"/>
          </p:cNvSpPr>
          <p:nvPr>
            <p:ph type="sldNum" sz="quarter" idx="5"/>
          </p:nvPr>
        </p:nvSpPr>
        <p:spPr/>
        <p:txBody>
          <a:bodyPr/>
          <a:lstStyle/>
          <a:p>
            <a:fld id="{41F9BE3F-A5CC-48AC-AA29-6EB4CFBB5956}" type="slidenum">
              <a:rPr lang="en-US" smtClean="0"/>
              <a:t>14</a:t>
            </a:fld>
            <a:endParaRPr lang="en-US"/>
          </a:p>
        </p:txBody>
      </p:sp>
    </p:spTree>
    <p:extLst>
      <p:ext uri="{BB962C8B-B14F-4D97-AF65-F5344CB8AC3E}">
        <p14:creationId xmlns:p14="http://schemas.microsoft.com/office/powerpoint/2010/main" val="193739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Exercise Benefits </a:t>
            </a:r>
          </a:p>
          <a:p>
            <a:pPr marL="285750" indent="-285750">
              <a:buFont typeface="Arial" panose="020B0604020202020204" pitchFamily="34" charset="0"/>
              <a:buChar char="•"/>
            </a:pPr>
            <a:r>
              <a:rPr lang="en-US" sz="1800" dirty="0">
                <a:effectLst/>
                <a:ea typeface="Times New Roman" panose="02020603050405020304" pitchFamily="18" charset="0"/>
              </a:rPr>
              <a:t>Ng and Popkin 2012 demonstrated that as we've become an industrialized and technological society, all physical activities (leisure time, occupational time, transportation time, etc.) have declined while sedentary behavior has increased.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15</a:t>
            </a:fld>
            <a:endParaRPr lang="en-US"/>
          </a:p>
        </p:txBody>
      </p:sp>
    </p:spTree>
    <p:extLst>
      <p:ext uri="{BB962C8B-B14F-4D97-AF65-F5344CB8AC3E}">
        <p14:creationId xmlns:p14="http://schemas.microsoft.com/office/powerpoint/2010/main" val="219089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U.S. Physical Activity Data on PA from CDC</a:t>
            </a:r>
          </a:p>
          <a:p>
            <a:pPr marL="285750" indent="-285750">
              <a:buFont typeface="Arial" panose="020B0604020202020204" pitchFamily="34" charset="0"/>
              <a:buChar char="•"/>
            </a:pPr>
            <a:r>
              <a:rPr lang="en-US" sz="1800" dirty="0">
                <a:effectLst/>
                <a:ea typeface="Times New Roman" panose="02020603050405020304" pitchFamily="18" charset="0"/>
              </a:rPr>
              <a:t>2018 demonstrated than only 54% of adults get the recommended amount of physical activity</a:t>
            </a:r>
          </a:p>
          <a:p>
            <a:pPr marL="285750" indent="-285750">
              <a:buFont typeface="Arial" panose="020B0604020202020204" pitchFamily="34" charset="0"/>
              <a:buChar char="•"/>
            </a:pPr>
            <a:r>
              <a:rPr lang="en-US" sz="1800" dirty="0">
                <a:effectLst/>
                <a:ea typeface="Times New Roman" panose="02020603050405020304" pitchFamily="18" charset="0"/>
              </a:rPr>
              <a:t>Men are more active than women</a:t>
            </a:r>
          </a:p>
          <a:p>
            <a:pPr marL="285750" indent="-285750">
              <a:buFont typeface="Arial" panose="020B0604020202020204" pitchFamily="34" charset="0"/>
              <a:buChar char="•"/>
            </a:pPr>
            <a:r>
              <a:rPr lang="en-US" sz="1800" dirty="0">
                <a:effectLst/>
                <a:ea typeface="Times New Roman" panose="02020603050405020304" pitchFamily="18" charset="0"/>
              </a:rPr>
              <a:t>Older adults are less likely to meet PA guidelines than youth (sedentary work, </a:t>
            </a:r>
            <a:r>
              <a:rPr lang="en-US" sz="1800" dirty="0" err="1">
                <a:effectLst/>
                <a:ea typeface="Times New Roman" panose="02020603050405020304" pitchFamily="18" charset="0"/>
              </a:rPr>
              <a:t>etc</a:t>
            </a:r>
            <a:r>
              <a:rPr lang="en-US" sz="1800" dirty="0">
                <a:effectLst/>
                <a:ea typeface="Times New Roman" panose="02020603050405020304" pitchFamily="18" charset="0"/>
              </a:rPr>
              <a:t>)</a:t>
            </a:r>
          </a:p>
          <a:p>
            <a:pPr marL="285750" indent="-285750">
              <a:buFont typeface="Arial" panose="020B0604020202020204" pitchFamily="34" charset="0"/>
              <a:buChar char="•"/>
            </a:pPr>
            <a:r>
              <a:rPr lang="en-US" sz="1800" dirty="0">
                <a:effectLst/>
                <a:ea typeface="Times New Roman" panose="02020603050405020304" pitchFamily="18" charset="0"/>
              </a:rPr>
              <a:t>Americans in the South are the least active.</a:t>
            </a:r>
          </a:p>
          <a:p>
            <a:pPr marL="285750" indent="-285750">
              <a:buFont typeface="Arial" panose="020B0604020202020204" pitchFamily="34" charset="0"/>
              <a:buChar char="•"/>
            </a:pPr>
            <a:r>
              <a:rPr lang="en-US" sz="1800" b="0" dirty="0">
                <a:effectLst/>
                <a:ea typeface="Times New Roman" panose="02020603050405020304" pitchFamily="18" charset="0"/>
              </a:rPr>
              <a:t>This CDC tool </a:t>
            </a:r>
            <a:r>
              <a:rPr lang="en-US" sz="1800" b="0" dirty="0">
                <a:solidFill>
                  <a:schemeClr val="accent2"/>
                </a:solidFill>
                <a:effectLst/>
                <a:ea typeface="Times New Roman" panose="02020603050405020304" pitchFamily="18" charset="0"/>
              </a:rPr>
              <a:t>https://nccd.cdc.gov/dnpao_dtm/rdPage.aspx?rdReport=DNPAO_DTM.ExploreByLocation&amp;rdRequestForwarding=Form </a:t>
            </a:r>
            <a:r>
              <a:rPr lang="en-US" sz="1800" b="0" dirty="0">
                <a:effectLst/>
                <a:ea typeface="Times New Roman" panose="02020603050405020304" pitchFamily="18" charset="0"/>
              </a:rPr>
              <a:t>demonstrates in detail if you wish to explore your own state.</a:t>
            </a:r>
            <a:endParaRPr lang="en-US" sz="18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16</a:t>
            </a:fld>
            <a:endParaRPr lang="en-US"/>
          </a:p>
        </p:txBody>
      </p:sp>
    </p:spTree>
    <p:extLst>
      <p:ext uri="{BB962C8B-B14F-4D97-AF65-F5344CB8AC3E}">
        <p14:creationId xmlns:p14="http://schemas.microsoft.com/office/powerpoint/2010/main" val="16498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Definitions of Movement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Understanding the terminology of physical activity as a clinician is important for helping your patient achieve goals.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Very important to be aware of one’s physical activity behavior throughout the 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Clear operational differences between PA, Exercise, Sport, Physical Fitness, and Cardiorespiratory Fitness.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All (PA, Exercise, and Sport) contribute to improving health and decreasing risk of chronic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Cardiorespiratory fitness is the body's circulatory in respiratory system to supply fuel on oxygen to sustain physical activity.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Clinical examples: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Physical fitness: are patients able to live and function on their own based on their muscle strength and mobility? Are cancer survivors able to overcome chemotherapy-related fatigue?,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Skeletal muscle is responsible for approximately 80% of global of glucose disposal by the body, so it can reduce blood glucose levels in type two diabetics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Increases contraction-mediated GLUT-4 translocation to the muscle cell surface during exercise to take in glucose.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Increases insulin sensitivity after exercise.</a:t>
            </a:r>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17</a:t>
            </a:fld>
            <a:endParaRPr lang="en-US"/>
          </a:p>
        </p:txBody>
      </p:sp>
    </p:spTree>
    <p:extLst>
      <p:ext uri="{BB962C8B-B14F-4D97-AF65-F5344CB8AC3E}">
        <p14:creationId xmlns:p14="http://schemas.microsoft.com/office/powerpoint/2010/main" val="313284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2"/>
                </a:solidFill>
              </a:rPr>
              <a:t>The F.I.T.T Principle</a:t>
            </a:r>
            <a:br>
              <a:rPr lang="en-US" sz="2800" b="1" dirty="0">
                <a:solidFill>
                  <a:schemeClr val="tx2"/>
                </a:solidFill>
              </a:rPr>
            </a:br>
            <a:r>
              <a:rPr lang="en-US" sz="1800" b="1" dirty="0">
                <a:solidFill>
                  <a:schemeClr val="tx2"/>
                </a:solidFill>
              </a:rPr>
              <a:t>(or what you would use as your exercise prescription)</a:t>
            </a:r>
            <a:endParaRPr lang="en-US" sz="2800" b="1" dirty="0">
              <a:solidFill>
                <a:schemeClr val="tx2"/>
              </a:solidFill>
            </a:endParaRPr>
          </a:p>
          <a:p>
            <a:pPr marL="285750" indent="-285750">
              <a:buFont typeface="Arial" panose="020B0604020202020204" pitchFamily="34" charset="0"/>
              <a:buChar char="•"/>
            </a:pPr>
            <a:r>
              <a:rPr lang="en-US" sz="1800" dirty="0">
                <a:effectLst/>
                <a:ea typeface="Times New Roman" panose="02020603050405020304" pitchFamily="18" charset="0"/>
              </a:rPr>
              <a:t>What is the exercise prescription? How do you counsel your patients to become physically active?</a:t>
            </a:r>
          </a:p>
          <a:p>
            <a:pPr marL="285750" indent="-285750">
              <a:buFont typeface="Arial" panose="020B0604020202020204" pitchFamily="34" charset="0"/>
              <a:buChar char="•"/>
            </a:pPr>
            <a:r>
              <a:rPr lang="en-US" sz="1800" dirty="0">
                <a:effectLst/>
                <a:ea typeface="Times New Roman" panose="02020603050405020304" pitchFamily="18" charset="0"/>
              </a:rPr>
              <a:t>The FITT principal has been around for 50 plus years, and it's frequency, intensity, time and type. </a:t>
            </a:r>
          </a:p>
          <a:p>
            <a:pPr marL="285750" indent="-285750">
              <a:buFont typeface="Arial" panose="020B0604020202020204" pitchFamily="34" charset="0"/>
              <a:buChar char="•"/>
            </a:pPr>
            <a:r>
              <a:rPr lang="en-US" sz="1800" dirty="0">
                <a:effectLst/>
                <a:ea typeface="Times New Roman" panose="02020603050405020304" pitchFamily="18" charset="0"/>
              </a:rPr>
              <a:t>It is the foundation of the exercise prescription. </a:t>
            </a:r>
          </a:p>
          <a:p>
            <a:pPr marL="285750" indent="-285750">
              <a:buFont typeface="Arial" panose="020B0604020202020204" pitchFamily="34" charset="0"/>
              <a:buChar char="•"/>
            </a:pPr>
            <a:r>
              <a:rPr lang="en-US" sz="1800" dirty="0">
                <a:effectLst/>
                <a:ea typeface="Times New Roman" panose="02020603050405020304" pitchFamily="18" charset="0"/>
              </a:rPr>
              <a:t>Helps to break down the US PA guidelines of 150 minutes per week of moderate-intensity PA. </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18</a:t>
            </a:fld>
            <a:endParaRPr lang="en-US"/>
          </a:p>
        </p:txBody>
      </p:sp>
    </p:spTree>
    <p:extLst>
      <p:ext uri="{BB962C8B-B14F-4D97-AF65-F5344CB8AC3E}">
        <p14:creationId xmlns:p14="http://schemas.microsoft.com/office/powerpoint/2010/main" val="3199277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The F.I.T.T Principle: Frequency</a:t>
            </a:r>
          </a:p>
          <a:p>
            <a:pPr marL="285750" indent="-285750">
              <a:buFont typeface="Arial" panose="020B0604020202020204" pitchFamily="34" charset="0"/>
              <a:buChar char="•"/>
            </a:pPr>
            <a:r>
              <a:rPr lang="en-US" sz="1800" b="0" dirty="0">
                <a:solidFill>
                  <a:schemeClr val="tx2"/>
                </a:solidFill>
                <a:effectLst/>
                <a:ea typeface="Times New Roman" panose="02020603050405020304" pitchFamily="18" charset="0"/>
              </a:rPr>
              <a:t>H</a:t>
            </a:r>
            <a:r>
              <a:rPr lang="en-US" sz="1800" dirty="0">
                <a:effectLst/>
                <a:ea typeface="Times New Roman" panose="02020603050405020304" pitchFamily="18" charset="0"/>
              </a:rPr>
              <a:t>ow often to exercise? How many days per week? Targeting the Cardiorespiratory System, the Metabolic System, and the Musculoskeletal System. </a:t>
            </a:r>
          </a:p>
          <a:p>
            <a:pPr marL="285750" indent="-285750">
              <a:buFont typeface="Arial" panose="020B0604020202020204" pitchFamily="34" charset="0"/>
              <a:buChar char="•"/>
            </a:pPr>
            <a:r>
              <a:rPr lang="en-US" sz="1800" dirty="0">
                <a:effectLst/>
                <a:ea typeface="Times New Roman" panose="02020603050405020304" pitchFamily="18" charset="0"/>
              </a:rPr>
              <a:t>If the guidelines are 150 minutes per week of aerobic activity, it is common to suggest 5 days per week at 30 minutes a day (which is time).</a:t>
            </a:r>
          </a:p>
          <a:p>
            <a:pPr marL="742950" lvl="1" indent="-285750">
              <a:buFont typeface="Arial" panose="020B0604020202020204" pitchFamily="34" charset="0"/>
              <a:buChar char="•"/>
            </a:pPr>
            <a:r>
              <a:rPr lang="en-US" sz="1800" dirty="0">
                <a:effectLst/>
                <a:ea typeface="Times New Roman" panose="02020603050405020304" pitchFamily="18" charset="0"/>
              </a:rPr>
              <a:t>For weight loss, you need to do at least six or more days a week.</a:t>
            </a:r>
          </a:p>
          <a:p>
            <a:pPr marL="742950" lvl="1" indent="-285750">
              <a:buFont typeface="Arial" panose="020B0604020202020204" pitchFamily="34" charset="0"/>
              <a:buChar char="•"/>
            </a:pPr>
            <a:r>
              <a:rPr lang="en-US" sz="1800" dirty="0">
                <a:effectLst/>
                <a:ea typeface="Times New Roman" panose="02020603050405020304" pitchFamily="18" charset="0"/>
              </a:rPr>
              <a:t>Strength training is recommended at a minimum of 2 to 3 non-consecutive days a week for each muscle group, with at least 1 to 2 days between muscle groups. </a:t>
            </a:r>
          </a:p>
          <a:p>
            <a:pPr marL="1200150" lvl="2" indent="-285750">
              <a:buFont typeface="Arial" panose="020B0604020202020204" pitchFamily="34" charset="0"/>
              <a:buChar char="•"/>
            </a:pPr>
            <a:r>
              <a:rPr lang="en-US" sz="1800" dirty="0">
                <a:effectLst/>
                <a:ea typeface="Times New Roman" panose="02020603050405020304" pitchFamily="18" charset="0"/>
              </a:rPr>
              <a:t>Goal is to improve skeletal muscle quality and quantity. </a:t>
            </a:r>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19</a:t>
            </a:fld>
            <a:endParaRPr lang="en-US"/>
          </a:p>
        </p:txBody>
      </p:sp>
    </p:spTree>
    <p:extLst>
      <p:ext uri="{BB962C8B-B14F-4D97-AF65-F5344CB8AC3E}">
        <p14:creationId xmlns:p14="http://schemas.microsoft.com/office/powerpoint/2010/main" val="108930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a:t>
            </a:fld>
            <a:endParaRPr lang="en-US"/>
          </a:p>
        </p:txBody>
      </p:sp>
    </p:spTree>
    <p:extLst>
      <p:ext uri="{BB962C8B-B14F-4D97-AF65-F5344CB8AC3E}">
        <p14:creationId xmlns:p14="http://schemas.microsoft.com/office/powerpoint/2010/main" val="83432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The F.I.T.T Principle: Intensity</a:t>
            </a:r>
          </a:p>
          <a:p>
            <a:pPr marL="285750" indent="-285750">
              <a:buFont typeface="Arial" panose="020B0604020202020204" pitchFamily="34" charset="0"/>
              <a:buChar char="•"/>
            </a:pPr>
            <a:r>
              <a:rPr lang="en-US" sz="1800" b="0" dirty="0">
                <a:solidFill>
                  <a:schemeClr val="tx2"/>
                </a:solidFill>
                <a:effectLst/>
                <a:ea typeface="Times New Roman" panose="02020603050405020304" pitchFamily="18" charset="0"/>
              </a:rPr>
              <a:t>H</a:t>
            </a:r>
            <a:r>
              <a:rPr lang="en-US" sz="1800" dirty="0">
                <a:effectLst/>
                <a:ea typeface="Times New Roman" panose="02020603050405020304" pitchFamily="18" charset="0"/>
              </a:rPr>
              <a:t>ow hard to exercise? </a:t>
            </a:r>
          </a:p>
          <a:p>
            <a:pPr marL="285750" indent="-285750">
              <a:buFont typeface="Arial" panose="020B0604020202020204" pitchFamily="34" charset="0"/>
              <a:buChar char="•"/>
            </a:pPr>
            <a:r>
              <a:rPr lang="en-US" sz="1800" dirty="0">
                <a:effectLst/>
                <a:ea typeface="Times New Roman" panose="02020603050405020304" pitchFamily="18" charset="0"/>
              </a:rPr>
              <a:t>Be able to define the difference between moderate and intense physical activity. </a:t>
            </a:r>
          </a:p>
          <a:p>
            <a:pPr marL="742950" lvl="1" indent="-285750">
              <a:buFont typeface="Arial" panose="020B0604020202020204" pitchFamily="34" charset="0"/>
              <a:buChar char="•"/>
            </a:pPr>
            <a:r>
              <a:rPr lang="en-US" sz="1800" dirty="0">
                <a:effectLst/>
                <a:ea typeface="Times New Roman" panose="02020603050405020304" pitchFamily="18" charset="0"/>
              </a:rPr>
              <a:t>Clinical application-if you were to discuss this with the patient:</a:t>
            </a:r>
          </a:p>
          <a:p>
            <a:pPr marL="1200150" lvl="2" indent="-285750">
              <a:buFont typeface="Arial" panose="020B0604020202020204" pitchFamily="34" charset="0"/>
              <a:buChar char="•"/>
            </a:pPr>
            <a:r>
              <a:rPr lang="en-US" sz="1800" dirty="0">
                <a:effectLst/>
                <a:ea typeface="Times New Roman" panose="02020603050405020304" pitchFamily="18" charset="0"/>
              </a:rPr>
              <a:t>Light physical activity: any movement that takes you from a sedentary state to bodily movement. </a:t>
            </a:r>
          </a:p>
          <a:p>
            <a:pPr marL="1200150" lvl="2" indent="-285750">
              <a:buFont typeface="Arial" panose="020B0604020202020204" pitchFamily="34" charset="0"/>
              <a:buChar char="•"/>
            </a:pPr>
            <a:r>
              <a:rPr lang="en-US" sz="1800" dirty="0">
                <a:effectLst/>
                <a:ea typeface="Times New Roman" panose="02020603050405020304" pitchFamily="18" charset="0"/>
              </a:rPr>
              <a:t>Moderate physical activity: a brisk walk to where he/she can talk to his/her neighbor but can't sing. </a:t>
            </a:r>
          </a:p>
          <a:p>
            <a:pPr marL="1200150" lvl="2" indent="-285750">
              <a:buFont typeface="Arial" panose="020B0604020202020204" pitchFamily="34" charset="0"/>
              <a:buChar char="•"/>
            </a:pPr>
            <a:r>
              <a:rPr lang="en-US" sz="1800" dirty="0">
                <a:effectLst/>
                <a:ea typeface="Times New Roman" panose="02020603050405020304" pitchFamily="18" charset="0"/>
              </a:rPr>
              <a:t>Intense physical activity: a run or stationary bike where the effort is difficult enough to not be able to talk or sing while exercising.</a:t>
            </a:r>
          </a:p>
          <a:p>
            <a:pPr marL="285750" indent="-285750">
              <a:buFont typeface="Arial" panose="020B0604020202020204" pitchFamily="34" charset="0"/>
              <a:buChar char="•"/>
            </a:pPr>
            <a:r>
              <a:rPr lang="en-US" sz="1800" dirty="0">
                <a:effectLst/>
                <a:ea typeface="Times New Roman" panose="02020603050405020304" pitchFamily="18" charset="0"/>
              </a:rPr>
              <a:t>Strength training example: The amount of weight that is used to strength train. </a:t>
            </a:r>
          </a:p>
          <a:p>
            <a:pPr marL="742950" lvl="1" indent="-285750">
              <a:buFont typeface="Arial" panose="020B0604020202020204" pitchFamily="34" charset="0"/>
              <a:buChar char="•"/>
            </a:pPr>
            <a:r>
              <a:rPr lang="en-US" sz="1800" dirty="0">
                <a:effectLst/>
                <a:ea typeface="Times New Roman" panose="02020603050405020304" pitchFamily="18" charset="0"/>
              </a:rPr>
              <a:t>Moderate-intense physical activity is anywhere between 12 and 15 reps.</a:t>
            </a:r>
          </a:p>
          <a:p>
            <a:pPr marL="742950" lvl="1" indent="-285750">
              <a:buFont typeface="Arial" panose="020B0604020202020204" pitchFamily="34" charset="0"/>
              <a:buChar char="•"/>
            </a:pPr>
            <a:r>
              <a:rPr lang="en-US" sz="1800" dirty="0">
                <a:effectLst/>
                <a:ea typeface="Times New Roman" panose="02020603050405020304" pitchFamily="18" charset="0"/>
              </a:rPr>
              <a:t>Intense PA is about 8 to 10 reps.</a:t>
            </a:r>
          </a:p>
          <a:p>
            <a:pPr marL="285750" lvl="0" indent="-285750">
              <a:buFont typeface="Arial" panose="020B0604020202020204" pitchFamily="34" charset="0"/>
              <a:buChar char="•"/>
            </a:pPr>
            <a:r>
              <a:rPr lang="en-US" sz="1800" dirty="0">
                <a:effectLst/>
                <a:ea typeface="Times New Roman" panose="02020603050405020304" pitchFamily="18" charset="0"/>
              </a:rPr>
              <a:t>Progression is key to adaptation without injury.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20</a:t>
            </a:fld>
            <a:endParaRPr lang="en-US"/>
          </a:p>
        </p:txBody>
      </p:sp>
    </p:spTree>
    <p:extLst>
      <p:ext uri="{BB962C8B-B14F-4D97-AF65-F5344CB8AC3E}">
        <p14:creationId xmlns:p14="http://schemas.microsoft.com/office/powerpoint/2010/main" val="81811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The F.I.T.T Principle: Time</a:t>
            </a:r>
          </a:p>
          <a:p>
            <a:pPr marL="285750" indent="-285750">
              <a:buFont typeface="Arial" panose="020B0604020202020204" pitchFamily="34" charset="0"/>
              <a:buChar char="•"/>
            </a:pPr>
            <a:r>
              <a:rPr lang="en-US" sz="1800" b="0" dirty="0">
                <a:solidFill>
                  <a:schemeClr val="tx2"/>
                </a:solidFill>
                <a:effectLst/>
                <a:ea typeface="Times New Roman" panose="02020603050405020304" pitchFamily="18" charset="0"/>
              </a:rPr>
              <a:t>H</a:t>
            </a:r>
            <a:r>
              <a:rPr lang="en-US" sz="1800" dirty="0">
                <a:effectLst/>
                <a:ea typeface="Times New Roman" panose="02020603050405020304" pitchFamily="18" charset="0"/>
              </a:rPr>
              <a:t>ow long to exercise? </a:t>
            </a:r>
          </a:p>
          <a:p>
            <a:pPr marL="285750" indent="-285750">
              <a:buFont typeface="Arial" panose="020B0604020202020204" pitchFamily="34" charset="0"/>
              <a:buChar char="•"/>
            </a:pPr>
            <a:r>
              <a:rPr lang="en-US" sz="1800" dirty="0">
                <a:effectLst/>
                <a:ea typeface="Times New Roman" panose="02020603050405020304" pitchFamily="18" charset="0"/>
              </a:rPr>
              <a:t>Cardio exercise suggest 30 to 60 minutes of cardio a day.</a:t>
            </a:r>
          </a:p>
          <a:p>
            <a:pPr marL="285750" indent="-285750">
              <a:buFont typeface="Arial" panose="020B0604020202020204" pitchFamily="34" charset="0"/>
              <a:buChar char="•"/>
            </a:pPr>
            <a:r>
              <a:rPr lang="en-US" sz="1800" dirty="0">
                <a:effectLst/>
                <a:ea typeface="Times New Roman" panose="02020603050405020304" pitchFamily="18" charset="0"/>
              </a:rPr>
              <a:t>Strength training depends on the type of workout: Total body vs. muscle groups can last between 15 minutes and 1 hour. </a:t>
            </a:r>
          </a:p>
          <a:p>
            <a:pPr marL="285750" indent="-285750">
              <a:buFont typeface="Arial" panose="020B0604020202020204" pitchFamily="34" charset="0"/>
              <a:buChar char="•"/>
            </a:pPr>
            <a:r>
              <a:rPr lang="en-US" sz="1800" dirty="0">
                <a:effectLst/>
                <a:ea typeface="Times New Roman" panose="02020603050405020304" pitchFamily="18" charset="0"/>
              </a:rPr>
              <a:t>Clinical application:  you doing for your scheduled total body workout. Total body workout could take an hour if you're doing a muscle group of particular muscle group. You could be in there 15 to 30 minutes. I</a:t>
            </a:r>
          </a:p>
          <a:p>
            <a:pPr marL="285750" indent="-285750">
              <a:buFont typeface="Arial" panose="020B0604020202020204" pitchFamily="34" charset="0"/>
              <a:buChar char="•"/>
            </a:pPr>
            <a:r>
              <a:rPr lang="en-US" sz="1800" dirty="0">
                <a:effectLst/>
                <a:ea typeface="Times New Roman" panose="02020603050405020304" pitchFamily="18" charset="0"/>
              </a:rPr>
              <a:t>Clinical application-It's going to be dependent upon the patient’s ability and current conditioning. </a:t>
            </a:r>
          </a:p>
          <a:p>
            <a:pPr marL="742950" lvl="1" indent="-285750">
              <a:buFont typeface="Arial" panose="020B0604020202020204" pitchFamily="34" charset="0"/>
              <a:buChar char="•"/>
            </a:pPr>
            <a:r>
              <a:rPr lang="en-US" sz="1800" dirty="0">
                <a:effectLst/>
                <a:ea typeface="Times New Roman" panose="02020603050405020304" pitchFamily="18" charset="0"/>
              </a:rPr>
              <a:t>Average health seeking patient may be able to do a brisk walk for 30 minutes outside. </a:t>
            </a:r>
          </a:p>
          <a:p>
            <a:pPr marL="742950" lvl="1" indent="-285750">
              <a:buFont typeface="Arial" panose="020B0604020202020204" pitchFamily="34" charset="0"/>
              <a:buChar char="•"/>
            </a:pPr>
            <a:r>
              <a:rPr lang="en-US" sz="1800" dirty="0">
                <a:effectLst/>
                <a:ea typeface="Times New Roman" panose="02020603050405020304" pitchFamily="18" charset="0"/>
              </a:rPr>
              <a:t>More sick patients or deconditioned patients (i.e., cardiac rehab or oncology rehab) may start at five minutes before they're fatigued. </a:t>
            </a:r>
          </a:p>
          <a:p>
            <a:pPr marL="742950" lvl="1" indent="-285750">
              <a:buFont typeface="Arial" panose="020B0604020202020204" pitchFamily="34" charset="0"/>
              <a:buChar char="•"/>
            </a:pPr>
            <a:r>
              <a:rPr lang="en-US" sz="1800" dirty="0">
                <a:effectLst/>
                <a:ea typeface="Times New Roman" panose="02020603050405020304" pitchFamily="18" charset="0"/>
              </a:rPr>
              <a:t>Take home is to start at the patient’s level and progress successfully to the 30 minutes per day for optimal success in behavior change.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21</a:t>
            </a:fld>
            <a:endParaRPr lang="en-US"/>
          </a:p>
        </p:txBody>
      </p:sp>
    </p:spTree>
    <p:extLst>
      <p:ext uri="{BB962C8B-B14F-4D97-AF65-F5344CB8AC3E}">
        <p14:creationId xmlns:p14="http://schemas.microsoft.com/office/powerpoint/2010/main" val="1803970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The F.I.T.T Principle: Type</a:t>
            </a:r>
          </a:p>
          <a:p>
            <a:pPr marL="285750" indent="-285750">
              <a:buFont typeface="Arial" panose="020B0604020202020204" pitchFamily="34" charset="0"/>
              <a:buChar char="•"/>
            </a:pPr>
            <a:r>
              <a:rPr lang="en-US" sz="1800" dirty="0">
                <a:latin typeface="Arial"/>
                <a:cs typeface="Arial"/>
              </a:rPr>
              <a:t>What kind of e</a:t>
            </a:r>
            <a:r>
              <a:rPr lang="en-US" sz="1800" dirty="0">
                <a:effectLst/>
                <a:latin typeface="Arial"/>
                <a:ea typeface="Times New Roman" panose="02020603050405020304" pitchFamily="18" charset="0"/>
                <a:cs typeface="Arial"/>
              </a:rPr>
              <a:t>xercise?</a:t>
            </a:r>
            <a:r>
              <a:rPr lang="en-US" sz="1800" dirty="0">
                <a:latin typeface="Arial"/>
                <a:ea typeface="Times New Roman" panose="02020603050405020304" pitchFamily="18" charset="0"/>
                <a:cs typeface="Arial"/>
              </a:rPr>
              <a:t> </a:t>
            </a:r>
            <a:endParaRPr lang="en-US" sz="1800" dirty="0">
              <a:effectLst/>
              <a:ea typeface="Times New Roman" panose="02020603050405020304" pitchFamily="18" charset="0"/>
              <a:cs typeface="Arial"/>
            </a:endParaRPr>
          </a:p>
          <a:p>
            <a:pPr marL="285750" indent="-285750">
              <a:buFont typeface="Arial" panose="020B0604020202020204" pitchFamily="34" charset="0"/>
              <a:buChar char="•"/>
            </a:pPr>
            <a:r>
              <a:rPr lang="en-US" sz="1800" dirty="0">
                <a:effectLst/>
                <a:ea typeface="Times New Roman" panose="02020603050405020304" pitchFamily="18" charset="0"/>
              </a:rPr>
              <a:t>KEY: ENJOYMENT</a:t>
            </a:r>
          </a:p>
          <a:p>
            <a:pPr marL="285750" indent="-285750">
              <a:buFont typeface="Arial" panose="020B0604020202020204" pitchFamily="34" charset="0"/>
              <a:buChar char="•"/>
            </a:pPr>
            <a:r>
              <a:rPr lang="en-US" sz="1800" dirty="0">
                <a:effectLst/>
                <a:ea typeface="Times New Roman" panose="02020603050405020304" pitchFamily="18" charset="0"/>
              </a:rPr>
              <a:t>Examples: Walk, stationary bike, dancing.</a:t>
            </a:r>
          </a:p>
        </p:txBody>
      </p:sp>
      <p:sp>
        <p:nvSpPr>
          <p:cNvPr id="4" name="Slide Number Placeholder 3"/>
          <p:cNvSpPr>
            <a:spLocks noGrp="1"/>
          </p:cNvSpPr>
          <p:nvPr>
            <p:ph type="sldNum" sz="quarter" idx="5"/>
          </p:nvPr>
        </p:nvSpPr>
        <p:spPr/>
        <p:txBody>
          <a:bodyPr/>
          <a:lstStyle/>
          <a:p>
            <a:fld id="{41F9BE3F-A5CC-48AC-AA29-6EB4CFBB5956}" type="slidenum">
              <a:rPr lang="en-US" smtClean="0"/>
              <a:t>22</a:t>
            </a:fld>
            <a:endParaRPr lang="en-US"/>
          </a:p>
        </p:txBody>
      </p:sp>
    </p:spTree>
    <p:extLst>
      <p:ext uri="{BB962C8B-B14F-4D97-AF65-F5344CB8AC3E}">
        <p14:creationId xmlns:p14="http://schemas.microsoft.com/office/powerpoint/2010/main" val="1276611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The F.I.T.T Principle: Summary</a:t>
            </a:r>
          </a:p>
          <a:p>
            <a:pPr marL="285750" indent="-285750">
              <a:buFont typeface="Arial" panose="020B0604020202020204" pitchFamily="34" charset="0"/>
              <a:buChar char="•"/>
            </a:pPr>
            <a:r>
              <a:rPr lang="en-US" sz="1800" dirty="0">
                <a:effectLst/>
                <a:ea typeface="Times New Roman" panose="02020603050405020304" pitchFamily="18" charset="0"/>
              </a:rPr>
              <a:t>Helps clinician provide the exercise prescription. </a:t>
            </a:r>
          </a:p>
          <a:p>
            <a:pPr marL="285750" indent="-285750">
              <a:buFont typeface="Arial" panose="020B0604020202020204" pitchFamily="34" charset="0"/>
              <a:buChar char="•"/>
            </a:pPr>
            <a:r>
              <a:rPr lang="en-US" sz="1800" dirty="0">
                <a:effectLst/>
                <a:ea typeface="Times New Roman" panose="02020603050405020304" pitchFamily="18" charset="0"/>
              </a:rPr>
              <a:t>Helps the patient learn how to adapt and overcome plateaus in becoming conditioned and healthier. </a:t>
            </a:r>
          </a:p>
          <a:p>
            <a:pPr marL="285750" indent="-285750">
              <a:buFont typeface="Arial" panose="020B0604020202020204" pitchFamily="34" charset="0"/>
              <a:buChar char="•"/>
            </a:pPr>
            <a:r>
              <a:rPr lang="en-US" sz="1800" dirty="0">
                <a:effectLst/>
                <a:ea typeface="Times New Roman" panose="02020603050405020304" pitchFamily="18" charset="0"/>
              </a:rPr>
              <a:t>Helps in reduction of boredom</a:t>
            </a:r>
          </a:p>
          <a:p>
            <a:pPr marL="285750" indent="-285750">
              <a:buFont typeface="Arial" panose="020B0604020202020204" pitchFamily="34" charset="0"/>
              <a:buChar char="•"/>
            </a:pPr>
            <a:r>
              <a:rPr lang="en-US" sz="1800" dirty="0">
                <a:effectLst/>
                <a:ea typeface="Times New Roman" panose="02020603050405020304" pitchFamily="18" charset="0"/>
              </a:rPr>
              <a:t>Helps give a more specific and measurable goal.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23</a:t>
            </a:fld>
            <a:endParaRPr lang="en-US"/>
          </a:p>
        </p:txBody>
      </p:sp>
    </p:spTree>
    <p:extLst>
      <p:ext uri="{BB962C8B-B14F-4D97-AF65-F5344CB8AC3E}">
        <p14:creationId xmlns:p14="http://schemas.microsoft.com/office/powerpoint/2010/main" val="3705659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Practice Question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2"/>
                </a:solidFill>
              </a:rPr>
              <a:t>Lead way into the importance of cardiorespiratory fitness and maximal cardiorespiratory fitness as a measure of health and fitness.</a:t>
            </a:r>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24</a:t>
            </a:fld>
            <a:endParaRPr lang="en-US"/>
          </a:p>
        </p:txBody>
      </p:sp>
    </p:spTree>
    <p:extLst>
      <p:ext uri="{BB962C8B-B14F-4D97-AF65-F5344CB8AC3E}">
        <p14:creationId xmlns:p14="http://schemas.microsoft.com/office/powerpoint/2010/main" val="395898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Definitions of Movement: VO2max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cs typeface="Arial" panose="020B0604020202020204" pitchFamily="34" charset="0"/>
              </a:rPr>
              <a:t>The maximal ability of the circulatory and respiratory system to supply oxygen to working skeletal muscle, as well as maximally ability of skeletal muscle to uptake oxygen and use substrates as fuel to create ATP during maximal exercise.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25</a:t>
            </a:fld>
            <a:endParaRPr lang="en-US"/>
          </a:p>
        </p:txBody>
      </p:sp>
    </p:spTree>
    <p:extLst>
      <p:ext uri="{BB962C8B-B14F-4D97-AF65-F5344CB8AC3E}">
        <p14:creationId xmlns:p14="http://schemas.microsoft.com/office/powerpoint/2010/main" val="1282818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tx2"/>
                </a:solidFill>
              </a:rPr>
              <a:t>VO</a:t>
            </a:r>
            <a:r>
              <a:rPr lang="en-US" sz="1050" b="1" dirty="0">
                <a:solidFill>
                  <a:schemeClr val="tx2"/>
                </a:solidFill>
              </a:rPr>
              <a:t>2</a:t>
            </a:r>
            <a:r>
              <a:rPr lang="en-US" sz="1800" b="1" dirty="0">
                <a:solidFill>
                  <a:schemeClr val="tx2"/>
                </a:solidFill>
              </a:rPr>
              <a:t>max</a:t>
            </a:r>
          </a:p>
          <a:p>
            <a:pPr marL="285750" indent="-285750">
              <a:buFont typeface="Arial" panose="020B0604020202020204" pitchFamily="34" charset="0"/>
              <a:buChar char="•"/>
            </a:pPr>
            <a:r>
              <a:rPr lang="en-US" sz="1800" dirty="0">
                <a:effectLst/>
                <a:ea typeface="Times New Roman" panose="02020603050405020304" pitchFamily="18" charset="0"/>
              </a:rPr>
              <a:t>Maximal cardiorespiratory fitness is expressed is either absolute in liters per minute or in relative milliliters per kilogram of body weight per minute.</a:t>
            </a:r>
          </a:p>
          <a:p>
            <a:pPr marL="742950" lvl="1" indent="-285750">
              <a:buFont typeface="Arial" panose="020B0604020202020204" pitchFamily="34" charset="0"/>
              <a:buChar char="•"/>
            </a:pPr>
            <a:r>
              <a:rPr lang="en-US" sz="1800" dirty="0">
                <a:effectLst/>
                <a:ea typeface="Times New Roman" panose="02020603050405020304" pitchFamily="18" charset="0"/>
              </a:rPr>
              <a:t>ml/kg/min is primarily used to normalize men and women and compare fitness across different body weights and sizes. </a:t>
            </a:r>
          </a:p>
          <a:p>
            <a:pPr marL="285750" lvl="0" indent="-285750">
              <a:buFont typeface="Arial" panose="020B0604020202020204" pitchFamily="34" charset="0"/>
              <a:buChar char="•"/>
            </a:pPr>
            <a:r>
              <a:rPr lang="en-US" sz="1800" dirty="0">
                <a:effectLst/>
                <a:ea typeface="Times New Roman" panose="02020603050405020304" pitchFamily="18" charset="0"/>
              </a:rPr>
              <a:t>Metabolic Equivalents (METS): 1 MET (resting value) is approximately 3.6 ml/kg/min </a:t>
            </a:r>
          </a:p>
          <a:p>
            <a:pPr marL="742950" lvl="1" indent="-285750">
              <a:buFont typeface="Arial" panose="020B0604020202020204" pitchFamily="34" charset="0"/>
              <a:buChar char="•"/>
            </a:pPr>
            <a:r>
              <a:rPr lang="en-US" sz="1800" dirty="0">
                <a:effectLst/>
                <a:ea typeface="Times New Roman" panose="02020603050405020304" pitchFamily="18" charset="0"/>
              </a:rPr>
              <a:t>Rest: 1 MET</a:t>
            </a:r>
          </a:p>
          <a:p>
            <a:pPr marL="742950" lvl="1" indent="-285750">
              <a:buFont typeface="Arial" panose="020B0604020202020204" pitchFamily="34" charset="0"/>
              <a:buChar char="•"/>
            </a:pPr>
            <a:r>
              <a:rPr lang="en-US" sz="1800" dirty="0">
                <a:effectLst/>
                <a:ea typeface="Times New Roman" panose="02020603050405020304" pitchFamily="18" charset="0"/>
              </a:rPr>
              <a:t>LPA: 1-3 METS</a:t>
            </a:r>
          </a:p>
          <a:p>
            <a:pPr marL="742950" lvl="1" indent="-285750">
              <a:buFont typeface="Arial" panose="020B0604020202020204" pitchFamily="34" charset="0"/>
              <a:buChar char="•"/>
            </a:pPr>
            <a:r>
              <a:rPr lang="en-US" sz="1800" dirty="0">
                <a:effectLst/>
                <a:ea typeface="Times New Roman" panose="02020603050405020304" pitchFamily="18" charset="0"/>
              </a:rPr>
              <a:t>MPA: 3-6 METS</a:t>
            </a:r>
          </a:p>
          <a:p>
            <a:pPr marL="742950" lvl="1" indent="-285750">
              <a:buFont typeface="Arial" panose="020B0604020202020204" pitchFamily="34" charset="0"/>
              <a:buChar char="•"/>
            </a:pPr>
            <a:r>
              <a:rPr lang="en-US" sz="1800" dirty="0">
                <a:effectLst/>
                <a:ea typeface="Times New Roman" panose="02020603050405020304" pitchFamily="18" charset="0"/>
              </a:rPr>
              <a:t>VPA: 6+ METS</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26</a:t>
            </a:fld>
            <a:endParaRPr lang="en-US"/>
          </a:p>
        </p:txBody>
      </p:sp>
    </p:spTree>
    <p:extLst>
      <p:ext uri="{BB962C8B-B14F-4D97-AF65-F5344CB8AC3E}">
        <p14:creationId xmlns:p14="http://schemas.microsoft.com/office/powerpoint/2010/main" val="2198376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VO2 Max: The Fick Principle</a:t>
            </a:r>
          </a:p>
          <a:p>
            <a:pPr marL="285750" indent="-285750">
              <a:buFont typeface="Arial" panose="020B0604020202020204" pitchFamily="34" charset="0"/>
              <a:buChar char="•"/>
            </a:pPr>
            <a:r>
              <a:rPr lang="en-US" sz="1800" dirty="0">
                <a:effectLst/>
                <a:ea typeface="Times New Roman" panose="02020603050405020304" pitchFamily="18" charset="0"/>
              </a:rPr>
              <a:t>Step 1 Material</a:t>
            </a:r>
          </a:p>
          <a:p>
            <a:pPr marL="285750" indent="-285750">
              <a:buFont typeface="Arial" panose="020B0604020202020204" pitchFamily="34" charset="0"/>
              <a:buChar char="•"/>
            </a:pPr>
            <a:r>
              <a:rPr lang="en-US" sz="1800" dirty="0">
                <a:effectLst/>
                <a:ea typeface="Times New Roman" panose="02020603050405020304" pitchFamily="18" charset="0"/>
              </a:rPr>
              <a:t>VO2max = Cardiac Output x arterio-venous oxygen difference</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27</a:t>
            </a:fld>
            <a:endParaRPr lang="en-US"/>
          </a:p>
        </p:txBody>
      </p:sp>
    </p:spTree>
    <p:extLst>
      <p:ext uri="{BB962C8B-B14F-4D97-AF65-F5344CB8AC3E}">
        <p14:creationId xmlns:p14="http://schemas.microsoft.com/office/powerpoint/2010/main" val="3924243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ACSM VO2max Chart</a:t>
            </a:r>
          </a:p>
          <a:p>
            <a:pPr marL="285750" indent="-285750">
              <a:buFont typeface="Arial" panose="020B0604020202020204" pitchFamily="34" charset="0"/>
              <a:buChar char="•"/>
            </a:pPr>
            <a:r>
              <a:rPr lang="en-US" sz="1800" dirty="0">
                <a:effectLst/>
                <a:ea typeface="Times New Roman" panose="02020603050405020304" pitchFamily="18" charset="0"/>
              </a:rPr>
              <a:t>Comparisons across males and females </a:t>
            </a:r>
          </a:p>
          <a:p>
            <a:pPr marL="285750" indent="-285750">
              <a:buFont typeface="Arial" panose="020B0604020202020204" pitchFamily="34" charset="0"/>
              <a:buChar char="•"/>
            </a:pPr>
            <a:r>
              <a:rPr lang="en-US" sz="1800" dirty="0">
                <a:effectLst/>
              </a:rPr>
              <a:t>Comparisons across levels of conditioning </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28</a:t>
            </a:fld>
            <a:endParaRPr lang="en-US"/>
          </a:p>
        </p:txBody>
      </p:sp>
    </p:spTree>
    <p:extLst>
      <p:ext uri="{BB962C8B-B14F-4D97-AF65-F5344CB8AC3E}">
        <p14:creationId xmlns:p14="http://schemas.microsoft.com/office/powerpoint/2010/main" val="765935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tx2"/>
                </a:solidFill>
              </a:rPr>
              <a:t>VO2max</a:t>
            </a:r>
          </a:p>
          <a:p>
            <a:pPr marL="285750" indent="-285750">
              <a:buFont typeface="Arial" panose="020B0604020202020204" pitchFamily="34" charset="0"/>
              <a:buChar char="•"/>
            </a:pPr>
            <a:r>
              <a:rPr lang="en-US" sz="1800" b="0" dirty="0">
                <a:solidFill>
                  <a:schemeClr val="tx2"/>
                </a:solidFill>
                <a:latin typeface="Arial"/>
                <a:cs typeface="Arial"/>
              </a:rPr>
              <a:t>VO2max comparisons across human athletes</a:t>
            </a:r>
            <a:r>
              <a:rPr lang="en-US" sz="1800" dirty="0">
                <a:solidFill>
                  <a:schemeClr val="tx2"/>
                </a:solidFill>
                <a:latin typeface="Arial"/>
                <a:cs typeface="Arial"/>
              </a:rPr>
              <a:t>  and modes of exercise</a:t>
            </a:r>
            <a:endParaRPr lang="en-US" sz="1800" b="0" dirty="0">
              <a:solidFill>
                <a:schemeClr val="tx2"/>
              </a:solidFill>
              <a:cs typeface="Arial"/>
            </a:endParaRPr>
          </a:p>
          <a:p>
            <a:endParaRPr lang="en-US" sz="1800" b="1" dirty="0">
              <a:solidFill>
                <a:schemeClr val="tx2"/>
              </a:solidFill>
              <a:effectLst/>
              <a:ea typeface="Times New Roman" panose="02020603050405020304" pitchFamily="18" charset="0"/>
              <a:cs typeface="Arial"/>
            </a:endParaRPr>
          </a:p>
          <a:p>
            <a:r>
              <a:rPr lang="en-US" sz="1800" b="1" dirty="0">
                <a:solidFill>
                  <a:srgbClr val="44546A"/>
                </a:solidFill>
                <a:latin typeface="Arial"/>
                <a:cs typeface="Arial"/>
              </a:rPr>
              <a:t>Testing for VO2max and Lactate Threshold</a:t>
            </a:r>
            <a:endParaRPr lang="en-US" sz="1800" b="1" dirty="0">
              <a:solidFill>
                <a:srgbClr val="44546A"/>
              </a:solidFill>
              <a:cs typeface="Arial"/>
            </a:endParaRPr>
          </a:p>
          <a:p>
            <a:endParaRPr lang="en-US" sz="1800" b="1" dirty="0">
              <a:solidFill>
                <a:srgbClr val="44546A"/>
              </a:solidFill>
              <a:cs typeface="Arial"/>
            </a:endParaRPr>
          </a:p>
          <a:p>
            <a:pPr marL="285750" indent="-285750">
              <a:buFont typeface="Arial" panose="020B0604020202020204" pitchFamily="34" charset="0"/>
              <a:buChar char="•"/>
            </a:pPr>
            <a:r>
              <a:rPr lang="en-US" dirty="0">
                <a:latin typeface="Arial"/>
                <a:cs typeface="Arial"/>
              </a:rPr>
              <a:t>VO2max is the measure that provides the maximal aerobic capacity potential in an athlete.</a:t>
            </a:r>
            <a:endParaRPr lang="en-US" dirty="0">
              <a:solidFill>
                <a:srgbClr val="000000"/>
              </a:solidFill>
              <a:cs typeface="Arial"/>
            </a:endParaRPr>
          </a:p>
          <a:p>
            <a:pPr marL="285750" indent="-285750">
              <a:buFont typeface="Arial" panose="020B0604020202020204" pitchFamily="34" charset="0"/>
              <a:buChar char="•"/>
            </a:pPr>
            <a:r>
              <a:rPr lang="en-US" dirty="0">
                <a:solidFill>
                  <a:srgbClr val="000000"/>
                </a:solidFill>
                <a:latin typeface="Arial"/>
                <a:cs typeface="Arial"/>
              </a:rPr>
              <a:t>Lactate threshold is the percentage of an athlete's maximal aerobic capacity that the athlete can tap into and sustain during an endurance performance.</a:t>
            </a:r>
            <a:endParaRPr lang="en-US" dirty="0">
              <a:solidFill>
                <a:srgbClr val="000000"/>
              </a:solidFill>
              <a:cs typeface="Arial"/>
            </a:endParaRPr>
          </a:p>
          <a:p>
            <a:pPr marL="285750" indent="-285750">
              <a:buFont typeface="Arial" panose="020B0604020202020204" pitchFamily="34" charset="0"/>
              <a:buChar char="•"/>
            </a:pPr>
            <a:r>
              <a:rPr lang="en-US" dirty="0">
                <a:solidFill>
                  <a:srgbClr val="000000"/>
                </a:solidFill>
                <a:latin typeface="Arial"/>
                <a:cs typeface="Arial"/>
              </a:rPr>
              <a:t>Lactate threshold is more trainable than VO2max in athletes with already high VO2max values</a:t>
            </a:r>
            <a:endParaRPr lang="en-US" dirty="0">
              <a:solidFill>
                <a:srgbClr val="000000"/>
              </a:solidFill>
              <a:cs typeface="Arial"/>
            </a:endParaRPr>
          </a:p>
          <a:p>
            <a:pPr marL="285750" indent="-285750">
              <a:buFont typeface="Arial" panose="020B0604020202020204" pitchFamily="34" charset="0"/>
              <a:buChar char="•"/>
            </a:pPr>
            <a:endParaRPr lang="en-US" sz="1800" dirty="0">
              <a:solidFill>
                <a:srgbClr val="44546A"/>
              </a:solidFill>
              <a:cs typeface="Arial"/>
            </a:endParaRPr>
          </a:p>
          <a:p>
            <a:pPr marL="285750" indent="-285750">
              <a:buFont typeface="Arial" panose="020B0604020202020204" pitchFamily="34" charset="0"/>
              <a:buChar char="•"/>
            </a:pPr>
            <a:endParaRPr lang="en-US" sz="1800" dirty="0">
              <a:solidFill>
                <a:srgbClr val="44546A"/>
              </a:solidFill>
              <a:cs typeface="Arial"/>
            </a:endParaRPr>
          </a:p>
          <a:p>
            <a:pPr marL="285750" indent="-285750">
              <a:buFont typeface="Arial" panose="020B0604020202020204" pitchFamily="34" charset="0"/>
              <a:buChar char="•"/>
            </a:pPr>
            <a:endParaRPr lang="en-US" sz="1800" dirty="0">
              <a:solidFill>
                <a:srgbClr val="44546A"/>
              </a:solidFill>
              <a:cs typeface="Arial"/>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29</a:t>
            </a:fld>
            <a:endParaRPr lang="en-US"/>
          </a:p>
        </p:txBody>
      </p:sp>
    </p:spTree>
    <p:extLst>
      <p:ext uri="{BB962C8B-B14F-4D97-AF65-F5344CB8AC3E}">
        <p14:creationId xmlns:p14="http://schemas.microsoft.com/office/powerpoint/2010/main" val="301155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a:t>
            </a:fld>
            <a:endParaRPr lang="en-US"/>
          </a:p>
        </p:txBody>
      </p:sp>
    </p:spTree>
    <p:extLst>
      <p:ext uri="{BB962C8B-B14F-4D97-AF65-F5344CB8AC3E}">
        <p14:creationId xmlns:p14="http://schemas.microsoft.com/office/powerpoint/2010/main" val="2878145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VO2 max depends on:</a:t>
            </a:r>
          </a:p>
          <a:p>
            <a:pPr marL="285750" indent="-285750">
              <a:buFont typeface="Arial" panose="020B0604020202020204" pitchFamily="34" charset="0"/>
              <a:buChar char="•"/>
            </a:pPr>
            <a:r>
              <a:rPr lang="en-US" sz="1800" dirty="0">
                <a:effectLst/>
                <a:ea typeface="Times New Roman" panose="02020603050405020304" pitchFamily="18" charset="0"/>
              </a:rPr>
              <a:t>Depends on pulmonary system,  (body's ability to inhale/exhale respiratory function). </a:t>
            </a:r>
          </a:p>
          <a:p>
            <a:pPr marL="742950" lvl="1" indent="-285750">
              <a:buFont typeface="Arial" panose="020B0604020202020204" pitchFamily="34" charset="0"/>
              <a:buChar char="•"/>
            </a:pPr>
            <a:r>
              <a:rPr lang="en-US" sz="1800" dirty="0">
                <a:effectLst/>
                <a:ea typeface="Times New Roman" panose="02020603050405020304" pitchFamily="18" charset="0"/>
              </a:rPr>
              <a:t>Clinical perspective: i.e., COPD patients would be significantly low health of all three systems.  </a:t>
            </a:r>
          </a:p>
        </p:txBody>
      </p:sp>
      <p:sp>
        <p:nvSpPr>
          <p:cNvPr id="4" name="Slide Number Placeholder 3"/>
          <p:cNvSpPr>
            <a:spLocks noGrp="1"/>
          </p:cNvSpPr>
          <p:nvPr>
            <p:ph type="sldNum" sz="quarter" idx="5"/>
          </p:nvPr>
        </p:nvSpPr>
        <p:spPr/>
        <p:txBody>
          <a:bodyPr/>
          <a:lstStyle/>
          <a:p>
            <a:fld id="{41F9BE3F-A5CC-48AC-AA29-6EB4CFBB5956}" type="slidenum">
              <a:rPr lang="en-US" smtClean="0"/>
              <a:t>30</a:t>
            </a:fld>
            <a:endParaRPr lang="en-US"/>
          </a:p>
        </p:txBody>
      </p:sp>
    </p:spTree>
    <p:extLst>
      <p:ext uri="{BB962C8B-B14F-4D97-AF65-F5344CB8AC3E}">
        <p14:creationId xmlns:p14="http://schemas.microsoft.com/office/powerpoint/2010/main" val="1034388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31</a:t>
            </a:fld>
            <a:endParaRPr lang="en-US"/>
          </a:p>
        </p:txBody>
      </p:sp>
    </p:spTree>
    <p:extLst>
      <p:ext uri="{BB962C8B-B14F-4D97-AF65-F5344CB8AC3E}">
        <p14:creationId xmlns:p14="http://schemas.microsoft.com/office/powerpoint/2010/main" val="4256724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Cardiac Output (Q)</a:t>
            </a:r>
          </a:p>
          <a:p>
            <a:pPr marL="285750" indent="-285750">
              <a:buFont typeface="Arial" panose="020B0604020202020204" pitchFamily="34" charset="0"/>
              <a:buChar char="•"/>
            </a:pPr>
            <a:r>
              <a:rPr lang="en-US" sz="1800" dirty="0">
                <a:effectLst/>
                <a:ea typeface="Times New Roman" panose="02020603050405020304" pitchFamily="18" charset="0"/>
              </a:rPr>
              <a:t>Q is the central component of VO2</a:t>
            </a:r>
          </a:p>
          <a:p>
            <a:pPr marL="742950" lvl="1" indent="-285750">
              <a:buFont typeface="Arial" panose="020B0604020202020204" pitchFamily="34" charset="0"/>
              <a:buChar char="•"/>
            </a:pPr>
            <a:r>
              <a:rPr lang="en-US" sz="1800" dirty="0">
                <a:effectLst/>
                <a:ea typeface="Times New Roman" panose="02020603050405020304" pitchFamily="18" charset="0"/>
              </a:rPr>
              <a:t>Cardiac output = heart rate (beats per minute) x stroke volume (milliliters per beat). </a:t>
            </a:r>
          </a:p>
          <a:p>
            <a:pPr marL="742950" lvl="1" indent="-285750">
              <a:buFont typeface="Arial" panose="020B0604020202020204" pitchFamily="34" charset="0"/>
              <a:buChar char="•"/>
            </a:pPr>
            <a:r>
              <a:rPr lang="en-US" sz="1800" dirty="0">
                <a:effectLst/>
                <a:ea typeface="Times New Roman" panose="02020603050405020304" pitchFamily="18" charset="0"/>
              </a:rPr>
              <a:t>How much blood is pumped by the heart per minute. </a:t>
            </a:r>
          </a:p>
          <a:p>
            <a:pPr marL="285750" lvl="0" indent="-285750">
              <a:buFont typeface="Arial" panose="020B0604020202020204" pitchFamily="34" charset="0"/>
              <a:buChar char="•"/>
            </a:pPr>
            <a:r>
              <a:rPr lang="en-US" sz="1800" dirty="0">
                <a:effectLst/>
                <a:ea typeface="Times New Roman" panose="02020603050405020304" pitchFamily="18" charset="0"/>
              </a:rPr>
              <a:t>Stroke volume = end diastolic volume - end systolic volume. </a:t>
            </a:r>
          </a:p>
          <a:p>
            <a:pPr marL="285750" lvl="0" indent="-285750">
              <a:buFont typeface="Arial" panose="020B0604020202020204" pitchFamily="34" charset="0"/>
              <a:buChar char="•"/>
            </a:pPr>
            <a:r>
              <a:rPr lang="en-US" sz="1800" dirty="0">
                <a:effectLst/>
                <a:ea typeface="Times New Roman" panose="02020603050405020304" pitchFamily="18" charset="0"/>
              </a:rPr>
              <a:t>HR = beats/min</a:t>
            </a:r>
          </a:p>
          <a:p>
            <a:pPr marL="285750" lvl="0" indent="-285750">
              <a:buFont typeface="Arial" panose="020B0604020202020204" pitchFamily="34" charset="0"/>
              <a:buChar char="•"/>
            </a:pPr>
            <a:r>
              <a:rPr lang="en-US" sz="1800" dirty="0">
                <a:effectLst/>
                <a:ea typeface="Times New Roman" panose="02020603050405020304" pitchFamily="18" charset="0"/>
              </a:rPr>
              <a:t>Can change based on exercise training (exercise induced cardiac remodeling). </a:t>
            </a:r>
          </a:p>
          <a:p>
            <a:pPr marL="742950" lvl="1" indent="-285750">
              <a:buFont typeface="Arial" panose="020B0604020202020204" pitchFamily="34" charset="0"/>
              <a:buChar char="•"/>
            </a:pPr>
            <a:r>
              <a:rPr lang="en-US" sz="1800" dirty="0">
                <a:effectLst/>
                <a:ea typeface="Times New Roman" panose="02020603050405020304" pitchFamily="18" charset="0"/>
              </a:rPr>
              <a:t>Left ventricle gets larger and the cardiac tissue around it slightly hypertrophies and improves stretch during diastole to increase filling</a:t>
            </a:r>
          </a:p>
          <a:p>
            <a:pPr marL="742950" lvl="1" indent="-285750">
              <a:buFont typeface="Arial" panose="020B0604020202020204" pitchFamily="34" charset="0"/>
              <a:buChar char="•"/>
            </a:pPr>
            <a:r>
              <a:rPr lang="en-US" sz="1800" dirty="0">
                <a:effectLst/>
                <a:ea typeface="Times New Roman" panose="02020603050405020304" pitchFamily="18" charset="0"/>
              </a:rPr>
              <a:t>Physiological hypertrophy increases contraction ability during systole, increasing volume of blood out during cardiac muscle contraction, </a:t>
            </a:r>
          </a:p>
          <a:p>
            <a:pPr marL="742950" lvl="1" indent="-285750">
              <a:buFont typeface="Arial" panose="020B0604020202020204" pitchFamily="34" charset="0"/>
              <a:buChar char="•"/>
            </a:pPr>
            <a:r>
              <a:rPr lang="en-US" sz="1800" dirty="0">
                <a:effectLst/>
                <a:ea typeface="Times New Roman" panose="02020603050405020304" pitchFamily="18" charset="0"/>
              </a:rPr>
              <a:t>This overall increases SV</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32</a:t>
            </a:fld>
            <a:endParaRPr lang="en-US"/>
          </a:p>
        </p:txBody>
      </p:sp>
    </p:spTree>
    <p:extLst>
      <p:ext uri="{BB962C8B-B14F-4D97-AF65-F5344CB8AC3E}">
        <p14:creationId xmlns:p14="http://schemas.microsoft.com/office/powerpoint/2010/main" val="3583635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Arteriovenous Oxygen Difference: </a:t>
            </a:r>
            <a:r>
              <a:rPr lang="en-US" sz="1600" b="1" dirty="0">
                <a:solidFill>
                  <a:schemeClr val="tx2"/>
                </a:solidFill>
              </a:rPr>
              <a:t>(a-v)O2diff</a:t>
            </a:r>
            <a:endParaRPr lang="en-US" sz="1800" b="1" dirty="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2"/>
                </a:solidFill>
              </a:rPr>
              <a:t>(a-v)O2diff is </a:t>
            </a:r>
            <a:r>
              <a:rPr lang="en-US" sz="1800" b="0" dirty="0">
                <a:solidFill>
                  <a:schemeClr val="tx2"/>
                </a:solidFill>
                <a:effectLst/>
              </a:rPr>
              <a:t>the p</a:t>
            </a:r>
            <a:r>
              <a:rPr lang="en-US" sz="1800" dirty="0">
                <a:effectLst/>
                <a:ea typeface="Times New Roman" panose="02020603050405020304" pitchFamily="18" charset="0"/>
              </a:rPr>
              <a:t>eripheral component: how much oxygen is the skeletal working muscle consuming.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rPr>
              <a:t>Poor muscle quality and quantity will not allow for extraction of enough blood oxygen to perform activity.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rPr>
              <a:t>Alternatively, trained/conditioned skeletal muscle adapts to taking in more oxygen to beta-oxidize lipids and perform aerobic glycolysis for ATP production</a:t>
            </a:r>
          </a:p>
        </p:txBody>
      </p:sp>
      <p:sp>
        <p:nvSpPr>
          <p:cNvPr id="4" name="Slide Number Placeholder 3"/>
          <p:cNvSpPr>
            <a:spLocks noGrp="1"/>
          </p:cNvSpPr>
          <p:nvPr>
            <p:ph type="sldNum" sz="quarter" idx="5"/>
          </p:nvPr>
        </p:nvSpPr>
        <p:spPr/>
        <p:txBody>
          <a:bodyPr/>
          <a:lstStyle/>
          <a:p>
            <a:fld id="{41F9BE3F-A5CC-48AC-AA29-6EB4CFBB5956}" type="slidenum">
              <a:rPr lang="en-US" smtClean="0"/>
              <a:t>33</a:t>
            </a:fld>
            <a:endParaRPr lang="en-US"/>
          </a:p>
        </p:txBody>
      </p:sp>
    </p:spTree>
    <p:extLst>
      <p:ext uri="{BB962C8B-B14F-4D97-AF65-F5344CB8AC3E}">
        <p14:creationId xmlns:p14="http://schemas.microsoft.com/office/powerpoint/2010/main" val="954930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Fick Principle Comparisons</a:t>
            </a:r>
          </a:p>
          <a:p>
            <a:pPr marL="171450" indent="-171450" defTabSz="914350">
              <a:buFont typeface="Arial" panose="020B0604020202020204" pitchFamily="34" charset="0"/>
              <a:buChar char="•"/>
              <a:defRPr/>
            </a:pPr>
            <a:r>
              <a:rPr lang="en-US" dirty="0"/>
              <a:t>Comparisons between an </a:t>
            </a:r>
            <a:r>
              <a:rPr lang="en-US" sz="1800" dirty="0">
                <a:effectLst/>
                <a:ea typeface="Times New Roman" panose="02020603050405020304" pitchFamily="18" charset="0"/>
              </a:rPr>
              <a:t>individual who's sedentary and a world class athlete during rest and at maximal exercise.</a:t>
            </a:r>
          </a:p>
          <a:p>
            <a:pPr marL="171450" indent="-171450" defTabSz="914350">
              <a:buFont typeface="Arial" panose="020B0604020202020204" pitchFamily="34" charset="0"/>
              <a:buChar char="•"/>
              <a:defRPr/>
            </a:pPr>
            <a:r>
              <a:rPr lang="en-US" sz="1800" dirty="0">
                <a:effectLst/>
                <a:ea typeface="Times New Roman" panose="02020603050405020304" pitchFamily="18" charset="0"/>
              </a:rPr>
              <a:t>Resting values different in HR and SV, but not (a-v)O2diff</a:t>
            </a:r>
          </a:p>
          <a:p>
            <a:pPr marL="171450" marR="0" lvl="0" indent="-171450" algn="l" defTabSz="9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Times New Roman" panose="02020603050405020304" pitchFamily="18" charset="0"/>
              </a:rPr>
              <a:t>Maximal values different in SV and (a-v)O2diff, but not HR.</a:t>
            </a:r>
          </a:p>
          <a:p>
            <a:pPr marL="171450" indent="-171450" defTabSz="914350">
              <a:buFont typeface="Arial" panose="020B0604020202020204" pitchFamily="34" charset="0"/>
              <a:buChar char="•"/>
              <a:defRPr/>
            </a:pPr>
            <a:r>
              <a:rPr lang="en-US" sz="1800" dirty="0">
                <a:effectLst/>
                <a:latin typeface="Arial"/>
                <a:ea typeface="Times New Roman" panose="02020603050405020304" pitchFamily="18" charset="0"/>
                <a:cs typeface="Arial"/>
              </a:rPr>
              <a:t>Why? </a:t>
            </a:r>
            <a:r>
              <a:rPr lang="en-US" sz="1800" dirty="0">
                <a:latin typeface="Arial"/>
                <a:ea typeface="Times New Roman" panose="02020603050405020304" pitchFamily="18" charset="0"/>
                <a:cs typeface="Arial"/>
              </a:rPr>
              <a:t>Have Discussion</a:t>
            </a:r>
            <a:r>
              <a:rPr lang="en-US" sz="1800" dirty="0">
                <a:effectLst/>
                <a:latin typeface="Arial"/>
                <a:ea typeface="Times New Roman" panose="02020603050405020304" pitchFamily="18" charset="0"/>
                <a:cs typeface="Arial"/>
              </a:rPr>
              <a:t>……</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34</a:t>
            </a:fld>
            <a:endParaRPr lang="en-US"/>
          </a:p>
        </p:txBody>
      </p:sp>
    </p:spTree>
    <p:extLst>
      <p:ext uri="{BB962C8B-B14F-4D97-AF65-F5344CB8AC3E}">
        <p14:creationId xmlns:p14="http://schemas.microsoft.com/office/powerpoint/2010/main" val="2374100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latin typeface="Arial"/>
                <a:cs typeface="Arial"/>
              </a:rPr>
              <a:t>Go through the equation and how Q and (</a:t>
            </a:r>
            <a:r>
              <a:rPr lang="en-US" dirty="0" err="1">
                <a:solidFill>
                  <a:schemeClr val="tx2"/>
                </a:solidFill>
                <a:latin typeface="Arial"/>
                <a:cs typeface="Arial"/>
              </a:rPr>
              <a:t>a-v</a:t>
            </a:r>
            <a:r>
              <a:rPr lang="en-US" dirty="0">
                <a:solidFill>
                  <a:schemeClr val="tx2"/>
                </a:solidFill>
                <a:latin typeface="Arial"/>
                <a:cs typeface="Arial"/>
              </a:rPr>
              <a:t>)o2 diff is derived. </a:t>
            </a:r>
            <a:endParaRPr lang="en-US" sz="1200" dirty="0">
              <a:solidFill>
                <a:schemeClr val="tx2"/>
              </a:solidFill>
              <a:cs typeface="Arial"/>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35</a:t>
            </a:fld>
            <a:endParaRPr lang="en-US"/>
          </a:p>
        </p:txBody>
      </p:sp>
    </p:spTree>
    <p:extLst>
      <p:ext uri="{BB962C8B-B14F-4D97-AF65-F5344CB8AC3E}">
        <p14:creationId xmlns:p14="http://schemas.microsoft.com/office/powerpoint/2010/main" val="2362041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Cardiorespiratory Fitness and Health</a:t>
            </a:r>
          </a:p>
          <a:p>
            <a:pPr marL="285750" indent="-285750">
              <a:buFont typeface="Arial" panose="020B0604020202020204" pitchFamily="34" charset="0"/>
              <a:buChar char="•"/>
            </a:pPr>
            <a:r>
              <a:rPr lang="en-US" sz="1800" dirty="0">
                <a:effectLst/>
                <a:ea typeface="Times New Roman" panose="02020603050405020304" pitchFamily="18" charset="0"/>
              </a:rPr>
              <a:t>Maximal Cardiorespiratory fitness is inversely associated to chronic disease, including breast and lung cancer mortality.</a:t>
            </a: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36</a:t>
            </a:fld>
            <a:endParaRPr lang="en-US"/>
          </a:p>
        </p:txBody>
      </p:sp>
    </p:spTree>
    <p:extLst>
      <p:ext uri="{BB962C8B-B14F-4D97-AF65-F5344CB8AC3E}">
        <p14:creationId xmlns:p14="http://schemas.microsoft.com/office/powerpoint/2010/main" val="1967127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rPr>
              <a:t>Recap on Exercise Definitions, Testing, and Prescription:</a:t>
            </a:r>
          </a:p>
          <a:p>
            <a:pPr marL="171450" indent="-171450">
              <a:buFont typeface="Arial" panose="020B0604020202020204" pitchFamily="34" charset="0"/>
              <a:buChar char="•"/>
            </a:pPr>
            <a:r>
              <a:rPr lang="en-US" sz="1200" b="0" dirty="0">
                <a:solidFill>
                  <a:schemeClr val="tx2"/>
                </a:solidFill>
              </a:rPr>
              <a:t>Review in class</a:t>
            </a:r>
          </a:p>
        </p:txBody>
      </p:sp>
      <p:sp>
        <p:nvSpPr>
          <p:cNvPr id="4" name="Slide Number Placeholder 3"/>
          <p:cNvSpPr>
            <a:spLocks noGrp="1"/>
          </p:cNvSpPr>
          <p:nvPr>
            <p:ph type="sldNum" sz="quarter" idx="5"/>
          </p:nvPr>
        </p:nvSpPr>
        <p:spPr/>
        <p:txBody>
          <a:bodyPr/>
          <a:lstStyle/>
          <a:p>
            <a:fld id="{41F9BE3F-A5CC-48AC-AA29-6EB4CFBB5956}" type="slidenum">
              <a:rPr lang="en-US" smtClean="0"/>
              <a:t>37</a:t>
            </a:fld>
            <a:endParaRPr lang="en-US"/>
          </a:p>
        </p:txBody>
      </p:sp>
    </p:spTree>
    <p:extLst>
      <p:ext uri="{BB962C8B-B14F-4D97-AF65-F5344CB8AC3E}">
        <p14:creationId xmlns:p14="http://schemas.microsoft.com/office/powerpoint/2010/main" val="3224527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38</a:t>
            </a:fld>
            <a:endParaRPr lang="en-US"/>
          </a:p>
        </p:txBody>
      </p:sp>
    </p:spTree>
    <p:extLst>
      <p:ext uri="{BB962C8B-B14F-4D97-AF65-F5344CB8AC3E}">
        <p14:creationId xmlns:p14="http://schemas.microsoft.com/office/powerpoint/2010/main" val="3934408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ea typeface="Times New Roman" panose="02020603050405020304" pitchFamily="18" charset="0"/>
              </a:rPr>
              <a:t>Nutrition:</a:t>
            </a:r>
          </a:p>
          <a:p>
            <a:pPr marL="285750" indent="-285750">
              <a:buFont typeface="Arial" panose="020B0604020202020204" pitchFamily="34" charset="0"/>
              <a:buChar char="•"/>
            </a:pPr>
            <a:r>
              <a:rPr lang="en-US" sz="1800" b="0" dirty="0">
                <a:effectLst/>
                <a:ea typeface="Times New Roman" panose="02020603050405020304" pitchFamily="18" charset="0"/>
              </a:rPr>
              <a:t>Biochemical Nutrition is extremely important to understand for mechanisms and Step 1 learning.</a:t>
            </a:r>
          </a:p>
          <a:p>
            <a:pPr marL="285750" indent="-285750">
              <a:buFont typeface="Arial" panose="020B0604020202020204" pitchFamily="34" charset="0"/>
              <a:buChar char="•"/>
            </a:pPr>
            <a:r>
              <a:rPr lang="en-US" sz="1800" b="0" dirty="0">
                <a:effectLst/>
                <a:ea typeface="Times New Roman" panose="02020603050405020304" pitchFamily="18" charset="0"/>
              </a:rPr>
              <a:t>Applied Nutrition and what to discuss with patients is important for optimal patient care. </a:t>
            </a:r>
            <a:endParaRPr lang="en-US" sz="1800" dirty="0">
              <a:effectLst/>
              <a:ea typeface="Times New Roman" panose="02020603050405020304" pitchFamily="18" charset="0"/>
            </a:endParaRP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Patients will ask: What should I eat? What is healthy? Patient states, “I eat healthy.” You ask, “What do you eat?” Patient, “fried chicken.”  </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Understanding what we eat and if it's healthy or if it's marketed as healthy to us or marketed as healthy to your patients is something that you're going to need to delineate with your patients as well. </a:t>
            </a:r>
          </a:p>
          <a:p>
            <a:pPr marL="1200150" lvl="2"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Important to respectfully address from a cultural perspective, SES perspective.</a:t>
            </a:r>
          </a:p>
          <a:p>
            <a:pPr marL="1200150" lvl="2"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Meet the patient where they are at the beginning and work together over time to improve patient nutrition.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39</a:t>
            </a:fld>
            <a:endParaRPr lang="en-US"/>
          </a:p>
        </p:txBody>
      </p:sp>
    </p:spTree>
    <p:extLst>
      <p:ext uri="{BB962C8B-B14F-4D97-AF65-F5344CB8AC3E}">
        <p14:creationId xmlns:p14="http://schemas.microsoft.com/office/powerpoint/2010/main" val="11378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4</a:t>
            </a:fld>
            <a:endParaRPr lang="en-US"/>
          </a:p>
        </p:txBody>
      </p:sp>
    </p:spTree>
    <p:extLst>
      <p:ext uri="{BB962C8B-B14F-4D97-AF65-F5344CB8AC3E}">
        <p14:creationId xmlns:p14="http://schemas.microsoft.com/office/powerpoint/2010/main" val="2401174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Macronutrients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Educate patients starting with basic macronutrients.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How many kcal per gram of each macronutrient.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The typical, most widely accepted and most widely utilized macronutrients change composition is somewhere around 50 to 60% carbohydrate in the diet.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So if a patient is eating 2500 kilocalories per day (recreationally-active college-aged person).: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50 to 60% of those should be carbs,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15 to 25% protein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No more than 30% total fat in that macronutrients with less than 10% of saturated fats.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The Standard American Diet (i.e., SAD) is typically high in </a:t>
            </a:r>
            <a:r>
              <a:rPr lang="en-US" sz="1800" b="1" dirty="0">
                <a:effectLst/>
                <a:ea typeface="Calibri" panose="020F0502020204030204" pitchFamily="34" charset="0"/>
                <a:cs typeface="Times New Roman" panose="02020603050405020304" pitchFamily="18" charset="0"/>
              </a:rPr>
              <a:t>saturated</a:t>
            </a:r>
            <a:r>
              <a:rPr lang="en-US" sz="1800" dirty="0">
                <a:effectLst/>
                <a:ea typeface="Calibri" panose="020F0502020204030204" pitchFamily="34" charset="0"/>
                <a:cs typeface="Times New Roman" panose="02020603050405020304" pitchFamily="18" charset="0"/>
              </a:rPr>
              <a:t> fat, about 20 to 30% of </a:t>
            </a:r>
            <a:r>
              <a:rPr lang="en-US" sz="1800" b="1" dirty="0">
                <a:effectLst/>
                <a:ea typeface="Calibri" panose="020F0502020204030204" pitchFamily="34" charset="0"/>
                <a:cs typeface="Times New Roman" panose="02020603050405020304" pitchFamily="18" charset="0"/>
              </a:rPr>
              <a:t>saturated</a:t>
            </a:r>
            <a:r>
              <a:rPr lang="en-US" sz="1800" dirty="0">
                <a:effectLst/>
                <a:ea typeface="Calibri" panose="020F0502020204030204" pitchFamily="34" charset="0"/>
                <a:cs typeface="Times New Roman" panose="02020603050405020304" pitchFamily="18" charset="0"/>
              </a:rPr>
              <a:t> fats.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Some T2D had up to 50% of total fats in their diet, very little protein on the rest being processed carbohydrates and/or simple sugars.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In class exercise: Calculate how many grams of protein is in a meal that contains 20% protein (2500 x 0.20 = 500 kcal x 4 g/kcal = 125 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When this is broken down for patients through reading and calculating food </a:t>
            </a:r>
            <a:r>
              <a:rPr lang="en-US" sz="1800" dirty="0" err="1">
                <a:effectLst/>
                <a:ea typeface="Calibri" panose="020F0502020204030204" pitchFamily="34" charset="0"/>
                <a:cs typeface="Times New Roman" panose="02020603050405020304" pitchFamily="18" charset="0"/>
              </a:rPr>
              <a:t>lables</a:t>
            </a:r>
            <a:r>
              <a:rPr lang="en-US" sz="1800" dirty="0">
                <a:effectLst/>
                <a:ea typeface="Calibri" panose="020F0502020204030204" pitchFamily="34" charset="0"/>
                <a:cs typeface="Times New Roman" panose="02020603050405020304" pitchFamily="18" charset="0"/>
              </a:rPr>
              <a:t>, it brings eating certain food patterns into awareness and is one of the first steps for behavior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In class exercise: Calculate percentage of the following in a serving (2 Tbsp) of peanut butter.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Protein:  7g x 4g/kcal = 28 kcal……… 28kcal/190kcal = 14.7% protein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Fat: 16g x 9g/kcal = 144 kcal……. 144kcal/190kcal = 75.8% protein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effectLst/>
                <a:ea typeface="Calibri" panose="020F0502020204030204" pitchFamily="34" charset="0"/>
                <a:cs typeface="Times New Roman" panose="02020603050405020304" pitchFamily="18" charset="0"/>
              </a:rPr>
              <a:t>Take home: </a:t>
            </a:r>
            <a:r>
              <a:rPr lang="en-US" sz="1800" dirty="0">
                <a:effectLst/>
                <a:ea typeface="Calibri" panose="020F0502020204030204" pitchFamily="34" charset="0"/>
                <a:cs typeface="Times New Roman" panose="02020603050405020304" pitchFamily="18" charset="0"/>
              </a:rPr>
              <a:t>while some patients may count peanut butter as a protein source, it is much more a fat source, and WILL cause weight gain if consumed in excess.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Data from NEJM research study demonstrates that persons who are overweight </a:t>
            </a:r>
            <a:r>
              <a:rPr lang="en-US" sz="1800" b="1" dirty="0">
                <a:effectLst/>
                <a:ea typeface="Calibri" panose="020F0502020204030204" pitchFamily="34" charset="0"/>
                <a:cs typeface="Times New Roman" panose="02020603050405020304" pitchFamily="18" charset="0"/>
              </a:rPr>
              <a:t>underestimate their caloric consumption by 47%</a:t>
            </a:r>
            <a:r>
              <a:rPr lang="en-US" sz="1800" dirty="0">
                <a:effectLst/>
                <a:ea typeface="Calibri" panose="020F0502020204030204" pitchFamily="34" charset="0"/>
                <a:cs typeface="Times New Roman" panose="02020603050405020304" pitchFamily="18" charset="0"/>
              </a:rPr>
              <a:t>: https://www.nejm.org/doi/full/10.1056/nejm199212313272701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40</a:t>
            </a:fld>
            <a:endParaRPr lang="en-US"/>
          </a:p>
        </p:txBody>
      </p:sp>
    </p:spTree>
    <p:extLst>
      <p:ext uri="{BB962C8B-B14F-4D97-AF65-F5344CB8AC3E}">
        <p14:creationId xmlns:p14="http://schemas.microsoft.com/office/powerpoint/2010/main" val="725007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What Should I Eat?</a:t>
            </a:r>
            <a:br>
              <a:rPr lang="en-US" sz="1600" b="1" dirty="0">
                <a:solidFill>
                  <a:schemeClr val="tx2"/>
                </a:solidFill>
              </a:rPr>
            </a:br>
            <a:r>
              <a:rPr lang="en-US" b="1" dirty="0">
                <a:solidFill>
                  <a:schemeClr val="tx2"/>
                </a:solidFill>
              </a:rPr>
              <a:t>(And what should I tell my patients?)</a:t>
            </a:r>
            <a:endParaRPr lang="en-US" sz="1600" b="1" dirty="0">
              <a:solidFill>
                <a:schemeClr val="tx2"/>
              </a:solidFill>
            </a:endParaRPr>
          </a:p>
          <a:p>
            <a:endParaRPr lang="en-US" dirty="0"/>
          </a:p>
          <a:p>
            <a:pPr marL="171450" indent="-171450">
              <a:buFont typeface="Arial" panose="020B0604020202020204" pitchFamily="34" charset="0"/>
              <a:buChar char="•"/>
            </a:pPr>
            <a:r>
              <a:rPr lang="en-US" dirty="0"/>
              <a:t>Nutrition is traditionally taught in medical education from a biochemistry standpoint.</a:t>
            </a:r>
          </a:p>
          <a:p>
            <a:pPr marL="628650" lvl="1" indent="-171450">
              <a:buFont typeface="Arial" panose="020B0604020202020204" pitchFamily="34" charset="0"/>
              <a:buChar char="•"/>
            </a:pPr>
            <a:r>
              <a:rPr lang="en-US" dirty="0"/>
              <a:t>i.e. How macronutrients are processed and metabolized</a:t>
            </a:r>
          </a:p>
          <a:p>
            <a:pPr marL="285750" indent="-285750">
              <a:buFont typeface="Arial" panose="020B0604020202020204" pitchFamily="34" charset="0"/>
              <a:buChar char="•"/>
            </a:pPr>
            <a:r>
              <a:rPr lang="en-US" sz="1200" dirty="0">
                <a:effectLst/>
                <a:ea typeface="+mn-ea"/>
                <a:cs typeface="+mn-cs"/>
              </a:rPr>
              <a:t>Applied nutrition is like </a:t>
            </a:r>
            <a:r>
              <a:rPr lang="en-US" sz="1800" dirty="0">
                <a:effectLst/>
                <a:ea typeface="Calibri" panose="020F0502020204030204" pitchFamily="34" charset="0"/>
                <a:cs typeface="Times New Roman" panose="02020603050405020304" pitchFamily="18" charset="0"/>
              </a:rPr>
              <a:t>Michael Pollan’s quote:  Eat real food. Not too much, mostly plants. </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So what is meant by that statement? Some things we think are food are actually “food-like-substance</a:t>
            </a:r>
          </a:p>
          <a:p>
            <a:pPr marL="1200150" lvl="2"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Real Food =  Potato</a:t>
            </a:r>
          </a:p>
          <a:p>
            <a:pPr marL="1200150" lvl="2"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Food-Like-</a:t>
            </a:r>
            <a:r>
              <a:rPr lang="en-US" sz="1800" dirty="0" err="1">
                <a:effectLst/>
                <a:ea typeface="Calibri" panose="020F0502020204030204" pitchFamily="34" charset="0"/>
                <a:cs typeface="Times New Roman" panose="02020603050405020304" pitchFamily="18" charset="0"/>
              </a:rPr>
              <a:t>Subtance</a:t>
            </a:r>
            <a:r>
              <a:rPr lang="en-US" sz="1800" dirty="0">
                <a:effectLst/>
                <a:ea typeface="Calibri" panose="020F0502020204030204" pitchFamily="34" charset="0"/>
                <a:cs typeface="Times New Roman" panose="02020603050405020304" pitchFamily="18" charset="0"/>
              </a:rPr>
              <a:t> = French Fries</a:t>
            </a:r>
          </a:p>
          <a:p>
            <a:pPr marL="285750" lvl="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Clinically want to pay attention to when we talk about eating calories, real food, not processed. Not too much, mostly plants.</a:t>
            </a:r>
          </a:p>
          <a:p>
            <a:endParaRPr lang="en-US" dirty="0">
              <a:latin typeface="Arial"/>
              <a:cs typeface="Arial"/>
            </a:endParaRPr>
          </a:p>
          <a:p>
            <a:pPr>
              <a:buFont typeface="Arial" panose="020B0604020202020204" pitchFamily="34" charset="0"/>
            </a:pPr>
            <a:r>
              <a:rPr lang="en-US" b="1" u="sng" dirty="0">
                <a:latin typeface="Arial"/>
                <a:cs typeface="Arial"/>
              </a:rPr>
              <a:t>Source</a:t>
            </a:r>
          </a:p>
          <a:p>
            <a:pPr>
              <a:buFont typeface="Arial" panose="020B0604020202020204" pitchFamily="34" charset="0"/>
            </a:pPr>
            <a:r>
              <a:rPr lang="en-US" dirty="0">
                <a:latin typeface="Arial"/>
                <a:cs typeface="Arial"/>
              </a:rPr>
              <a:t>Lippincott’s Illustrated Reviews: </a:t>
            </a:r>
            <a:r>
              <a:rPr lang="en-US" dirty="0" err="1">
                <a:latin typeface="Arial"/>
                <a:cs typeface="Arial"/>
              </a:rPr>
              <a:t>Biochemistr</a:t>
            </a:r>
            <a:r>
              <a:rPr lang="en-US" dirty="0">
                <a:latin typeface="Arial"/>
                <a:cs typeface="Arial"/>
              </a:rPr>
              <a:t>, Sixth Edition (2014) UNIT V: Integration of Metabolism Chapter 24. The Feed–Fast Cycle</a:t>
            </a:r>
            <a:endParaRPr lang="en-US" sz="1800" dirty="0">
              <a:latin typeface="Arial"/>
              <a:cs typeface="Arial"/>
            </a:endParaRPr>
          </a:p>
          <a:p>
            <a:pPr marL="285750" indent="-285750">
              <a:buFont typeface="Arial" panose="020B0604020202020204" pitchFamily="34" charset="0"/>
              <a:buChar char="•"/>
            </a:pPr>
            <a:endParaRPr lang="en-US" sz="1800" dirty="0">
              <a:cs typeface="Arial"/>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41</a:t>
            </a:fld>
            <a:endParaRPr lang="en-US"/>
          </a:p>
        </p:txBody>
      </p:sp>
    </p:spTree>
    <p:extLst>
      <p:ext uri="{BB962C8B-B14F-4D97-AF65-F5344CB8AC3E}">
        <p14:creationId xmlns:p14="http://schemas.microsoft.com/office/powerpoint/2010/main" val="4270356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7 Rules for Eating—Michael Pollan</a:t>
            </a:r>
            <a:br>
              <a:rPr lang="en-US" sz="1600" b="1" dirty="0">
                <a:solidFill>
                  <a:schemeClr val="tx2"/>
                </a:solidFill>
              </a:rPr>
            </a:br>
            <a:r>
              <a:rPr lang="en-US" b="1" dirty="0">
                <a:solidFill>
                  <a:schemeClr val="tx2"/>
                </a:solidFill>
              </a:rPr>
              <a:t>(Easy for Patients, and Us, to Understand)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2"/>
                </a:solidFill>
              </a:rPr>
              <a:t>Take home: make it easy to understand!</a:t>
            </a:r>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42</a:t>
            </a:fld>
            <a:endParaRPr lang="en-US"/>
          </a:p>
        </p:txBody>
      </p:sp>
    </p:spTree>
    <p:extLst>
      <p:ext uri="{BB962C8B-B14F-4D97-AF65-F5344CB8AC3E}">
        <p14:creationId xmlns:p14="http://schemas.microsoft.com/office/powerpoint/2010/main" val="3716229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7 Rules for Eating—Michael Pollan</a:t>
            </a:r>
            <a:br>
              <a:rPr lang="en-US" sz="2400" b="1" dirty="0">
                <a:solidFill>
                  <a:schemeClr val="tx2"/>
                </a:solidFill>
              </a:rPr>
            </a:br>
            <a:r>
              <a:rPr lang="en-US" sz="1800" b="1" dirty="0">
                <a:solidFill>
                  <a:schemeClr val="tx2"/>
                </a:solidFill>
              </a:rPr>
              <a:t>(Easy for Patients, and Us, to Understand)</a:t>
            </a:r>
            <a:endParaRPr lang="en-US" sz="2400" b="1" dirty="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New Terminology: Whole Food, Plant-Based WFPB).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Human body was made to be the hunter gatherers or made primarily to eat plants with protein coming from animal sources being very minimal.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The SAD plate shows mostly anima-based protein, starchy carbohydrates (pasta, rice, potato), and very little plant-based foods like green-leafy, cruciferous vegetables, legumes, nuts and seeds.</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43</a:t>
            </a:fld>
            <a:endParaRPr lang="en-US"/>
          </a:p>
        </p:txBody>
      </p:sp>
    </p:spTree>
    <p:extLst>
      <p:ext uri="{BB962C8B-B14F-4D97-AF65-F5344CB8AC3E}">
        <p14:creationId xmlns:p14="http://schemas.microsoft.com/office/powerpoint/2010/main" val="2688970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Whole Grains</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Much more nutrient dense compared to processed grains that have lost the hull, the bran, and germ.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Germ is nutrient packed in vitamin B, phytochemicals, healthy fats, and most certainly fiber.</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Less than 2% of the US population gets adequate fiber in their diet.</a:t>
            </a:r>
          </a:p>
          <a:p>
            <a:pPr marL="742950" lvl="1" indent="-285750">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44</a:t>
            </a:fld>
            <a:endParaRPr lang="en-US"/>
          </a:p>
        </p:txBody>
      </p:sp>
    </p:spTree>
    <p:extLst>
      <p:ext uri="{BB962C8B-B14F-4D97-AF65-F5344CB8AC3E}">
        <p14:creationId xmlns:p14="http://schemas.microsoft.com/office/powerpoint/2010/main" val="38346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Veg and Fruit</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U.S. population (adult and youth) does not get enough vegetables in the diet (recommended 2-3 cups of veg and 1.5 to 2 cups per day). CDC data indicate only 1 in 10 people consume the recommended amount of veg. https://www.cdc.gov/media/releases/2017/p1116-fruit-vegetable-consumption.html#:~:text=Depending%20on%20their%20age%20and,of%20a%20healthy%20eating%20pattern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Evidence that intake of veg and fruit is associated with lower blood pressures, reduction in heart disease and stroke risk, and lower colon cancer.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Fruit and vegetables who averaged eight or more servings a day were 30% less likely to have a heart attack or stroke</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45</a:t>
            </a:fld>
            <a:endParaRPr lang="en-US"/>
          </a:p>
        </p:txBody>
      </p:sp>
    </p:spTree>
    <p:extLst>
      <p:ext uri="{BB962C8B-B14F-4D97-AF65-F5344CB8AC3E}">
        <p14:creationId xmlns:p14="http://schemas.microsoft.com/office/powerpoint/2010/main" val="2974758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Fats and Cholesterol</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Fats are not “bad.”</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In the 80’s/90’s, the big fat in marketing was all about “low-fat diet.” Everything you saw with marketing was low fat; but it was replaced with sugars, high fructose corn syrup, etc. And then sugar was bad, so they started “sugar substitutes.”</a:t>
            </a:r>
          </a:p>
          <a:p>
            <a:pPr marL="285750" lvl="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Fat is essential for thermoregulation, hormone production and balance, protection of internal organs, etc. </a:t>
            </a:r>
          </a:p>
          <a:p>
            <a:pPr marL="285750" lvl="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Consuming TOO MUCH fat, or too much saturated fats, become unhealthy and manifest in higher oxidative stress in the body. </a:t>
            </a:r>
          </a:p>
          <a:p>
            <a:pPr marL="285750" lvl="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There are “Good” fats, “Bad” fats, and “Ugly” fats.</a:t>
            </a:r>
          </a:p>
        </p:txBody>
      </p:sp>
      <p:sp>
        <p:nvSpPr>
          <p:cNvPr id="4" name="Slide Number Placeholder 3"/>
          <p:cNvSpPr>
            <a:spLocks noGrp="1"/>
          </p:cNvSpPr>
          <p:nvPr>
            <p:ph type="sldNum" sz="quarter" idx="5"/>
          </p:nvPr>
        </p:nvSpPr>
        <p:spPr/>
        <p:txBody>
          <a:bodyPr/>
          <a:lstStyle/>
          <a:p>
            <a:fld id="{41F9BE3F-A5CC-48AC-AA29-6EB4CFBB5956}" type="slidenum">
              <a:rPr lang="en-US" smtClean="0"/>
              <a:t>46</a:t>
            </a:fld>
            <a:endParaRPr lang="en-US"/>
          </a:p>
        </p:txBody>
      </p:sp>
    </p:spTree>
    <p:extLst>
      <p:ext uri="{BB962C8B-B14F-4D97-AF65-F5344CB8AC3E}">
        <p14:creationId xmlns:p14="http://schemas.microsoft.com/office/powerpoint/2010/main" val="826093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a:ea typeface="Calibri" panose="020F0502020204030204" pitchFamily="34" charset="0"/>
                <a:cs typeface="Arial"/>
              </a:rPr>
              <a:t>“Good” fats vs, “Bad” fats. </a:t>
            </a:r>
            <a:endParaRPr lang="en-US" sz="1800" b="1" dirty="0">
              <a:solidFill>
                <a:srgbClr val="FF0000"/>
              </a:solidFill>
              <a:effectLst/>
              <a:latin typeface="Arial"/>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900"/>
              </a:spcAft>
              <a:buClrTx/>
              <a:buSzTx/>
              <a:buFontTx/>
              <a:buNone/>
              <a:tabLst/>
              <a:defRPr/>
            </a:pPr>
            <a:r>
              <a:rPr lang="en-US" sz="2200" dirty="0"/>
              <a:t>Rather than adopting a low-fat diet, it’s more important to focus on eating beneficial “good” fats and avoiding harmful “bad” fats. Fat is an important part of a healthy diet. Choose foods with “good” unsaturated fats, limit foods high in saturated fat, and avoid “bad” trans fat.</a:t>
            </a:r>
          </a:p>
          <a:p>
            <a:pPr lvl="0">
              <a:spcAft>
                <a:spcPts val="900"/>
              </a:spcAft>
            </a:pPr>
            <a:endParaRPr lang="en-US" sz="2200" b="1" dirty="0"/>
          </a:p>
          <a:p>
            <a:pPr lvl="0">
              <a:spcAft>
                <a:spcPts val="900"/>
              </a:spcAft>
            </a:pPr>
            <a:r>
              <a:rPr lang="en-US" sz="2200" b="1" dirty="0"/>
              <a:t>Why?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effectLst/>
                <a:ea typeface="Calibri" panose="020F0502020204030204" pitchFamily="34" charset="0"/>
                <a:cs typeface="Times New Roman" panose="02020603050405020304" pitchFamily="18" charset="0"/>
              </a:rPr>
              <a:t>“Good” fats have more concentration of mono and poly unsaturated fats, omega-3 fatty acids, and are anti-inflammatory, examples such as salmon, olive oil, flaxseed oil, </a:t>
            </a:r>
            <a:r>
              <a:rPr lang="en-US" sz="1800" b="0" dirty="0" err="1">
                <a:effectLst/>
                <a:ea typeface="Calibri" panose="020F0502020204030204" pitchFamily="34" charset="0"/>
                <a:cs typeface="Times New Roman" panose="02020603050405020304" pitchFamily="18" charset="0"/>
              </a:rPr>
              <a:t>avocados.They</a:t>
            </a:r>
            <a:r>
              <a:rPr lang="en-US" sz="1800" b="0" dirty="0">
                <a:effectLst/>
                <a:ea typeface="Calibri" panose="020F0502020204030204" pitchFamily="34" charset="0"/>
                <a:cs typeface="Times New Roman" panose="02020603050405020304" pitchFamily="18" charset="0"/>
              </a:rPr>
              <a:t> are not processed and natural.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ea typeface="Calibri" panose="020F0502020204030204" pitchFamily="34" charset="0"/>
                <a:cs typeface="Times New Roman" panose="02020603050405020304" pitchFamily="18" charset="0"/>
              </a:rPr>
              <a:t>Example: E</a:t>
            </a:r>
            <a:r>
              <a:rPr lang="en-US" sz="1800" dirty="0">
                <a:effectLst/>
                <a:ea typeface="Calibri" panose="020F0502020204030204" pitchFamily="34" charset="0"/>
                <a:cs typeface="Times New Roman" panose="02020603050405020304" pitchFamily="18" charset="0"/>
              </a:rPr>
              <a:t>xtra virgin olive oil is the cold pressed, non processed, literally cold, pressed from the fruit itself; while light olive oil is all chemically processed and is like the third or fourth of what else can we do with this fruit to get something out of it. Therefore, being educated on the difference is important.</a:t>
            </a:r>
            <a:endParaRPr lang="en-US" sz="1800" b="0" dirty="0">
              <a:effectLs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ea typeface="Calibri" panose="020F0502020204030204" pitchFamily="34" charset="0"/>
                <a:cs typeface="Times New Roman" panose="02020603050405020304" pitchFamily="18" charset="0"/>
              </a:rPr>
              <a:t>“Bad” fats have more saturated fats, many times includes cholesterol, and can be found in examples such as red meat, cheese, butter, coconut oil….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ea typeface="Calibri" panose="020F0502020204030204" pitchFamily="34" charset="0"/>
                <a:cs typeface="Times New Roman" panose="02020603050405020304" pitchFamily="18" charset="0"/>
              </a:rPr>
              <a:t>“Trans” fats….added to this slide, perhaps?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When trans fats were allowed on the market, processes such as partially hydrogenating chemical structures to items such as he margarine or the peanut butters solid at room temperature was used. Demonstrated to increase risk of cardiovascular disease, so taken off the market in 2018. Food and Drug Administration mandated that food labels demonstrate that a food item have zero trans fats, but in reality it can have up to 0.5 grams of trans fats without reporting it.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Trans fats can still be found in the cooking and baking process for cookies, doughnuts, etc.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47</a:t>
            </a:fld>
            <a:endParaRPr lang="en-US"/>
          </a:p>
        </p:txBody>
      </p:sp>
    </p:spTree>
    <p:extLst>
      <p:ext uri="{BB962C8B-B14F-4D97-AF65-F5344CB8AC3E}">
        <p14:creationId xmlns:p14="http://schemas.microsoft.com/office/powerpoint/2010/main" val="509231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tx2"/>
                </a:solidFill>
              </a:rPr>
              <a:t>Protein</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majority of Americans are not protein-deficient.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Very high marketing strategies to “increase protein in our diet.”</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Protein shakes, protein beer, protein water = all examples of marketing gimmicks.</a:t>
            </a:r>
          </a:p>
          <a:p>
            <a:pPr marL="285750" lvl="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Average individual should target 0.8 to 1.2 g of protein per kilogram of body weight daily. </a:t>
            </a:r>
          </a:p>
          <a:p>
            <a:pPr marL="285750" lvl="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Example Calculation: if a person weighs 56 kg, then an average of 56 grams of protein is a good target. </a:t>
            </a:r>
          </a:p>
          <a:p>
            <a:pPr marL="285750" lvl="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Consequences of too much protein? Weight gain (converted to fat), constipation (if animal based), kidney damage, </a:t>
            </a:r>
            <a:r>
              <a:rPr lang="en-US" sz="1800" dirty="0" err="1">
                <a:effectLst/>
                <a:ea typeface="Calibri" panose="020F0502020204030204" pitchFamily="34" charset="0"/>
                <a:cs typeface="Times New Roman" panose="02020603050405020304" pitchFamily="18" charset="0"/>
              </a:rPr>
              <a:t>etc</a:t>
            </a:r>
            <a:r>
              <a:rPr lang="en-US" sz="1800" dirty="0">
                <a:effectLst/>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1F9BE3F-A5CC-48AC-AA29-6EB4CFBB5956}" type="slidenum">
              <a:rPr lang="en-US" smtClean="0"/>
              <a:t>48</a:t>
            </a:fld>
            <a:endParaRPr lang="en-US"/>
          </a:p>
        </p:txBody>
      </p:sp>
    </p:spTree>
    <p:extLst>
      <p:ext uri="{BB962C8B-B14F-4D97-AF65-F5344CB8AC3E}">
        <p14:creationId xmlns:p14="http://schemas.microsoft.com/office/powerpoint/2010/main" val="2764496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ea typeface="Calibri" panose="020F0502020204030204" pitchFamily="34" charset="0"/>
                <a:cs typeface="Times New Roman" panose="02020603050405020304" pitchFamily="18" charset="0"/>
              </a:rPr>
              <a:t>Protein is not Alike: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Animal based protein comes with fats and cholesterol, which can be inflammatory.</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Plant based protein comes with fiber and little to no fat.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49</a:t>
            </a:fld>
            <a:endParaRPr lang="en-US"/>
          </a:p>
        </p:txBody>
      </p:sp>
    </p:spTree>
    <p:extLst>
      <p:ext uri="{BB962C8B-B14F-4D97-AF65-F5344CB8AC3E}">
        <p14:creationId xmlns:p14="http://schemas.microsoft.com/office/powerpoint/2010/main" val="117758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The Paradox…..</a:t>
            </a:r>
          </a:p>
          <a:p>
            <a:pPr marL="285750" indent="-285750">
              <a:buFont typeface="Arial" panose="020B0604020202020204" pitchFamily="34" charset="0"/>
              <a:buChar char="•"/>
            </a:pPr>
            <a:r>
              <a:rPr lang="en-US" sz="1800" dirty="0">
                <a:effectLst/>
                <a:ea typeface="Times New Roman" panose="02020603050405020304" pitchFamily="18" charset="0"/>
              </a:rPr>
              <a:t>Hippocrates and Plato, both living in the times of 400 to 300 BC, had it right.</a:t>
            </a:r>
          </a:p>
          <a:p>
            <a:pPr marL="285750" lvl="0" indent="-285750">
              <a:buFont typeface="Arial" panose="020B0604020202020204" pitchFamily="34" charset="0"/>
              <a:buChar char="•"/>
            </a:pPr>
            <a:r>
              <a:rPr lang="en-US" sz="1800" dirty="0">
                <a:effectLst/>
                <a:ea typeface="Times New Roman" panose="02020603050405020304" pitchFamily="18" charset="0"/>
              </a:rPr>
              <a:t>Why are we in this paradox of this current situation? </a:t>
            </a:r>
          </a:p>
          <a:p>
            <a:pPr marL="285750" lvl="0" indent="-285750">
              <a:buFont typeface="Arial" panose="020B0604020202020204" pitchFamily="34" charset="0"/>
              <a:buChar char="•"/>
            </a:pPr>
            <a:r>
              <a:rPr lang="en-US" sz="1800" dirty="0">
                <a:effectLst/>
                <a:ea typeface="Times New Roman" panose="02020603050405020304" pitchFamily="18" charset="0"/>
              </a:rPr>
              <a:t>World Health Organization, saying that by 2020 most disease will be related to our lifestyle behaviors. </a:t>
            </a:r>
          </a:p>
          <a:p>
            <a:pPr marL="742950" lvl="1" indent="-285750">
              <a:buFont typeface="Arial" panose="020B0604020202020204" pitchFamily="34" charset="0"/>
              <a:buChar char="•"/>
            </a:pPr>
            <a:r>
              <a:rPr lang="en-US" sz="1800" dirty="0">
                <a:effectLst/>
                <a:ea typeface="Times New Roman" panose="02020603050405020304" pitchFamily="18" charset="0"/>
              </a:rPr>
              <a:t>A lot of the patients that you're going to see are going to be based on lifestyle behaviors. How do we work with that?</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a:t>
            </a:fld>
            <a:endParaRPr lang="en-US"/>
          </a:p>
        </p:txBody>
      </p:sp>
    </p:spTree>
    <p:extLst>
      <p:ext uri="{BB962C8B-B14F-4D97-AF65-F5344CB8AC3E}">
        <p14:creationId xmlns:p14="http://schemas.microsoft.com/office/powerpoint/2010/main" val="1375422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Dairy Products</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Calcium can come from a whole host of sources, primarily leafy green vegetables, potatoes, soy and almond milk.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Dairy contains hormones, growth factors, and more casein protein than is needed for an adult human. </a:t>
            </a:r>
          </a:p>
          <a:p>
            <a:pPr marL="742950" lvl="1" indent="-285750">
              <a:buFont typeface="Arial" panose="020B0604020202020204" pitchFamily="34" charset="0"/>
              <a:buChar char="•"/>
            </a:pPr>
            <a:r>
              <a:rPr lang="en-US" dirty="0">
                <a:effectLst/>
                <a:cs typeface="Times New Roman" panose="02020603050405020304" pitchFamily="18" charset="0"/>
              </a:rPr>
              <a:t>May increase cancer risk.</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50</a:t>
            </a:fld>
            <a:endParaRPr lang="en-US"/>
          </a:p>
        </p:txBody>
      </p:sp>
    </p:spTree>
    <p:extLst>
      <p:ext uri="{BB962C8B-B14F-4D97-AF65-F5344CB8AC3E}">
        <p14:creationId xmlns:p14="http://schemas.microsoft.com/office/powerpoint/2010/main" val="2940368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Salt (Sodium)</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RDA = no more than 2300 mg a day. </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Americans consume at least 1.5 times the RDA</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Far less comes from table salt than from processed foods (deli meats, breads, soups, canned veg). It is “hidden.” </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Hypertension patients should consume no more than 1500 mg a day. </a:t>
            </a:r>
          </a:p>
          <a:p>
            <a:pPr marL="742950" lvl="1"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Clinical Pearl: ask patient to provide a 3-day diet history (2 weekdays and 1 weekend day) to see where sodium sneaks up.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51</a:t>
            </a:fld>
            <a:endParaRPr lang="en-US"/>
          </a:p>
        </p:txBody>
      </p:sp>
    </p:spTree>
    <p:extLst>
      <p:ext uri="{BB962C8B-B14F-4D97-AF65-F5344CB8AC3E}">
        <p14:creationId xmlns:p14="http://schemas.microsoft.com/office/powerpoint/2010/main" val="805482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tx2"/>
                </a:solidFill>
              </a:rPr>
              <a:t>Water</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Dehydration is linked to negative health outcomes: https://pubmed.ncbi.nlm.nih.gov/23121346/</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Important to stay hydrated and drink enough water throughout the day.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52</a:t>
            </a:fld>
            <a:endParaRPr lang="en-US"/>
          </a:p>
        </p:txBody>
      </p:sp>
    </p:spTree>
    <p:extLst>
      <p:ext uri="{BB962C8B-B14F-4D97-AF65-F5344CB8AC3E}">
        <p14:creationId xmlns:p14="http://schemas.microsoft.com/office/powerpoint/2010/main" val="3339530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Vitamin classification</a:t>
            </a:r>
            <a:endParaRPr lang="en-US" b="1" dirty="0">
              <a:solidFill>
                <a:schemeClr val="tx2"/>
              </a:solidFill>
            </a:endParaRPr>
          </a:p>
          <a:p>
            <a:pPr marL="171450" indent="-171450">
              <a:buFont typeface="Arial" panose="020B0604020202020204" pitchFamily="34" charset="0"/>
              <a:buChar char="•"/>
            </a:pPr>
            <a:r>
              <a:rPr lang="en-US" dirty="0"/>
              <a:t>Important to know which foods contain which vitamins (fat vs water soluble) and eat a variety of foods to obtain adequate vitamins in the diet. </a:t>
            </a:r>
          </a:p>
          <a:p>
            <a:pPr marL="171450" indent="-1714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Adequate vitamin intake (and no need for a supplement) if a high-quality, whole food plant based non processed food pattern is adopted. </a:t>
            </a:r>
          </a:p>
          <a:p>
            <a:pPr marL="171450" indent="-1714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Examples:</a:t>
            </a:r>
          </a:p>
          <a:p>
            <a:pPr marL="628650" lvl="1" indent="-1714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vitamin C: broccoli, Brussels sprouts, cauliflower, spinach, cabbage</a:t>
            </a:r>
          </a:p>
          <a:p>
            <a:pPr marL="628650" lvl="1" indent="-1714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vitamin B’s: dried milk, oats nuts, </a:t>
            </a:r>
          </a:p>
          <a:p>
            <a:pPr marL="1085850" lvl="2" indent="-1714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Important to monitor Vitamin B12 if vegan, as a person can become deficient. </a:t>
            </a:r>
          </a:p>
          <a:p>
            <a:pPr marL="628650" lvl="1" indent="-1714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fat soluble vitamins, your A, D, E and K can come from a whole host of foods. </a:t>
            </a:r>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53</a:t>
            </a:fld>
            <a:endParaRPr lang="en-US"/>
          </a:p>
        </p:txBody>
      </p:sp>
    </p:spTree>
    <p:extLst>
      <p:ext uri="{BB962C8B-B14F-4D97-AF65-F5344CB8AC3E}">
        <p14:creationId xmlns:p14="http://schemas.microsoft.com/office/powerpoint/2010/main" val="2191247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54</a:t>
            </a:fld>
            <a:endParaRPr lang="en-US"/>
          </a:p>
        </p:txBody>
      </p:sp>
    </p:spTree>
    <p:extLst>
      <p:ext uri="{BB962C8B-B14F-4D97-AF65-F5344CB8AC3E}">
        <p14:creationId xmlns:p14="http://schemas.microsoft.com/office/powerpoint/2010/main" val="39344080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Dietary Recall</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At least a 24-hour recall on yourselves on all the foods that you've got, and I want you to look at minimum of a day.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More accuracy with a tracking app for 3 days (two weekdays and one weekend day, as humans tend to eat differently on the weekends.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55</a:t>
            </a:fld>
            <a:endParaRPr lang="en-US"/>
          </a:p>
        </p:txBody>
      </p:sp>
    </p:spTree>
    <p:extLst>
      <p:ext uri="{BB962C8B-B14F-4D97-AF65-F5344CB8AC3E}">
        <p14:creationId xmlns:p14="http://schemas.microsoft.com/office/powerpoint/2010/main" val="1393241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hlinkClick r:id="rId3">
                  <a:extLst>
                    <a:ext uri="{A12FA001-AC4F-418D-AE19-62706E023703}">
                      <ahyp:hlinkClr xmlns:ahyp="http://schemas.microsoft.com/office/drawing/2018/hyperlinkcolor" val="tx"/>
                    </a:ext>
                  </a:extLst>
                </a:hlinkClick>
              </a:rPr>
              <a:t>Lifestyle Diary Apps to Track What You Eat and How It Affects You</a:t>
            </a:r>
            <a:endParaRPr lang="en-US" sz="1800" b="1" dirty="0">
              <a:solidFill>
                <a:schemeClr val="tx2"/>
              </a:solidFill>
            </a:endParaRP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Explore different apps to use for tracking.</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Here are some commercial examples.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56</a:t>
            </a:fld>
            <a:endParaRPr lang="en-US"/>
          </a:p>
        </p:txBody>
      </p:sp>
    </p:spTree>
    <p:extLst>
      <p:ext uri="{BB962C8B-B14F-4D97-AF65-F5344CB8AC3E}">
        <p14:creationId xmlns:p14="http://schemas.microsoft.com/office/powerpoint/2010/main" val="154440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Nutritional Goal Setting</a:t>
            </a:r>
            <a:br>
              <a:rPr lang="en-US" sz="1800" b="1" dirty="0">
                <a:solidFill>
                  <a:schemeClr val="tx2"/>
                </a:solidFill>
              </a:rPr>
            </a:br>
            <a:r>
              <a:rPr lang="en-US" sz="1800" b="1" dirty="0">
                <a:solidFill>
                  <a:schemeClr val="tx2"/>
                </a:solidFill>
              </a:rPr>
              <a:t>(move on….)</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Exercise: What are your challenges to implementing a healthy diet?</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What are your plans to initiate a health diet pattern?</a:t>
            </a:r>
          </a:p>
          <a:p>
            <a:pPr marL="285750" indent="-285750">
              <a:buFont typeface="Arial" panose="020B0604020202020204" pitchFamily="34" charset="0"/>
              <a:buChar char="•"/>
            </a:pPr>
            <a:r>
              <a:rPr lang="en-US" sz="1800" dirty="0">
                <a:effectLst/>
                <a:cs typeface="Times New Roman" panose="02020603050405020304" pitchFamily="18" charset="0"/>
              </a:rPr>
              <a:t>What would your measurable goal be to demonstrate success?</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57</a:t>
            </a:fld>
            <a:endParaRPr lang="en-US"/>
          </a:p>
        </p:txBody>
      </p:sp>
    </p:spTree>
    <p:extLst>
      <p:ext uri="{BB962C8B-B14F-4D97-AF65-F5344CB8AC3E}">
        <p14:creationId xmlns:p14="http://schemas.microsoft.com/office/powerpoint/2010/main" val="1597569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How Much Sleep Do You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sleep is one of the six pillars of lifestyle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Incredibly important to average 7 to 9 hours of good quality sleep a night.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ea typeface="Calibri" panose="020F0502020204030204" pitchFamily="34" charset="0"/>
                <a:cs typeface="Times New Roman" panose="02020603050405020304" pitchFamily="18" charset="0"/>
              </a:rPr>
              <a:t>Reduce poor sleep quality through not having electronics in the bedroom, a cool room environment that is totally dark.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58</a:t>
            </a:fld>
            <a:endParaRPr lang="en-US"/>
          </a:p>
        </p:txBody>
      </p:sp>
    </p:spTree>
    <p:extLst>
      <p:ext uri="{BB962C8B-B14F-4D97-AF65-F5344CB8AC3E}">
        <p14:creationId xmlns:p14="http://schemas.microsoft.com/office/powerpoint/2010/main" val="1453380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ea typeface="Calibri" panose="020F0502020204030204" pitchFamily="34" charset="0"/>
                <a:cs typeface="Times New Roman" panose="02020603050405020304" pitchFamily="18" charset="0"/>
              </a:rPr>
              <a:t>Sleep and Adenosine?</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ATP is broken down from not just physical activity but thinking!</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Adenosine levels rise in the brain throughout the day; when asleep, levels decrease, and we are more energized in the mornings (with a good night sleep).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And as the day goes on, start getting that mental fog and that tiredness, can't concentrate as much. Adenosine is building up.</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59</a:t>
            </a:fld>
            <a:endParaRPr lang="en-US"/>
          </a:p>
        </p:txBody>
      </p:sp>
    </p:spTree>
    <p:extLst>
      <p:ext uri="{BB962C8B-B14F-4D97-AF65-F5344CB8AC3E}">
        <p14:creationId xmlns:p14="http://schemas.microsoft.com/office/powerpoint/2010/main" val="387725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6</a:t>
            </a:fld>
            <a:endParaRPr lang="en-US"/>
          </a:p>
        </p:txBody>
      </p:sp>
    </p:spTree>
    <p:extLst>
      <p:ext uri="{BB962C8B-B14F-4D97-AF65-F5344CB8AC3E}">
        <p14:creationId xmlns:p14="http://schemas.microsoft.com/office/powerpoint/2010/main" val="3704523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Night’s Sleep Deprivation </a:t>
            </a:r>
          </a:p>
          <a:p>
            <a:pPr marL="171450" indent="-1714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Can cause inflammation across tissues</a:t>
            </a:r>
          </a:p>
          <a:p>
            <a:pPr marL="171450" indent="-1714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Can cause hypertrophy in the adipose tissue</a:t>
            </a:r>
          </a:p>
          <a:p>
            <a:pPr marL="171450" indent="-1714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Can cause a breakdown in skeletal muscle in in terms of metabolism. </a:t>
            </a:r>
            <a:endParaRPr lang="en-US" dirty="0"/>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60</a:t>
            </a:fld>
            <a:endParaRPr lang="en-US"/>
          </a:p>
        </p:txBody>
      </p:sp>
    </p:spTree>
    <p:extLst>
      <p:ext uri="{BB962C8B-B14F-4D97-AF65-F5344CB8AC3E}">
        <p14:creationId xmlns:p14="http://schemas.microsoft.com/office/powerpoint/2010/main" val="3430259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Night’s Sleep Deprivation </a:t>
            </a:r>
          </a:p>
          <a:p>
            <a:pPr marL="171450" indent="-1714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Can cause inflammation across tissues</a:t>
            </a:r>
          </a:p>
          <a:p>
            <a:pPr marL="171450" indent="-1714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Can cause hypertrophy in the adipose tissue</a:t>
            </a:r>
          </a:p>
          <a:p>
            <a:pPr marL="171450" indent="-1714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Can cause a breakdown in skeletal muscle in in terms of metabolism. </a:t>
            </a:r>
            <a:endParaRPr lang="en-US" dirty="0"/>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61</a:t>
            </a:fld>
            <a:endParaRPr lang="en-US"/>
          </a:p>
        </p:txBody>
      </p:sp>
    </p:spTree>
    <p:extLst>
      <p:ext uri="{BB962C8B-B14F-4D97-AF65-F5344CB8AC3E}">
        <p14:creationId xmlns:p14="http://schemas.microsoft.com/office/powerpoint/2010/main" val="707004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Chronic Poor Sleep Hygiene</a:t>
            </a:r>
          </a:p>
          <a:p>
            <a:pPr marL="171450" indent="-171450">
              <a:buFont typeface="Arial" panose="020B0604020202020204" pitchFamily="34" charset="0"/>
              <a:buChar char="•"/>
            </a:pPr>
            <a:r>
              <a:rPr lang="en-US" dirty="0"/>
              <a:t>Can be a contributing factor to Type 2 Diabetes development through these mechanisms. </a:t>
            </a:r>
          </a:p>
          <a:p>
            <a:pPr marL="171450" indent="-171450">
              <a:buFont typeface="Arial" panose="020B0604020202020204" pitchFamily="34" charset="0"/>
              <a:buChar char="•"/>
            </a:pPr>
            <a:endParaRPr lang="en-US" dirty="0">
              <a:cs typeface="Arial"/>
            </a:endParaRPr>
          </a:p>
          <a:p>
            <a:r>
              <a:rPr lang="en-US" b="1" u="sng" dirty="0">
                <a:latin typeface="Arial"/>
                <a:cs typeface="Arial"/>
              </a:rPr>
              <a:t>Sources: </a:t>
            </a:r>
          </a:p>
          <a:p>
            <a:r>
              <a:rPr lang="en-US" dirty="0">
                <a:latin typeface="Arial"/>
                <a:cs typeface="Arial"/>
                <a:hlinkClick r:id="rId3"/>
              </a:rPr>
              <a:t>https://www.diabetichealthclinic.org/wp-content/uploads/2014/04/Cleveland.pdf</a:t>
            </a:r>
            <a:endParaRPr lang="en-US" dirty="0">
              <a:cs typeface="Arial"/>
            </a:endParaRPr>
          </a:p>
          <a:p>
            <a:r>
              <a:rPr lang="en-US" dirty="0">
                <a:latin typeface="Arial"/>
                <a:cs typeface="Arial"/>
                <a:hlinkClick r:id="rId4"/>
              </a:rPr>
              <a:t>https://www.nature.com/articles/nutd201719</a:t>
            </a:r>
            <a:endParaRPr lang="en-US" dirty="0">
              <a:cs typeface="Arial"/>
            </a:endParaRPr>
          </a:p>
          <a:p>
            <a:pPr marL="171450" indent="-171450">
              <a:buFont typeface="Arial" panose="020B0604020202020204" pitchFamily="34" charset="0"/>
              <a:buChar char="•"/>
            </a:pPr>
            <a:endParaRPr lang="en-US" dirty="0">
              <a:cs typeface="Arial"/>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62</a:t>
            </a:fld>
            <a:endParaRPr lang="en-US"/>
          </a:p>
        </p:txBody>
      </p:sp>
    </p:spTree>
    <p:extLst>
      <p:ext uri="{BB962C8B-B14F-4D97-AF65-F5344CB8AC3E}">
        <p14:creationId xmlns:p14="http://schemas.microsoft.com/office/powerpoint/2010/main" val="4622337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Controlling Your Health</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Utilize the 6 pillars of Lifestyle Medicine to help maintain our own health.  </a:t>
            </a: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63</a:t>
            </a:fld>
            <a:endParaRPr lang="en-US"/>
          </a:p>
        </p:txBody>
      </p:sp>
    </p:spTree>
    <p:extLst>
      <p:ext uri="{BB962C8B-B14F-4D97-AF65-F5344CB8AC3E}">
        <p14:creationId xmlns:p14="http://schemas.microsoft.com/office/powerpoint/2010/main" val="18249206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tx2"/>
                </a:solidFill>
              </a:rPr>
              <a:t>Review your Lifestyle Medicine Goals</a:t>
            </a:r>
          </a:p>
          <a:p>
            <a:pPr marL="285750" indent="-285750">
              <a:buFont typeface="Arial" panose="020B0604020202020204" pitchFamily="34" charset="0"/>
              <a:buChar char="•"/>
            </a:pPr>
            <a:r>
              <a:rPr lang="en-US" sz="1800" b="0" dirty="0">
                <a:solidFill>
                  <a:schemeClr val="tx2"/>
                </a:solidFill>
              </a:rPr>
              <a:t>In class exercise…..</a:t>
            </a:r>
          </a:p>
        </p:txBody>
      </p:sp>
      <p:sp>
        <p:nvSpPr>
          <p:cNvPr id="4" name="Slide Number Placeholder 3"/>
          <p:cNvSpPr>
            <a:spLocks noGrp="1"/>
          </p:cNvSpPr>
          <p:nvPr>
            <p:ph type="sldNum" sz="quarter" idx="5"/>
          </p:nvPr>
        </p:nvSpPr>
        <p:spPr/>
        <p:txBody>
          <a:bodyPr/>
          <a:lstStyle/>
          <a:p>
            <a:fld id="{41F9BE3F-A5CC-48AC-AA29-6EB4CFBB5956}" type="slidenum">
              <a:rPr lang="en-US" smtClean="0"/>
              <a:t>64</a:t>
            </a:fld>
            <a:endParaRPr lang="en-US"/>
          </a:p>
        </p:txBody>
      </p:sp>
    </p:spTree>
    <p:extLst>
      <p:ext uri="{BB962C8B-B14F-4D97-AF65-F5344CB8AC3E}">
        <p14:creationId xmlns:p14="http://schemas.microsoft.com/office/powerpoint/2010/main" val="4553623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Instructor to go through goal setting with students....ccc.</a:t>
            </a:r>
          </a:p>
        </p:txBody>
      </p:sp>
      <p:sp>
        <p:nvSpPr>
          <p:cNvPr id="4" name="Slide Number Placeholder 3"/>
          <p:cNvSpPr>
            <a:spLocks noGrp="1"/>
          </p:cNvSpPr>
          <p:nvPr>
            <p:ph type="sldNum" sz="quarter" idx="5"/>
          </p:nvPr>
        </p:nvSpPr>
        <p:spPr/>
        <p:txBody>
          <a:bodyPr/>
          <a:lstStyle/>
          <a:p>
            <a:fld id="{41F9BE3F-A5CC-48AC-AA29-6EB4CFBB5956}" type="slidenum">
              <a:rPr lang="en-US" smtClean="0"/>
              <a:pPr/>
              <a:t>65</a:t>
            </a:fld>
            <a:endParaRPr lang="en-US" dirty="0"/>
          </a:p>
        </p:txBody>
      </p:sp>
    </p:spTree>
    <p:extLst>
      <p:ext uri="{BB962C8B-B14F-4D97-AF65-F5344CB8AC3E}">
        <p14:creationId xmlns:p14="http://schemas.microsoft.com/office/powerpoint/2010/main" val="1157412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67</a:t>
            </a:fld>
            <a:endParaRPr lang="en-US"/>
          </a:p>
        </p:txBody>
      </p:sp>
    </p:spTree>
    <p:extLst>
      <p:ext uri="{BB962C8B-B14F-4D97-AF65-F5344CB8AC3E}">
        <p14:creationId xmlns:p14="http://schemas.microsoft.com/office/powerpoint/2010/main" val="39344080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68</a:t>
            </a:fld>
            <a:endParaRPr lang="en-US"/>
          </a:p>
        </p:txBody>
      </p:sp>
    </p:spTree>
    <p:extLst>
      <p:ext uri="{BB962C8B-B14F-4D97-AF65-F5344CB8AC3E}">
        <p14:creationId xmlns:p14="http://schemas.microsoft.com/office/powerpoint/2010/main" val="419852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9057" marR="0" lvl="1" indent="-280406" algn="l" defTabSz="914400" rtl="0" eaLnBrk="1" fontAlgn="auto" latinLnBrk="0" hangingPunct="1">
              <a:lnSpc>
                <a:spcPct val="100000"/>
              </a:lnSpc>
              <a:spcBef>
                <a:spcPct val="20000"/>
              </a:spcBef>
              <a:spcAft>
                <a:spcPts val="0"/>
              </a:spcAft>
              <a:buClrTx/>
              <a:buSzTx/>
              <a:buFontTx/>
              <a:buNone/>
              <a:tabLst/>
              <a:defRPr/>
            </a:pPr>
            <a:r>
              <a:rPr lang="en-US" sz="1200" b="1" dirty="0">
                <a:solidFill>
                  <a:schemeClr val="tx2"/>
                </a:solidFill>
              </a:rPr>
              <a:t>Physical Inactivity Facts</a:t>
            </a:r>
          </a:p>
          <a:p>
            <a:pPr marL="729057" marR="0" lvl="1" indent="-280406"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“Sitting is the new smoking.” Everyone struggles with sitting too much (11 hours per day), which is a strong contributor to chronic disease.</a:t>
            </a:r>
          </a:p>
          <a:p>
            <a:pPr marL="729057" marR="0" lvl="1" indent="-280406"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200" dirty="0">
                <a:effectLst/>
                <a:ea typeface="Times New Roman" panose="02020603050405020304" pitchFamily="18" charset="0"/>
              </a:rPr>
              <a:t>Children and youth are not getting the physical activity they need for development and strength building in bone building.</a:t>
            </a:r>
          </a:p>
          <a:p>
            <a:pPr marL="728980" marR="0" lvl="1" indent="-28003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Physical activity has significant health benefits and contributes to prevent NCDs.</a:t>
            </a:r>
            <a:endParaRPr lang="en-US" dirty="0">
              <a:cs typeface="Arial" panose="020B0604020202020204" pitchFamily="34" charset="0"/>
            </a:endParaRPr>
          </a:p>
          <a:p>
            <a:pPr marL="729057" lvl="1" indent="-280406">
              <a:spcBef>
                <a:spcPct val="20000"/>
              </a:spcBef>
            </a:pPr>
            <a:r>
              <a:rPr lang="en-US" sz="1200" b="0" i="0" kern="1200" dirty="0">
                <a:solidFill>
                  <a:schemeClr val="tx1"/>
                </a:solidFill>
                <a:effectLst/>
                <a:ea typeface="+mn-ea"/>
                <a:cs typeface="+mn-cs"/>
              </a:rPr>
              <a:t>	WHO's </a:t>
            </a:r>
            <a:r>
              <a:rPr lang="en-US" sz="1200" b="0" i="1" kern="1200" dirty="0">
                <a:solidFill>
                  <a:schemeClr val="tx1"/>
                </a:solidFill>
                <a:effectLst/>
                <a:ea typeface="+mn-ea"/>
                <a:cs typeface="+mn-cs"/>
              </a:rPr>
              <a:t>Global Action Plan for the Prevention and Control of NCDs 2013-2020</a:t>
            </a:r>
            <a:r>
              <a:rPr lang="en-US" sz="1200" b="0" i="0" kern="1200" dirty="0">
                <a:solidFill>
                  <a:schemeClr val="tx1"/>
                </a:solidFill>
                <a:effectLst/>
                <a:ea typeface="+mn-ea"/>
                <a:cs typeface="+mn-cs"/>
              </a:rPr>
              <a:t>. The plan calls for a 10% reduction in physical inactivity by 2025, which contributes to achieving the Sustainable Development Goals (SDGs).</a:t>
            </a:r>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7</a:t>
            </a:fld>
            <a:endParaRPr lang="en-US"/>
          </a:p>
        </p:txBody>
      </p:sp>
    </p:spTree>
    <p:extLst>
      <p:ext uri="{BB962C8B-B14F-4D97-AF65-F5344CB8AC3E}">
        <p14:creationId xmlns:p14="http://schemas.microsoft.com/office/powerpoint/2010/main" val="268445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Physical Inactivity Contributors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TV, Computer, sedentary job at home, passive modes of transportation.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Unsafe outdoor environment (no sidewalks/pedestrian areas, lack of green space, unsafe neighborhoods, crime,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8</a:t>
            </a:fld>
            <a:endParaRPr lang="en-US"/>
          </a:p>
        </p:txBody>
      </p:sp>
    </p:spTree>
    <p:extLst>
      <p:ext uri="{BB962C8B-B14F-4D97-AF65-F5344CB8AC3E}">
        <p14:creationId xmlns:p14="http://schemas.microsoft.com/office/powerpoint/2010/main" val="11111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Sitting Facts</a:t>
            </a:r>
          </a:p>
          <a:p>
            <a:pPr marL="285750" indent="-285750">
              <a:buFont typeface="Arial" panose="020B0604020202020204" pitchFamily="34" charset="0"/>
              <a:buChar char="•"/>
            </a:pPr>
            <a:r>
              <a:rPr lang="en-US" sz="1800" dirty="0" err="1">
                <a:effectLst/>
                <a:ea typeface="Times New Roman" panose="02020603050405020304" pitchFamily="18" charset="0"/>
              </a:rPr>
              <a:t>Katzmarzyk</a:t>
            </a:r>
            <a:r>
              <a:rPr lang="en-US" sz="1800" dirty="0">
                <a:effectLst/>
                <a:ea typeface="Times New Roman" panose="02020603050405020304" pitchFamily="18" charset="0"/>
              </a:rPr>
              <a:t> et al. 2012: sitting for more than three hours a day increases risk of living 2 years less. , you're potentially going to live to years less so if you sit for more than three hours a day</a:t>
            </a:r>
          </a:p>
          <a:p>
            <a:pPr marL="285750" indent="-285750">
              <a:buFont typeface="Arial" panose="020B0604020202020204" pitchFamily="34" charset="0"/>
              <a:buChar char="•"/>
            </a:pPr>
            <a:r>
              <a:rPr lang="en-US" sz="1800" dirty="0">
                <a:effectLst/>
                <a:ea typeface="Times New Roman" panose="02020603050405020304" pitchFamily="18" charset="0"/>
              </a:rPr>
              <a:t>Break up your sitting durations. Stand up and walk, get water, walk around the building, etc. </a:t>
            </a:r>
          </a:p>
          <a:p>
            <a:pPr marL="0" indent="0">
              <a:buFont typeface="Arial" panose="020B0604020202020204" pitchFamily="34" charset="0"/>
              <a:buNone/>
            </a:pPr>
            <a:endParaRPr lang="en-US" sz="1800" dirty="0">
              <a:effectLst/>
            </a:endParaRPr>
          </a:p>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9</a:t>
            </a:fld>
            <a:endParaRPr lang="en-US"/>
          </a:p>
        </p:txBody>
      </p:sp>
    </p:spTree>
    <p:extLst>
      <p:ext uri="{BB962C8B-B14F-4D97-AF65-F5344CB8AC3E}">
        <p14:creationId xmlns:p14="http://schemas.microsoft.com/office/powerpoint/2010/main" val="292118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43AB-0535-47FC-842B-41B565CE5E4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85F9934-AFBA-464B-A101-BDFF773B6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FE91D51E-EFD9-41D2-AB3C-8F4B540BE1AC}"/>
              </a:ext>
            </a:extLst>
          </p:cNvPr>
          <p:cNvSpPr>
            <a:spLocks noGrp="1"/>
          </p:cNvSpPr>
          <p:nvPr>
            <p:ph type="sldNum" sz="quarter" idx="12"/>
          </p:nvPr>
        </p:nvSpPr>
        <p:spPr/>
        <p:txBody>
          <a:bodyPr/>
          <a:lstStyle/>
          <a:p>
            <a:fld id="{D64A4081-96DA-4357-B571-9C6EDCBB5541}" type="slidenum">
              <a:rPr lang="en-US" smtClean="0"/>
              <a:t>‹#›</a:t>
            </a:fld>
            <a:endParaRPr lang="en-US" dirty="0"/>
          </a:p>
        </p:txBody>
      </p:sp>
    </p:spTree>
    <p:extLst>
      <p:ext uri="{BB962C8B-B14F-4D97-AF65-F5344CB8AC3E}">
        <p14:creationId xmlns:p14="http://schemas.microsoft.com/office/powerpoint/2010/main" val="11451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bg1">
            <a:alpha val="18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489214-D203-4298-BD77-6B4C42C8BBA4}"/>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1"/>
            <a:ext cx="12191998" cy="6858001"/>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156365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Blank">
    <p:bg>
      <p:bgPr>
        <a:solidFill>
          <a:schemeClr val="bg1">
            <a:alpha val="18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489214-D203-4298-BD77-6B4C42C8BBA4}"/>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3422" cy="6858000"/>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148210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bg>
      <p:bgPr>
        <a:solidFill>
          <a:schemeClr val="bg1">
            <a:alpha val="18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489214-D203-4298-BD77-6B4C42C8BBA4}"/>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12200502" cy="6858000"/>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357787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bg1">
            <a:alpha val="18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489214-D203-4298-BD77-6B4C42C8BBA4}"/>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201035" cy="6858000"/>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368313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alpha val="2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A6680-CFB4-41FE-8036-C17F41019EC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1"/>
            <a:ext cx="12193963" cy="6858001"/>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2964409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E7AC4-A74D-4451-B717-46CC168B204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1"/>
            <a:ext cx="12187150" cy="6858001"/>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54350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pic>
        <p:nvPicPr>
          <p:cNvPr id="7" name="Picture 6">
            <a:extLst>
              <a:ext uri="{FF2B5EF4-FFF2-40B4-BE49-F238E27FC236}">
                <a16:creationId xmlns:a16="http://schemas.microsoft.com/office/drawing/2014/main" id="{2442F126-D34B-4F42-A518-7C7580F0EE7F}"/>
              </a:ext>
            </a:extLst>
          </p:cNvPr>
          <p:cNvPicPr>
            <a:picLocks noChangeAspect="1"/>
          </p:cNvPicPr>
          <p:nvPr userDrawn="1"/>
        </p:nvPicPr>
        <p:blipFill>
          <a:blip r:embed="rId2">
            <a:alphaModFix amt="18000"/>
            <a:extLst>
              <a:ext uri="{28A0092B-C50C-407E-A947-70E740481C1C}">
                <a14:useLocalDpi xmlns:a14="http://schemas.microsoft.com/office/drawing/2010/main"/>
              </a:ext>
            </a:extLst>
          </a:blip>
          <a:srcRect/>
          <a:stretch/>
        </p:blipFill>
        <p:spPr>
          <a:xfrm>
            <a:off x="8127836" y="-1056324"/>
            <a:ext cx="3854318" cy="4332375"/>
          </a:xfrm>
          <a:prstGeom prst="rect">
            <a:avLst/>
          </a:prstGeom>
        </p:spPr>
      </p:pic>
    </p:spTree>
    <p:extLst>
      <p:ext uri="{BB962C8B-B14F-4D97-AF65-F5344CB8AC3E}">
        <p14:creationId xmlns:p14="http://schemas.microsoft.com/office/powerpoint/2010/main" val="9570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98FB-4220-4248-8154-F91196B8B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6D8DF-5615-49D6-821A-D2AA77B31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45071-62AB-4AEF-993C-59088CB32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D2661E-10A3-4296-934C-1E19712A7C6F}"/>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25515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6189-1EB8-4238-AD83-6B00A9B147F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4E23A3C-B0F4-4FAE-A1E6-9D5AD534C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45D02-776D-43AA-A5AB-EDD6A5DA2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4C3D732-5F4E-4375-9BE2-9B5974F38E39}"/>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212086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FDE8-7B62-4299-99F6-84348CD236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04AD0-C0EC-47A2-A0D9-638E92CFCF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9FDE99-06AA-42C4-BC18-5581F9F0E56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413263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BE3F-BA07-4FD2-855B-6F399473D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B8328-0637-4017-9231-38EB9C1248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FF3299-59E7-407B-9A86-FD27F4370963}"/>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42453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B853E-1740-4A1B-82F0-0884CD0D7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E0ED03-B888-4F29-9768-2DFFF35E8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726B64-995A-480D-9C71-11B4C14BE028}"/>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91257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BCF3-8B5B-4B10-A727-370850B8F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F70961-43C7-44A2-8845-65094F76B9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EF03646-9B72-4619-A712-EFC15A6F4BD7}"/>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372961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B086-4B58-46AD-8AFF-CC6F90DBD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DD093-CC25-4042-9299-2DE0F7ACE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100A9-CC83-48F2-AC9D-AAD772B3F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CDDBE1F-011E-459A-9DB1-F6D17DD3D118}"/>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148285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9029-BCF9-4880-BA06-C005ECF64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3E5E3F-B117-4564-975C-A2DA9F214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AEC2D-9EB2-41CB-ADCB-AE7FDC74DD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2E5A1-53CC-4FD3-A795-04D9C47CA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E77C1-D505-4A0C-B1A6-BD7F060DD3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1DE3077-A784-4D3B-8A6B-8C1FC100621D}"/>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301210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A7FE-40E0-4D1B-8E91-60CF3FC8B187}"/>
              </a:ext>
            </a:extLst>
          </p:cNvPr>
          <p:cNvSpPr>
            <a:spLocks noGrp="1"/>
          </p:cNvSpPr>
          <p:nvPr>
            <p:ph type="title"/>
          </p:nvPr>
        </p:nvSpPr>
        <p:spPr>
          <a:xfrm>
            <a:off x="838200" y="365125"/>
            <a:ext cx="9029426"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C220527-3E4D-4B6A-AFB0-EB6BCA8D526B}"/>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65452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418669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F1CC50-2082-4E8B-9404-CBFF5FE49E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125457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F1CC50-2082-4E8B-9404-CBFF5FE49E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140398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2BC6B-A588-49A1-BCF1-FDF1514412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553C39-E8C3-46CE-8C7C-DED1E2571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57E4E79-A480-4144-B5F2-68DD0B4AE9DA}"/>
              </a:ext>
            </a:extLst>
          </p:cNvPr>
          <p:cNvSpPr>
            <a:spLocks noGrp="1"/>
          </p:cNvSpPr>
          <p:nvPr>
            <p:ph type="sldNum" sz="quarter" idx="4"/>
          </p:nvPr>
        </p:nvSpPr>
        <p:spPr>
          <a:xfrm>
            <a:off x="11291562" y="6424197"/>
            <a:ext cx="816311" cy="365125"/>
          </a:xfrm>
          <a:prstGeom prst="rect">
            <a:avLst/>
          </a:prstGeom>
        </p:spPr>
        <p:txBody>
          <a:bodyPr vert="horz" lIns="91440" tIns="45720" rIns="91440" bIns="45720" rtlCol="0" anchor="ctr"/>
          <a:lstStyle>
            <a:lvl1pPr algn="r">
              <a:defRPr sz="1200">
                <a:solidFill>
                  <a:schemeClr val="bg2">
                    <a:lumMod val="25000"/>
                  </a:schemeClr>
                </a:solidFill>
                <a:latin typeface="Arial" panose="020B0604020202020204" pitchFamily="34" charset="0"/>
              </a:defRPr>
            </a:lvl1pPr>
          </a:lstStyle>
          <a:p>
            <a:fld id="{D64A4081-96DA-4357-B571-9C6EDCBB5541}" type="slidenum">
              <a:rPr lang="en-US" smtClean="0"/>
              <a:pPr/>
              <a:t>‹#›</a:t>
            </a:fld>
            <a:endParaRPr lang="en-US" dirty="0"/>
          </a:p>
        </p:txBody>
      </p:sp>
      <p:pic>
        <p:nvPicPr>
          <p:cNvPr id="9" name="Picture 8">
            <a:extLst>
              <a:ext uri="{FF2B5EF4-FFF2-40B4-BE49-F238E27FC236}">
                <a16:creationId xmlns:a16="http://schemas.microsoft.com/office/drawing/2014/main" id="{B02FC273-2E66-431A-A09B-1B5FCB2D2EE9}"/>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p:blipFill>
        <p:spPr>
          <a:xfrm>
            <a:off x="179507" y="6288038"/>
            <a:ext cx="1441191" cy="501284"/>
          </a:xfrm>
          <a:prstGeom prst="rect">
            <a:avLst/>
          </a:prstGeom>
        </p:spPr>
      </p:pic>
      <p:sp>
        <p:nvSpPr>
          <p:cNvPr id="8" name="TextBox 3">
            <a:extLst>
              <a:ext uri="{FF2B5EF4-FFF2-40B4-BE49-F238E27FC236}">
                <a16:creationId xmlns:a16="http://schemas.microsoft.com/office/drawing/2014/main" id="{A71A3563-F918-4795-98A4-46669569FBB5}"/>
              </a:ext>
            </a:extLst>
          </p:cNvPr>
          <p:cNvSpPr txBox="1"/>
          <p:nvPr userDrawn="1"/>
        </p:nvSpPr>
        <p:spPr>
          <a:xfrm>
            <a:off x="1777208" y="6538680"/>
            <a:ext cx="104868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Arial" panose="020B0604020202020204" pitchFamily="34" charset="0"/>
                <a:cs typeface="Arial" panose="020B0604020202020204" pitchFamily="34" charset="0"/>
              </a:rPr>
              <a:t>Copyright 2021</a:t>
            </a:r>
          </a:p>
        </p:txBody>
      </p:sp>
    </p:spTree>
    <p:extLst>
      <p:ext uri="{BB962C8B-B14F-4D97-AF65-F5344CB8AC3E}">
        <p14:creationId xmlns:p14="http://schemas.microsoft.com/office/powerpoint/2010/main" val="4126992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6" r:id="rId9"/>
    <p:sldLayoutId id="2147483662" r:id="rId10"/>
    <p:sldLayoutId id="2147483667" r:id="rId11"/>
    <p:sldLayoutId id="2147483668" r:id="rId12"/>
    <p:sldLayoutId id="2147483669" r:id="rId13"/>
    <p:sldLayoutId id="2147483663" r:id="rId14"/>
    <p:sldLayoutId id="2147483664" r:id="rId15"/>
    <p:sldLayoutId id="2147483660" r:id="rId16"/>
    <p:sldLayoutId id="2147483656" r:id="rId17"/>
    <p:sldLayoutId id="2147483657" r:id="rId18"/>
    <p:sldLayoutId id="2147483658" r:id="rId19"/>
    <p:sldLayoutId id="2147483659" r:id="rId20"/>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pdfs.semanticscholar.org/9ffa/a4b3350fbbccd023810a45789802ace4d986.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mj.com/content/343/bmj.d7679"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xerciseismedicine.org/assets/page_documents/EIM%20Fact%20Sheet.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annualreviews.org/doi/full/10.1146/annurev-publhealth-031210-101151#_i2"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jamanetwork.com/journals/jama/article-abstract/37924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nlinelibrary.wiley.com/doi/abs/10.1111/j.1467-789X.2011.00982.x"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ncbi.nlm.nih.gov/pmc/articles/PMC3401184/" TargetMode="Externa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nccd.cdc.gov/dnpao_dtm/rdPage.aspx?rdReport=DNPAO_DTM.ExploreByLocation&amp;rdRequestForwarding=Form%20demonstrates%20in%20detail%20if%20you%20wish%20to%20explore%20your%20own%20stat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bjgp.org/content/64/618/12.full"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sm.org/read-research/trending-topics-resource-pages/physical-activity-guidelines"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sm.org/read-research/trending-topics-resource-pages/physical-activity-guidelines"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0.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hyperlink" Target="https://hvmn.com/blogs/blog/training-vo2-max-training-to-use-oxygen-efficiently"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s://www.topendsports.com/testing/records/vo2max.ht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amazon.com/Exercise-Sport-Science-William-Garrett/dp/0683034219/ref=sr_1_1?dchild=1&amp;keywords=9780683034219&amp;linkCode=qs&amp;qid=1611865362&amp;s=books&amp;sr=1-1"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mc/articles/PMC2859116/" TargetMode="External"/><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ncbi.nlm.nih.gov/pmc/articles/PMC377412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aCUbvOwwfWM"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hyperlink" Target="https://www.webmd.com/food-recipes/news/20090323/7-rules-for-eating#&#8203;"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hsph.harvard.edu/nutritionsource/what-should-you-eat/vegetables-and-fruits/#ref11"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s://www.heart.org/en/healthy-living/healthy-eating/eat-smart/fats/the-facts-on-fat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hsph.harvard.edu/nutritionsource/healthy-drinks/#ref1"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s://www.livestrong.com/myplate/" TargetMode="External"/><Relationship Id="rId3" Type="http://schemas.openxmlformats.org/officeDocument/2006/relationships/hyperlink" Target="https://www.makeuseof.com/tag/food-diary-apps/" TargetMode="External"/><Relationship Id="rId7" Type="http://schemas.openxmlformats.org/officeDocument/2006/relationships/image" Target="../media/image71.png"/><Relationship Id="rId12" Type="http://schemas.openxmlformats.org/officeDocument/2006/relationships/hyperlink" Target="https://www.recoverywarriors.com/app/"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hyperlink" Target="https://youate.com/" TargetMode="External"/><Relationship Id="rId5" Type="http://schemas.openxmlformats.org/officeDocument/2006/relationships/image" Target="../media/image69.png"/><Relationship Id="rId10" Type="http://schemas.openxmlformats.org/officeDocument/2006/relationships/hyperlink" Target="https://seehowyoueat.com/" TargetMode="External"/><Relationship Id="rId4" Type="http://schemas.openxmlformats.org/officeDocument/2006/relationships/image" Target="../media/image68.png"/><Relationship Id="rId9" Type="http://schemas.openxmlformats.org/officeDocument/2006/relationships/hyperlink" Target="https://www.myfitnesspal.co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hyperlink" Target="https://www.sleepfoundation.org/press-release/national-sleep-foundation-recommends-new-sleep-times"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hyperlink" Target="https://www.sciencedirect.com/science/article/abs/pii/000689939491978X" TargetMode="Externa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5.wmf"/><Relationship Id="rId5" Type="http://schemas.openxmlformats.org/officeDocument/2006/relationships/oleObject" Target="../embeddings/oleObject1.bin"/><Relationship Id="rId4" Type="http://schemas.openxmlformats.org/officeDocument/2006/relationships/image" Target="../media/image87.svg"/></Relationships>
</file>

<file path=ppt/slides/_rels/slide7.xml.rels><?xml version="1.0" encoding="UTF-8" standalone="yes"?>
<Relationships xmlns="http://schemas.openxmlformats.org/package/2006/relationships"><Relationship Id="rId8" Type="http://schemas.openxmlformats.org/officeDocument/2006/relationships/hyperlink" Target="http://www.ncpad.org/" TargetMode="External"/><Relationship Id="rId3" Type="http://schemas.openxmlformats.org/officeDocument/2006/relationships/hyperlink" Target="https://www.who.int/en/news-room/fact-sheets/detail/physical-activity" TargetMode="Externa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hyperlink" Target="http://www.hopkinsmedicine.org/" TargetMode="External"/><Relationship Id="rId5" Type="http://schemas.openxmlformats.org/officeDocument/2006/relationships/image" Target="../media/image17.png"/><Relationship Id="rId10" Type="http://schemas.openxmlformats.org/officeDocument/2006/relationships/hyperlink" Target="http://www.naturalnews.com/" TargetMode="External"/><Relationship Id="rId4" Type="http://schemas.openxmlformats.org/officeDocument/2006/relationships/image" Target="../media/image16.png"/><Relationship Id="rId9" Type="http://schemas.openxmlformats.org/officeDocument/2006/relationships/hyperlink" Target="http://www.suite101.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en/news-room/fact-sheets/detail/physical-activit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bmjopen.bmj.com/content/2/4/e00082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B1273B41-6683-423B-A6A2-03C85F1663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7413" y="0"/>
            <a:ext cx="12209413"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14">
            <a:extLst>
              <a:ext uri="{FF2B5EF4-FFF2-40B4-BE49-F238E27FC236}">
                <a16:creationId xmlns:a16="http://schemas.microsoft.com/office/drawing/2014/main" id="{BE21915A-785E-441E-A547-F9C967C9D923}"/>
              </a:ext>
            </a:extLst>
          </p:cNvPr>
          <p:cNvSpPr/>
          <p:nvPr/>
        </p:nvSpPr>
        <p:spPr>
          <a:xfrm>
            <a:off x="2291555" y="2800626"/>
            <a:ext cx="7608888" cy="3123096"/>
          </a:xfrm>
          <a:prstGeom prst="roundRect">
            <a:avLst>
              <a:gd name="adj" fmla="val 0"/>
            </a:avLst>
          </a:prstGeom>
          <a:gradFill>
            <a:gsLst>
              <a:gs pos="98000">
                <a:srgbClr val="73000A">
                  <a:alpha val="74000"/>
                </a:srgbClr>
              </a:gs>
              <a:gs pos="0">
                <a:srgbClr val="73000A">
                  <a:alpha val="86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Title 1">
            <a:extLst>
              <a:ext uri="{FF2B5EF4-FFF2-40B4-BE49-F238E27FC236}">
                <a16:creationId xmlns:a16="http://schemas.microsoft.com/office/drawing/2014/main" id="{6CBCA24A-F101-4281-8680-83934EF5808C}"/>
              </a:ext>
            </a:extLst>
          </p:cNvPr>
          <p:cNvSpPr>
            <a:spLocks noGrp="1"/>
          </p:cNvSpPr>
          <p:nvPr>
            <p:ph type="ctrTitle"/>
          </p:nvPr>
        </p:nvSpPr>
        <p:spPr>
          <a:xfrm>
            <a:off x="2291555" y="3770776"/>
            <a:ext cx="7608888" cy="1345441"/>
          </a:xfrm>
        </p:spPr>
        <p:txBody>
          <a:bodyPr>
            <a:noAutofit/>
          </a:bodyPr>
          <a:lstStyle/>
          <a:p>
            <a:pPr>
              <a:spcBef>
                <a:spcPts val="0"/>
              </a:spcBef>
              <a:defRPr/>
            </a:pPr>
            <a:r>
              <a:rPr lang="en-US" sz="3200" spc="300" dirty="0">
                <a:solidFill>
                  <a:schemeClr val="bg1"/>
                </a:solidFill>
                <a:latin typeface="Georgia" panose="02040502050405020303" pitchFamily="18" charset="0"/>
                <a:ea typeface="Lato" panose="020F0502020204030203" pitchFamily="34" charset="0"/>
                <a:cs typeface="Lato" panose="020F0502020204030203" pitchFamily="34" charset="0"/>
              </a:rPr>
              <a:t>The Foundational Components of Lifestyle Medicine: </a:t>
            </a:r>
            <a:br>
              <a:rPr lang="en-US" sz="3200" spc="300" dirty="0">
                <a:solidFill>
                  <a:schemeClr val="bg1"/>
                </a:solidFill>
                <a:latin typeface="Georgia" panose="02040502050405020303" pitchFamily="18" charset="0"/>
                <a:ea typeface="Lato" panose="020F0502020204030203" pitchFamily="34" charset="0"/>
                <a:cs typeface="Lato" panose="020F0502020204030203" pitchFamily="34" charset="0"/>
              </a:rPr>
            </a:br>
            <a:r>
              <a:rPr lang="en-US" sz="3200" spc="300" dirty="0">
                <a:solidFill>
                  <a:schemeClr val="bg1"/>
                </a:solidFill>
                <a:latin typeface="Georgia" panose="02040502050405020303" pitchFamily="18" charset="0"/>
                <a:ea typeface="Lato" panose="020F0502020204030203" pitchFamily="34" charset="0"/>
                <a:cs typeface="Lato" panose="020F0502020204030203" pitchFamily="34" charset="0"/>
              </a:rPr>
              <a:t>Exercise, Nutrition and Sleep</a:t>
            </a:r>
          </a:p>
        </p:txBody>
      </p:sp>
      <p:pic>
        <p:nvPicPr>
          <p:cNvPr id="10" name="Picture Placeholder 3">
            <a:extLst>
              <a:ext uri="{FF2B5EF4-FFF2-40B4-BE49-F238E27FC236}">
                <a16:creationId xmlns:a16="http://schemas.microsoft.com/office/drawing/2014/main" id="{0E995BF5-A687-45D8-905E-9F3156EC7FB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5138519" y="2947315"/>
            <a:ext cx="1914960" cy="329455"/>
          </a:xfrm>
          <a:custGeom>
            <a:avLst/>
            <a:gdLst>
              <a:gd name="T0" fmla="*/ 0 w 8432800"/>
              <a:gd name="T1" fmla="*/ 0 h 5727700"/>
              <a:gd name="T2" fmla="*/ 8432800 w 8432800"/>
              <a:gd name="T3" fmla="*/ 0 h 5727700"/>
              <a:gd name="T4" fmla="*/ 8432800 w 8432800"/>
              <a:gd name="T5" fmla="*/ 5727700 h 5727700"/>
              <a:gd name="T6" fmla="*/ 0 w 8432800"/>
              <a:gd name="T7" fmla="*/ 5727700 h 5727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32800" h="5727700">
                <a:moveTo>
                  <a:pt x="0" y="0"/>
                </a:moveTo>
                <a:lnTo>
                  <a:pt x="8432800" y="0"/>
                </a:lnTo>
                <a:lnTo>
                  <a:pt x="8432800" y="5727700"/>
                </a:lnTo>
                <a:lnTo>
                  <a:pt x="0" y="5727700"/>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descr="A picture containing drawing, sign, clock&#10;&#10;Description automatically generated">
            <a:extLst>
              <a:ext uri="{FF2B5EF4-FFF2-40B4-BE49-F238E27FC236}">
                <a16:creationId xmlns:a16="http://schemas.microsoft.com/office/drawing/2014/main" id="{61EDD5BA-9E6D-4F2E-95DE-279110466E99}"/>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7898296" y="3031814"/>
            <a:ext cx="1821344" cy="192253"/>
          </a:xfrm>
          <a:prstGeom prst="rect">
            <a:avLst/>
          </a:prstGeom>
        </p:spPr>
      </p:pic>
      <p:pic>
        <p:nvPicPr>
          <p:cNvPr id="9" name="Picture 8">
            <a:extLst>
              <a:ext uri="{FF2B5EF4-FFF2-40B4-BE49-F238E27FC236}">
                <a16:creationId xmlns:a16="http://schemas.microsoft.com/office/drawing/2014/main" id="{FD6CF1B5-E24E-4096-9DA9-7D8AE0FE37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21565" y="2907447"/>
            <a:ext cx="1174538" cy="409194"/>
          </a:xfrm>
          <a:prstGeom prst="rect">
            <a:avLst/>
          </a:prstGeom>
        </p:spPr>
      </p:pic>
    </p:spTree>
    <p:extLst>
      <p:ext uri="{BB962C8B-B14F-4D97-AF65-F5344CB8AC3E}">
        <p14:creationId xmlns:p14="http://schemas.microsoft.com/office/powerpoint/2010/main" val="31959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65CD3C-1001-406D-8AAF-A592825A9876}"/>
              </a:ext>
            </a:extLst>
          </p:cNvPr>
          <p:cNvSpPr/>
          <p:nvPr/>
        </p:nvSpPr>
        <p:spPr>
          <a:xfrm>
            <a:off x="146332" y="786228"/>
            <a:ext cx="12045668" cy="5332810"/>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r"/>
            <a:r>
              <a:rPr lang="en-US" sz="1050" dirty="0">
                <a:solidFill>
                  <a:schemeClr val="bg1"/>
                </a:solidFill>
                <a:latin typeface="Arial" panose="020B0604020202020204" pitchFamily="34" charset="0"/>
              </a:rPr>
              <a:t>©2009The American College of Sports Medicine.  Published by Lippincott Williams &amp; Wilkins, Inc.</a:t>
            </a: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67854"/>
            <a:ext cx="50292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Sitting Facts</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smtClean="0"/>
              <a:t>10</a:t>
            </a:fld>
            <a:endParaRPr lang="en-US"/>
          </a:p>
        </p:txBody>
      </p:sp>
      <p:sp>
        <p:nvSpPr>
          <p:cNvPr id="12" name="Rectangle 11">
            <a:extLst>
              <a:ext uri="{FF2B5EF4-FFF2-40B4-BE49-F238E27FC236}">
                <a16:creationId xmlns:a16="http://schemas.microsoft.com/office/drawing/2014/main" id="{509F37DB-FA87-453E-91AE-F3A67D7586BB}"/>
              </a:ext>
            </a:extLst>
          </p:cNvPr>
          <p:cNvSpPr>
            <a:spLocks noChangeArrowheads="1"/>
          </p:cNvSpPr>
          <p:nvPr/>
        </p:nvSpPr>
        <p:spPr bwMode="auto">
          <a:xfrm>
            <a:off x="8537396" y="1968698"/>
            <a:ext cx="3508272"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a:solidFill>
                  <a:schemeClr val="bg1"/>
                </a:solidFill>
                <a:latin typeface="Arial" panose="020B0604020202020204" pitchFamily="34" charset="0"/>
              </a:rPr>
              <a:t>Katzmarzyk</a:t>
            </a:r>
            <a:r>
              <a:rPr lang="en-US" sz="1600" dirty="0">
                <a:solidFill>
                  <a:schemeClr val="bg1"/>
                </a:solidFill>
                <a:latin typeface="Arial" panose="020B0604020202020204" pitchFamily="34" charset="0"/>
              </a:rPr>
              <a:t>, Peter; Church, Timothy; Craig, Cora; Bouchard, Claude</a:t>
            </a:r>
          </a:p>
          <a:p>
            <a:r>
              <a:rPr lang="en-US" sz="1600" dirty="0">
                <a:solidFill>
                  <a:schemeClr val="bg1"/>
                </a:solidFill>
                <a:latin typeface="Arial" panose="020B0604020202020204" pitchFamily="34" charset="0"/>
              </a:rPr>
              <a:t>Medicine &amp; Science in Sports &amp; Exercise. 41(5):998-1005, May 2009.</a:t>
            </a:r>
          </a:p>
        </p:txBody>
      </p:sp>
      <p:graphicFrame>
        <p:nvGraphicFramePr>
          <p:cNvPr id="4" name="Chart 3">
            <a:extLst>
              <a:ext uri="{FF2B5EF4-FFF2-40B4-BE49-F238E27FC236}">
                <a16:creationId xmlns:a16="http://schemas.microsoft.com/office/drawing/2014/main" id="{B50186C1-78CE-4729-9C2C-C1B16BEE6CFE}"/>
              </a:ext>
            </a:extLst>
          </p:cNvPr>
          <p:cNvGraphicFramePr/>
          <p:nvPr>
            <p:extLst>
              <p:ext uri="{D42A27DB-BD31-4B8C-83A1-F6EECF244321}">
                <p14:modId xmlns:p14="http://schemas.microsoft.com/office/powerpoint/2010/main" val="3455415981"/>
              </p:ext>
            </p:extLst>
          </p:nvPr>
        </p:nvGraphicFramePr>
        <p:xfrm>
          <a:off x="531408" y="856736"/>
          <a:ext cx="7466752" cy="48853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A32DCF3-8CE4-444E-AB1D-52A69DCCE6E3}"/>
              </a:ext>
            </a:extLst>
          </p:cNvPr>
          <p:cNvSpPr txBox="1"/>
          <p:nvPr/>
        </p:nvSpPr>
        <p:spPr>
          <a:xfrm>
            <a:off x="6759960" y="5481444"/>
            <a:ext cx="1108133" cy="2605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panose="020B0604020202020204" pitchFamily="34" charset="0"/>
                <a:hlinkClick r:id="rId4">
                  <a:extLst>
                    <a:ext uri="{A12FA001-AC4F-418D-AE19-62706E023703}">
                      <ahyp:hlinkClr xmlns:ahyp="http://schemas.microsoft.com/office/drawing/2018/hyperlinkcolor" val="tx"/>
                    </a:ext>
                  </a:extLst>
                </a:hlinkClick>
              </a:rPr>
              <a:t>Link to Study</a:t>
            </a:r>
            <a:endParaRPr lang="en-US" sz="1050" dirty="0">
              <a:latin typeface="Arial" panose="020B0604020202020204" pitchFamily="34" charset="0"/>
            </a:endParaRPr>
          </a:p>
        </p:txBody>
      </p:sp>
      <p:pic>
        <p:nvPicPr>
          <p:cNvPr id="13" name="Picture 12" descr="Cover">
            <a:extLst>
              <a:ext uri="{FF2B5EF4-FFF2-40B4-BE49-F238E27FC236}">
                <a16:creationId xmlns:a16="http://schemas.microsoft.com/office/drawing/2014/main" id="{2D7EEBD1-FE89-46A9-B914-BEE2E08B65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71013" y="1531173"/>
            <a:ext cx="238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10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1015663"/>
          </a:xfrm>
          <a:prstGeom prst="rect">
            <a:avLst/>
          </a:prstGeom>
          <a:noFill/>
        </p:spPr>
        <p:txBody>
          <a:bodyPr wrap="square" rtlCol="0">
            <a:spAutoFit/>
          </a:bodyPr>
          <a:lstStyle/>
          <a:p>
            <a:r>
              <a:rPr lang="en-US" sz="2400" b="1" dirty="0">
                <a:solidFill>
                  <a:schemeClr val="tx2"/>
                </a:solidFill>
                <a:latin typeface="Arial" panose="020B0604020202020204" pitchFamily="34" charset="0"/>
              </a:rPr>
              <a:t>How Fast Does the Grim Reaper Walk?</a:t>
            </a:r>
            <a:br>
              <a:rPr lang="en-US" sz="2400" b="1" dirty="0">
                <a:solidFill>
                  <a:schemeClr val="tx2"/>
                </a:solidFill>
                <a:latin typeface="Arial" panose="020B0604020202020204" pitchFamily="34" charset="0"/>
              </a:rPr>
            </a:br>
            <a:r>
              <a:rPr lang="en-US" sz="1200" b="1" dirty="0">
                <a:solidFill>
                  <a:schemeClr val="tx2"/>
                </a:solidFill>
                <a:latin typeface="Arial" panose="020B0604020202020204" pitchFamily="34" charset="0"/>
              </a:rPr>
              <a:t>(Receiver operating characteristics curve analysis in healthy men aged 70 and over)</a:t>
            </a:r>
            <a:br>
              <a:rPr lang="en-US" sz="2400" b="1" dirty="0">
                <a:solidFill>
                  <a:schemeClr val="tx2"/>
                </a:solidFill>
                <a:latin typeface="Arial" panose="020B0604020202020204" pitchFamily="34" charset="0"/>
              </a:rPr>
            </a:b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11</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642257" y="1551563"/>
            <a:ext cx="10689420" cy="3985706"/>
          </a:xfrm>
          <a:prstGeom prst="rect">
            <a:avLst/>
          </a:prstGeom>
          <a:solidFill>
            <a:schemeClr val="bg1">
              <a:lumMod val="95000"/>
              <a:alpha val="70000"/>
            </a:schemeClr>
          </a:solidFill>
        </p:spPr>
        <p:txBody>
          <a:bodyPr wrap="square" lIns="91440" tIns="45720" rIns="91440" bIns="45720" anchor="t">
            <a:spAutoFit/>
          </a:bodyPr>
          <a:lstStyle/>
          <a:p>
            <a:pPr marL="342900" indent="-342900">
              <a:spcAft>
                <a:spcPts val="900"/>
              </a:spcAft>
              <a:buFont typeface="Arial" panose="020B0604020202020204" pitchFamily="34" charset="0"/>
              <a:buChar char="•"/>
            </a:pPr>
            <a:r>
              <a:rPr lang="en-US" sz="2200" b="1" dirty="0">
                <a:latin typeface="Arial" panose="020B0604020202020204" pitchFamily="34" charset="0"/>
              </a:rPr>
              <a:t>Participants:</a:t>
            </a:r>
            <a:r>
              <a:rPr lang="en-US" sz="2200" dirty="0">
                <a:latin typeface="Arial" panose="020B0604020202020204" pitchFamily="34" charset="0"/>
              </a:rPr>
              <a:t> 1705 men aged 70 or more participating in CHAMP                                          </a:t>
            </a:r>
            <a:r>
              <a:rPr lang="en-US" dirty="0">
                <a:latin typeface="Arial" panose="020B0604020202020204" pitchFamily="34" charset="0"/>
              </a:rPr>
              <a:t>(Concord Health and Ageing in Men Project)</a:t>
            </a:r>
          </a:p>
          <a:p>
            <a:pPr marL="342900" indent="-342900">
              <a:spcAft>
                <a:spcPts val="900"/>
              </a:spcAft>
              <a:buFont typeface="Arial" panose="020B0604020202020204" pitchFamily="34" charset="0"/>
              <a:buChar char="•"/>
            </a:pPr>
            <a:r>
              <a:rPr lang="en-US" sz="2200" b="1" dirty="0">
                <a:latin typeface="Arial" panose="020B0604020202020204" pitchFamily="34" charset="0"/>
              </a:rPr>
              <a:t>Main outcome measures:</a:t>
            </a:r>
            <a:r>
              <a:rPr lang="en-US" sz="2200" dirty="0">
                <a:latin typeface="Arial" panose="020B0604020202020204" pitchFamily="34" charset="0"/>
              </a:rPr>
              <a:t> Walking speed (mph) and mortality </a:t>
            </a:r>
          </a:p>
          <a:p>
            <a:pPr marL="342900" indent="-342900">
              <a:spcAft>
                <a:spcPts val="900"/>
              </a:spcAft>
              <a:buFont typeface="Arial" panose="020B0604020202020204" pitchFamily="34" charset="0"/>
              <a:buChar char="•"/>
            </a:pPr>
            <a:r>
              <a:rPr lang="en-US" sz="2200" b="1" dirty="0">
                <a:latin typeface="Arial" panose="020B0604020202020204" pitchFamily="34" charset="0"/>
              </a:rPr>
              <a:t>Results: </a:t>
            </a:r>
            <a:r>
              <a:rPr lang="en-US" sz="2200" dirty="0">
                <a:latin typeface="Arial" panose="020B0604020202020204" pitchFamily="34" charset="0"/>
              </a:rPr>
              <a:t>Older men who walked faster than 2 mph were 1.23x less likely to die than those who walked slower (P=0.0003)</a:t>
            </a:r>
          </a:p>
          <a:p>
            <a:pPr marL="342900" indent="-342900">
              <a:spcAft>
                <a:spcPts val="900"/>
              </a:spcAft>
              <a:buFont typeface="Arial" panose="020B0604020202020204" pitchFamily="34" charset="0"/>
              <a:buChar char="•"/>
            </a:pPr>
            <a:r>
              <a:rPr lang="en-US" sz="2200" b="1" dirty="0">
                <a:latin typeface="Arial" panose="020B0604020202020204" pitchFamily="34" charset="0"/>
              </a:rPr>
              <a:t>Conclusion:</a:t>
            </a:r>
            <a:r>
              <a:rPr lang="en-US" sz="2200" dirty="0">
                <a:latin typeface="Arial" panose="020B0604020202020204" pitchFamily="34" charset="0"/>
              </a:rPr>
              <a:t> The Grim Reaper’s preferred walking speed is 2 mph under working conditions. </a:t>
            </a:r>
          </a:p>
          <a:p>
            <a:pPr marL="800100" lvl="1" indent="-342900">
              <a:spcAft>
                <a:spcPts val="900"/>
              </a:spcAft>
              <a:buFont typeface="Arial" panose="020B0604020202020204" pitchFamily="34" charset="0"/>
              <a:buChar char="•"/>
            </a:pPr>
            <a:r>
              <a:rPr lang="en-US" sz="2000" dirty="0">
                <a:latin typeface="Arial" panose="020B0604020202020204" pitchFamily="34" charset="0"/>
              </a:rPr>
              <a:t>None of the men in the study with walking speeds ≥3 mph had contact with Death </a:t>
            </a:r>
          </a:p>
          <a:p>
            <a:pPr marL="1200150" lvl="2" indent="-285750">
              <a:spcAft>
                <a:spcPts val="900"/>
              </a:spcAft>
              <a:buFont typeface="Arial" panose="020B0604020202020204" pitchFamily="34" charset="0"/>
              <a:buChar char="•"/>
            </a:pPr>
            <a:r>
              <a:rPr lang="en-US" i="1" dirty="0">
                <a:latin typeface="Arial" panose="020B0604020202020204" pitchFamily="34" charset="0"/>
              </a:rPr>
              <a:t>(this seems to be the Grim Reaper’s most likely maximum speed)</a:t>
            </a:r>
          </a:p>
          <a:p>
            <a:pPr marL="800100" lvl="1" indent="-342900">
              <a:spcAft>
                <a:spcPts val="900"/>
              </a:spcAft>
              <a:buFont typeface="Arial" panose="020B0604020202020204" pitchFamily="34" charset="0"/>
              <a:buChar char="•"/>
            </a:pPr>
            <a:r>
              <a:rPr lang="en-US" sz="2000" dirty="0">
                <a:latin typeface="Arial" panose="020B0604020202020204" pitchFamily="34" charset="0"/>
              </a:rPr>
              <a:t>For those wishing to avoid this fate, walking ≥3 mph is advised </a:t>
            </a:r>
            <a:r>
              <a:rPr lang="en-US" sz="2000" dirty="0">
                <a:latin typeface="Arial" panose="020B0604020202020204" pitchFamily="34" charset="0"/>
                <a:sym typeface="Wingdings" panose="05000000000000000000" pitchFamily="2" charset="2"/>
              </a:rPr>
              <a:t></a:t>
            </a:r>
          </a:p>
        </p:txBody>
      </p:sp>
      <p:sp>
        <p:nvSpPr>
          <p:cNvPr id="4" name="TextBox 3">
            <a:extLst>
              <a:ext uri="{FF2B5EF4-FFF2-40B4-BE49-F238E27FC236}">
                <a16:creationId xmlns:a16="http://schemas.microsoft.com/office/drawing/2014/main" id="{3AE352BD-1C51-4202-B6A7-60A41F30C192}"/>
              </a:ext>
            </a:extLst>
          </p:cNvPr>
          <p:cNvSpPr txBox="1"/>
          <p:nvPr/>
        </p:nvSpPr>
        <p:spPr>
          <a:xfrm>
            <a:off x="9492671" y="5750890"/>
            <a:ext cx="113630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panose="020B0604020202020204" pitchFamily="34" charset="0"/>
                <a:hlinkClick r:id="rId3">
                  <a:extLst>
                    <a:ext uri="{A12FA001-AC4F-418D-AE19-62706E023703}">
                      <ahyp:hlinkClr xmlns:ahyp="http://schemas.microsoft.com/office/drawing/2018/hyperlinkcolor" val="tx"/>
                    </a:ext>
                  </a:extLst>
                </a:hlinkClick>
              </a:rPr>
              <a:t>Link to Study</a:t>
            </a:r>
            <a:endParaRPr lang="en-US" sz="1050" dirty="0">
              <a:latin typeface="Arial" panose="020B0604020202020204" pitchFamily="34" charset="0"/>
            </a:endParaRPr>
          </a:p>
        </p:txBody>
      </p:sp>
    </p:spTree>
    <p:extLst>
      <p:ext uri="{BB962C8B-B14F-4D97-AF65-F5344CB8AC3E}">
        <p14:creationId xmlns:p14="http://schemas.microsoft.com/office/powerpoint/2010/main" val="367081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4">
            <a:extLst>
              <a:ext uri="{FF2B5EF4-FFF2-40B4-BE49-F238E27FC236}">
                <a16:creationId xmlns:a16="http://schemas.microsoft.com/office/drawing/2014/main" id="{90DDF352-2A3C-4712-8F92-11DEBAD6DAEC}"/>
              </a:ext>
            </a:extLst>
          </p:cNvPr>
          <p:cNvSpPr/>
          <p:nvPr/>
        </p:nvSpPr>
        <p:spPr>
          <a:xfrm rot="10800000">
            <a:off x="5674504" y="-2"/>
            <a:ext cx="6521273" cy="6228525"/>
          </a:xfrm>
          <a:prstGeom prst="roundRect">
            <a:avLst>
              <a:gd name="adj" fmla="val 0"/>
            </a:avLst>
          </a:prstGeom>
          <a:gradFill>
            <a:gsLst>
              <a:gs pos="26000">
                <a:schemeClr val="accent1">
                  <a:lumMod val="50000"/>
                </a:schemeClr>
              </a:gs>
              <a:gs pos="100000">
                <a:schemeClr val="accent1">
                  <a:lumMod val="75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653935" y="1854075"/>
            <a:ext cx="4466705" cy="34271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2400" dirty="0">
                <a:solidFill>
                  <a:schemeClr val="tx1"/>
                </a:solidFill>
                <a:latin typeface="Arial" panose="020B0604020202020204" pitchFamily="34" charset="0"/>
              </a:rPr>
              <a:t>What are the United States and </a:t>
            </a:r>
            <a:br>
              <a:rPr lang="en-US" sz="2400" dirty="0">
                <a:solidFill>
                  <a:schemeClr val="tx1"/>
                </a:solidFill>
                <a:latin typeface="Arial" panose="020B0604020202020204" pitchFamily="34" charset="0"/>
              </a:rPr>
            </a:br>
            <a:r>
              <a:rPr lang="en-US" sz="2400" dirty="0">
                <a:solidFill>
                  <a:schemeClr val="tx1"/>
                </a:solidFill>
                <a:latin typeface="Arial" panose="020B0604020202020204" pitchFamily="34" charset="0"/>
              </a:rPr>
              <a:t>World Health Organization Recommendations on Physical Activity for Health Promotion and Chronic Disease Risk Reduction for Adults?</a:t>
            </a:r>
          </a:p>
        </p:txBody>
      </p:sp>
      <p:sp>
        <p:nvSpPr>
          <p:cNvPr id="4" name="Speech Bubble: Oval 3">
            <a:extLst>
              <a:ext uri="{FF2B5EF4-FFF2-40B4-BE49-F238E27FC236}">
                <a16:creationId xmlns:a16="http://schemas.microsoft.com/office/drawing/2014/main" id="{9C5D6FCE-C38E-459E-9021-1709DC5CDF57}"/>
              </a:ext>
            </a:extLst>
          </p:cNvPr>
          <p:cNvSpPr/>
          <p:nvPr/>
        </p:nvSpPr>
        <p:spPr>
          <a:xfrm>
            <a:off x="472405" y="350390"/>
            <a:ext cx="1213805" cy="887490"/>
          </a:xfrm>
          <a:prstGeom prst="wedgeEllipseCallout">
            <a:avLst>
              <a:gd name="adj1" fmla="val -68166"/>
              <a:gd name="adj2" fmla="val 260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rPr>
              <a:t>?</a:t>
            </a:r>
          </a:p>
        </p:txBody>
      </p:sp>
      <p:sp>
        <p:nvSpPr>
          <p:cNvPr id="11" name="TextBox 10">
            <a:extLst>
              <a:ext uri="{FF2B5EF4-FFF2-40B4-BE49-F238E27FC236}">
                <a16:creationId xmlns:a16="http://schemas.microsoft.com/office/drawing/2014/main" id="{60F07E7C-47D8-476D-AF37-684A532DF627}"/>
              </a:ext>
            </a:extLst>
          </p:cNvPr>
          <p:cNvSpPr txBox="1"/>
          <p:nvPr/>
        </p:nvSpPr>
        <p:spPr>
          <a:xfrm>
            <a:off x="1749407" y="605110"/>
            <a:ext cx="463521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Ice Breaker Question 2</a:t>
            </a:r>
          </a:p>
        </p:txBody>
      </p:sp>
      <p:sp>
        <p:nvSpPr>
          <p:cNvPr id="3" name="Slide Number Placeholder 2">
            <a:extLst>
              <a:ext uri="{FF2B5EF4-FFF2-40B4-BE49-F238E27FC236}">
                <a16:creationId xmlns:a16="http://schemas.microsoft.com/office/drawing/2014/main" id="{B565E6CA-8023-4036-94C9-682E5122C873}"/>
              </a:ext>
            </a:extLst>
          </p:cNvPr>
          <p:cNvSpPr>
            <a:spLocks noGrp="1"/>
          </p:cNvSpPr>
          <p:nvPr>
            <p:ph type="sldNum" sz="quarter" idx="12"/>
          </p:nvPr>
        </p:nvSpPr>
        <p:spPr/>
        <p:txBody>
          <a:bodyPr/>
          <a:lstStyle/>
          <a:p>
            <a:fld id="{D64A4081-96DA-4357-B571-9C6EDCBB5541}" type="slidenum">
              <a:rPr lang="en-US" dirty="0" smtClean="0"/>
              <a:t>12</a:t>
            </a:fld>
            <a:endParaRPr lang="en-US" dirty="0"/>
          </a:p>
        </p:txBody>
      </p:sp>
      <p:sp>
        <p:nvSpPr>
          <p:cNvPr id="16" name="CAI1">
            <a:extLst>
              <a:ext uri="{FF2B5EF4-FFF2-40B4-BE49-F238E27FC236}">
                <a16:creationId xmlns:a16="http://schemas.microsoft.com/office/drawing/2014/main" id="{DECEA1DC-9EBE-4F73-87D6-6AB2CE4262C6}"/>
              </a:ext>
            </a:extLst>
          </p:cNvPr>
          <p:cNvSpPr/>
          <p:nvPr>
            <p:custDataLst>
              <p:tags r:id="rId1"/>
            </p:custDataLst>
          </p:nvPr>
        </p:nvSpPr>
        <p:spPr>
          <a:xfrm rot="10800000">
            <a:off x="5780641" y="3456374"/>
            <a:ext cx="266700" cy="224029"/>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PAnswers">
            <a:extLst>
              <a:ext uri="{FF2B5EF4-FFF2-40B4-BE49-F238E27FC236}">
                <a16:creationId xmlns:a16="http://schemas.microsoft.com/office/drawing/2014/main" id="{0CC05B97-AC13-4E2C-A22A-D773A51F240D}"/>
              </a:ext>
            </a:extLst>
          </p:cNvPr>
          <p:cNvSpPr txBox="1">
            <a:spLocks/>
          </p:cNvSpPr>
          <p:nvPr>
            <p:custDataLst>
              <p:tags r:id="rId2"/>
            </p:custDataLst>
          </p:nvPr>
        </p:nvSpPr>
        <p:spPr>
          <a:xfrm>
            <a:off x="6984231" y="835942"/>
            <a:ext cx="5208604" cy="54527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latin typeface="Arial" panose="020B0604020202020204" pitchFamily="34" charset="0"/>
              </a:rPr>
              <a:t>	 </a:t>
            </a:r>
          </a:p>
        </p:txBody>
      </p:sp>
      <p:sp>
        <p:nvSpPr>
          <p:cNvPr id="7" name="Rectangle 6">
            <a:extLst>
              <a:ext uri="{FF2B5EF4-FFF2-40B4-BE49-F238E27FC236}">
                <a16:creationId xmlns:a16="http://schemas.microsoft.com/office/drawing/2014/main" id="{958ADDB4-6878-4138-8978-8E73965334C3}"/>
              </a:ext>
            </a:extLst>
          </p:cNvPr>
          <p:cNvSpPr/>
          <p:nvPr/>
        </p:nvSpPr>
        <p:spPr>
          <a:xfrm>
            <a:off x="6029815" y="1960101"/>
            <a:ext cx="6089019" cy="1823576"/>
          </a:xfrm>
          <a:prstGeom prst="rect">
            <a:avLst/>
          </a:prstGeom>
        </p:spPr>
        <p:txBody>
          <a:bodyPr wrap="square">
            <a:spAutoFit/>
          </a:bodyPr>
          <a:lstStyle/>
          <a:p>
            <a:pPr marL="342900" indent="-342900">
              <a:lnSpc>
                <a:spcPct val="200000"/>
              </a:lnSpc>
              <a:spcAft>
                <a:spcPts val="900"/>
              </a:spcAft>
              <a:buFont typeface="+mj-lt"/>
              <a:buAutoNum type="alphaUcPeriod"/>
            </a:pPr>
            <a:r>
              <a:rPr lang="en-US" dirty="0">
                <a:solidFill>
                  <a:schemeClr val="bg1"/>
                </a:solidFill>
                <a:latin typeface="Arial" panose="020B0604020202020204" pitchFamily="34" charset="0"/>
              </a:rPr>
              <a:t>At least 30 minutes/week of moderate-to-vigorous PA</a:t>
            </a:r>
          </a:p>
          <a:p>
            <a:pPr marL="342900" indent="-342900">
              <a:spcAft>
                <a:spcPts val="900"/>
              </a:spcAft>
              <a:buFont typeface="+mj-lt"/>
              <a:buAutoNum type="alphaUcPeriod"/>
            </a:pPr>
            <a:r>
              <a:rPr lang="en-US" dirty="0">
                <a:solidFill>
                  <a:schemeClr val="bg1"/>
                </a:solidFill>
                <a:latin typeface="Arial" panose="020B0604020202020204" pitchFamily="34" charset="0"/>
              </a:rPr>
              <a:t>At least 60 minutes/week of moderate-to-vigorous PA</a:t>
            </a:r>
          </a:p>
          <a:p>
            <a:pPr marL="342900" indent="-342900">
              <a:spcAft>
                <a:spcPts val="900"/>
              </a:spcAft>
              <a:buFont typeface="+mj-lt"/>
              <a:buAutoNum type="alphaUcPeriod"/>
            </a:pPr>
            <a:r>
              <a:rPr lang="en-US" dirty="0">
                <a:solidFill>
                  <a:schemeClr val="bg1"/>
                </a:solidFill>
                <a:latin typeface="Arial" panose="020B0604020202020204" pitchFamily="34" charset="0"/>
              </a:rPr>
              <a:t>At least 120 minutes/week of moderate-to-vigorous PA</a:t>
            </a:r>
          </a:p>
          <a:p>
            <a:pPr marL="342900" indent="-342900">
              <a:spcAft>
                <a:spcPts val="900"/>
              </a:spcAft>
              <a:buFont typeface="+mj-lt"/>
              <a:buAutoNum type="alphaUcPeriod"/>
            </a:pPr>
            <a:r>
              <a:rPr lang="en-US" dirty="0">
                <a:solidFill>
                  <a:schemeClr val="bg1"/>
                </a:solidFill>
                <a:latin typeface="Arial" panose="020B0604020202020204" pitchFamily="34" charset="0"/>
              </a:rPr>
              <a:t>At least 150 minutes/week of moderate-to-vigorous PA</a:t>
            </a:r>
          </a:p>
        </p:txBody>
      </p:sp>
    </p:spTree>
    <p:extLst>
      <p:ext uri="{BB962C8B-B14F-4D97-AF65-F5344CB8AC3E}">
        <p14:creationId xmlns:p14="http://schemas.microsoft.com/office/powerpoint/2010/main" val="26365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Scientific evidence for benefits of Exercise/Physical Activity</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13</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642258" y="1551563"/>
            <a:ext cx="9431554" cy="4170372"/>
          </a:xfrm>
          <a:prstGeom prst="rect">
            <a:avLst/>
          </a:prstGeom>
          <a:solidFill>
            <a:schemeClr val="bg1">
              <a:lumMod val="95000"/>
              <a:alpha val="70000"/>
            </a:schemeClr>
          </a:solidFill>
        </p:spPr>
        <p:txBody>
          <a:bodyPr wrap="square">
            <a:spAutoFit/>
          </a:bodyPr>
          <a:lstStyle/>
          <a:p>
            <a:pPr marL="457200" indent="-457200">
              <a:spcAft>
                <a:spcPts val="600"/>
              </a:spcAft>
              <a:buFont typeface="+mj-lt"/>
              <a:buAutoNum type="arabicPeriod"/>
            </a:pPr>
            <a:r>
              <a:rPr lang="en-US" sz="2000" dirty="0">
                <a:latin typeface="Arial" panose="020B0604020202020204" pitchFamily="34" charset="0"/>
              </a:rPr>
              <a:t>Active 80-year-olds have lower risk of death than inactive 60-year-olds </a:t>
            </a:r>
          </a:p>
          <a:p>
            <a:pPr marL="457200" indent="-457200">
              <a:spcAft>
                <a:spcPts val="600"/>
              </a:spcAft>
              <a:buFont typeface="+mj-lt"/>
              <a:buAutoNum type="arabicPeriod"/>
            </a:pPr>
            <a:r>
              <a:rPr lang="en-US" sz="2000" dirty="0">
                <a:latin typeface="Arial" panose="020B0604020202020204" pitchFamily="34" charset="0"/>
              </a:rPr>
              <a:t>Reduces mortality and the risk of recurrent breast cancer by </a:t>
            </a:r>
          </a:p>
          <a:p>
            <a:pPr marL="457200" indent="-457200">
              <a:spcAft>
                <a:spcPts val="600"/>
              </a:spcAft>
              <a:buFont typeface="+mj-lt"/>
              <a:buAutoNum type="arabicPeriod"/>
            </a:pPr>
            <a:r>
              <a:rPr lang="en-US" sz="2000" dirty="0">
                <a:latin typeface="Arial" panose="020B0604020202020204" pitchFamily="34" charset="0"/>
              </a:rPr>
              <a:t>Lowers the risk of colon cancer by over </a:t>
            </a:r>
          </a:p>
          <a:p>
            <a:pPr marL="457200" indent="-457200">
              <a:spcAft>
                <a:spcPts val="600"/>
              </a:spcAft>
              <a:buFont typeface="+mj-lt"/>
              <a:buAutoNum type="arabicPeriod"/>
            </a:pPr>
            <a:r>
              <a:rPr lang="en-US" sz="2000" dirty="0">
                <a:latin typeface="Arial" panose="020B0604020202020204" pitchFamily="34" charset="0"/>
              </a:rPr>
              <a:t>Reduces the risk of developing of Alzheimer’s disease by </a:t>
            </a:r>
          </a:p>
          <a:p>
            <a:pPr marL="457200" indent="-457200">
              <a:spcAft>
                <a:spcPts val="600"/>
              </a:spcAft>
              <a:buFont typeface="+mj-lt"/>
              <a:buAutoNum type="arabicPeriod"/>
            </a:pPr>
            <a:r>
              <a:rPr lang="en-US" sz="2000" dirty="0">
                <a:latin typeface="Arial" panose="020B0604020202020204" pitchFamily="34" charset="0"/>
              </a:rPr>
              <a:t>Reduces incidence of heart disease and high blood pressure by </a:t>
            </a:r>
          </a:p>
          <a:p>
            <a:pPr marL="457200" indent="-457200">
              <a:spcAft>
                <a:spcPts val="600"/>
              </a:spcAft>
              <a:buFont typeface="+mj-lt"/>
              <a:buAutoNum type="arabicPeriod"/>
            </a:pPr>
            <a:r>
              <a:rPr lang="en-US" sz="2000" dirty="0">
                <a:latin typeface="Arial" panose="020B0604020202020204" pitchFamily="34" charset="0"/>
              </a:rPr>
              <a:t>Lowers the risk of stroke by 27%</a:t>
            </a:r>
          </a:p>
          <a:p>
            <a:pPr marL="457200" indent="-457200">
              <a:spcAft>
                <a:spcPts val="600"/>
              </a:spcAft>
              <a:buFont typeface="+mj-lt"/>
              <a:buAutoNum type="arabicPeriod"/>
            </a:pPr>
            <a:r>
              <a:rPr lang="en-US" sz="2000" dirty="0">
                <a:latin typeface="Arial" panose="020B0604020202020204" pitchFamily="34" charset="0"/>
              </a:rPr>
              <a:t>Lowers the risk of developing type II diabetes (T2D) by </a:t>
            </a:r>
          </a:p>
          <a:p>
            <a:pPr marL="457200" indent="-457200">
              <a:spcAft>
                <a:spcPts val="600"/>
              </a:spcAft>
              <a:buFont typeface="+mj-lt"/>
              <a:buAutoNum type="arabicPeriod"/>
            </a:pPr>
            <a:r>
              <a:rPr lang="en-US" sz="2000" dirty="0">
                <a:latin typeface="Arial" panose="020B0604020202020204" pitchFamily="34" charset="0"/>
              </a:rPr>
              <a:t>Is twice as effective in treating T2D than the standard insulin prescription</a:t>
            </a:r>
          </a:p>
          <a:p>
            <a:pPr marL="457200" indent="-457200">
              <a:spcAft>
                <a:spcPts val="600"/>
              </a:spcAft>
              <a:buFont typeface="+mj-lt"/>
              <a:buAutoNum type="arabicPeriod"/>
            </a:pPr>
            <a:r>
              <a:rPr lang="en-US" sz="2000" dirty="0">
                <a:latin typeface="Arial" panose="020B0604020202020204" pitchFamily="34" charset="0"/>
              </a:rPr>
              <a:t>Saves type 2 diabetics              per person per year when compared to cost of standard drug treatment </a:t>
            </a:r>
          </a:p>
          <a:p>
            <a:pPr marL="457200" indent="-457200">
              <a:spcAft>
                <a:spcPts val="600"/>
              </a:spcAft>
              <a:buFont typeface="+mj-lt"/>
              <a:buAutoNum type="arabicPeriod"/>
            </a:pPr>
            <a:r>
              <a:rPr lang="en-US" sz="2000" dirty="0">
                <a:latin typeface="Arial" panose="020B0604020202020204" pitchFamily="34" charset="0"/>
              </a:rPr>
              <a:t>Decreases depression as effectively as Prozac or behavioral therapy</a:t>
            </a:r>
            <a:endParaRPr lang="en-US" dirty="0">
              <a:latin typeface="Arial" panose="020B0604020202020204" pitchFamily="34" charset="0"/>
            </a:endParaRPr>
          </a:p>
        </p:txBody>
      </p:sp>
      <p:sp>
        <p:nvSpPr>
          <p:cNvPr id="12" name="TextBox 1">
            <a:extLst>
              <a:ext uri="{FF2B5EF4-FFF2-40B4-BE49-F238E27FC236}">
                <a16:creationId xmlns:a16="http://schemas.microsoft.com/office/drawing/2014/main" id="{5BEE78D4-61F7-4AF8-A673-CBD1F05F601B}"/>
              </a:ext>
            </a:extLst>
          </p:cNvPr>
          <p:cNvSpPr txBox="1"/>
          <p:nvPr/>
        </p:nvSpPr>
        <p:spPr>
          <a:xfrm>
            <a:off x="7876428" y="1972617"/>
            <a:ext cx="914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C00000"/>
                </a:solidFill>
                <a:latin typeface="Arial" panose="020B0604020202020204" pitchFamily="34" charset="0"/>
              </a:rPr>
              <a:t>~50%</a:t>
            </a:r>
          </a:p>
        </p:txBody>
      </p:sp>
      <p:sp>
        <p:nvSpPr>
          <p:cNvPr id="13" name="TextBox 12">
            <a:extLst>
              <a:ext uri="{FF2B5EF4-FFF2-40B4-BE49-F238E27FC236}">
                <a16:creationId xmlns:a16="http://schemas.microsoft.com/office/drawing/2014/main" id="{69FB33AD-7306-4997-A160-C90E4DAB47D0}"/>
              </a:ext>
            </a:extLst>
          </p:cNvPr>
          <p:cNvSpPr txBox="1"/>
          <p:nvPr/>
        </p:nvSpPr>
        <p:spPr>
          <a:xfrm>
            <a:off x="5609386" y="2341949"/>
            <a:ext cx="914400" cy="369332"/>
          </a:xfrm>
          <a:prstGeom prst="rect">
            <a:avLst/>
          </a:prstGeom>
          <a:noFill/>
        </p:spPr>
        <p:txBody>
          <a:bodyPr wrap="square" rtlCol="0">
            <a:spAutoFit/>
          </a:bodyPr>
          <a:lstStyle/>
          <a:p>
            <a:r>
              <a:rPr lang="en-US" b="1" dirty="0">
                <a:solidFill>
                  <a:srgbClr val="C00000"/>
                </a:solidFill>
                <a:latin typeface="Arial" panose="020B0604020202020204" pitchFamily="34" charset="0"/>
              </a:rPr>
              <a:t>~60%</a:t>
            </a:r>
          </a:p>
        </p:txBody>
      </p:sp>
      <p:sp>
        <p:nvSpPr>
          <p:cNvPr id="14" name="TextBox 13">
            <a:extLst>
              <a:ext uri="{FF2B5EF4-FFF2-40B4-BE49-F238E27FC236}">
                <a16:creationId xmlns:a16="http://schemas.microsoft.com/office/drawing/2014/main" id="{E1450CF1-0690-4079-8594-B3A7F6F41681}"/>
              </a:ext>
            </a:extLst>
          </p:cNvPr>
          <p:cNvSpPr txBox="1"/>
          <p:nvPr/>
        </p:nvSpPr>
        <p:spPr>
          <a:xfrm>
            <a:off x="7632641" y="2735286"/>
            <a:ext cx="914400" cy="369332"/>
          </a:xfrm>
          <a:prstGeom prst="rect">
            <a:avLst/>
          </a:prstGeom>
          <a:noFill/>
        </p:spPr>
        <p:txBody>
          <a:bodyPr wrap="square" rtlCol="0">
            <a:spAutoFit/>
          </a:bodyPr>
          <a:lstStyle/>
          <a:p>
            <a:r>
              <a:rPr lang="en-US" b="1" dirty="0">
                <a:solidFill>
                  <a:srgbClr val="C00000"/>
                </a:solidFill>
                <a:latin typeface="Arial" panose="020B0604020202020204" pitchFamily="34" charset="0"/>
              </a:rPr>
              <a:t>~40%</a:t>
            </a:r>
          </a:p>
        </p:txBody>
      </p:sp>
      <p:sp>
        <p:nvSpPr>
          <p:cNvPr id="15" name="TextBox 14">
            <a:extLst>
              <a:ext uri="{FF2B5EF4-FFF2-40B4-BE49-F238E27FC236}">
                <a16:creationId xmlns:a16="http://schemas.microsoft.com/office/drawing/2014/main" id="{5A2CF007-1A90-43AF-95E4-D4ADF0F8DE03}"/>
              </a:ext>
            </a:extLst>
          </p:cNvPr>
          <p:cNvSpPr txBox="1"/>
          <p:nvPr/>
        </p:nvSpPr>
        <p:spPr>
          <a:xfrm>
            <a:off x="8396629" y="3130196"/>
            <a:ext cx="914400" cy="369332"/>
          </a:xfrm>
          <a:prstGeom prst="rect">
            <a:avLst/>
          </a:prstGeom>
          <a:noFill/>
        </p:spPr>
        <p:txBody>
          <a:bodyPr wrap="square" rtlCol="0">
            <a:spAutoFit/>
          </a:bodyPr>
          <a:lstStyle/>
          <a:p>
            <a:r>
              <a:rPr lang="en-US" b="1" dirty="0">
                <a:solidFill>
                  <a:srgbClr val="C00000"/>
                </a:solidFill>
                <a:latin typeface="Arial" panose="020B0604020202020204" pitchFamily="34" charset="0"/>
              </a:rPr>
              <a:t>~50%</a:t>
            </a:r>
          </a:p>
        </p:txBody>
      </p:sp>
      <p:sp>
        <p:nvSpPr>
          <p:cNvPr id="16" name="TextBox 15">
            <a:extLst>
              <a:ext uri="{FF2B5EF4-FFF2-40B4-BE49-F238E27FC236}">
                <a16:creationId xmlns:a16="http://schemas.microsoft.com/office/drawing/2014/main" id="{5FE888DE-E5CD-49FF-8190-4F204B73BAC9}"/>
              </a:ext>
            </a:extLst>
          </p:cNvPr>
          <p:cNvSpPr txBox="1"/>
          <p:nvPr/>
        </p:nvSpPr>
        <p:spPr>
          <a:xfrm>
            <a:off x="7371102" y="3886069"/>
            <a:ext cx="914400" cy="369332"/>
          </a:xfrm>
          <a:prstGeom prst="rect">
            <a:avLst/>
          </a:prstGeom>
          <a:noFill/>
        </p:spPr>
        <p:txBody>
          <a:bodyPr wrap="square" rtlCol="0">
            <a:spAutoFit/>
          </a:bodyPr>
          <a:lstStyle/>
          <a:p>
            <a:r>
              <a:rPr lang="en-US" b="1" dirty="0">
                <a:solidFill>
                  <a:srgbClr val="C00000"/>
                </a:solidFill>
                <a:latin typeface="Arial" panose="020B0604020202020204" pitchFamily="34" charset="0"/>
              </a:rPr>
              <a:t>~58%</a:t>
            </a:r>
          </a:p>
        </p:txBody>
      </p:sp>
      <p:sp>
        <p:nvSpPr>
          <p:cNvPr id="17" name="TextBox 16">
            <a:extLst>
              <a:ext uri="{FF2B5EF4-FFF2-40B4-BE49-F238E27FC236}">
                <a16:creationId xmlns:a16="http://schemas.microsoft.com/office/drawing/2014/main" id="{28B9B3CB-6FD7-474E-9B25-978278B51734}"/>
              </a:ext>
            </a:extLst>
          </p:cNvPr>
          <p:cNvSpPr txBox="1"/>
          <p:nvPr/>
        </p:nvSpPr>
        <p:spPr>
          <a:xfrm>
            <a:off x="3819699" y="4649799"/>
            <a:ext cx="914400" cy="369332"/>
          </a:xfrm>
          <a:prstGeom prst="rect">
            <a:avLst/>
          </a:prstGeom>
          <a:noFill/>
        </p:spPr>
        <p:txBody>
          <a:bodyPr wrap="square" rtlCol="0">
            <a:spAutoFit/>
          </a:bodyPr>
          <a:lstStyle/>
          <a:p>
            <a:r>
              <a:rPr lang="en-US" b="1" dirty="0">
                <a:solidFill>
                  <a:srgbClr val="C00000"/>
                </a:solidFill>
                <a:latin typeface="Arial" panose="020B0604020202020204" pitchFamily="34" charset="0"/>
              </a:rPr>
              <a:t>$2250</a:t>
            </a:r>
          </a:p>
        </p:txBody>
      </p:sp>
      <p:sp>
        <p:nvSpPr>
          <p:cNvPr id="4" name="Rectangle 3">
            <a:extLst>
              <a:ext uri="{FF2B5EF4-FFF2-40B4-BE49-F238E27FC236}">
                <a16:creationId xmlns:a16="http://schemas.microsoft.com/office/drawing/2014/main" id="{C472952C-C1A1-46B7-B20A-DB615AC014FA}"/>
              </a:ext>
            </a:extLst>
          </p:cNvPr>
          <p:cNvSpPr/>
          <p:nvPr/>
        </p:nvSpPr>
        <p:spPr>
          <a:xfrm>
            <a:off x="4276899" y="5906946"/>
            <a:ext cx="6096000" cy="253916"/>
          </a:xfrm>
          <a:prstGeom prst="rect">
            <a:avLst/>
          </a:prstGeom>
        </p:spPr>
        <p:txBody>
          <a:bodyPr lIns="91440" tIns="45720" rIns="91440" bIns="45720" anchor="t">
            <a:spAutoFit/>
          </a:bodyPr>
          <a:lstStyle/>
          <a:p>
            <a:r>
              <a:rPr lang="en-US" sz="1050" dirty="0">
                <a:latin typeface="Arial"/>
                <a:cs typeface="Arial"/>
                <a:hlinkClick r:id="rId3">
                  <a:extLst>
                    <a:ext uri="{A12FA001-AC4F-418D-AE19-62706E023703}">
                      <ahyp:hlinkClr xmlns:ahyp="http://schemas.microsoft.com/office/drawing/2018/hyperlinkcolor" val="tx"/>
                    </a:ext>
                  </a:extLst>
                </a:hlinkClick>
              </a:rPr>
              <a:t>https://www.exerciseismedicine.org/assets/page_documents/EIM%20Fact%20Sheet.pdf</a:t>
            </a:r>
            <a:endParaRPr lang="en-US" sz="1050" dirty="0">
              <a:latin typeface="Arial"/>
              <a:cs typeface="Arial"/>
            </a:endParaRPr>
          </a:p>
        </p:txBody>
      </p:sp>
    </p:spTree>
    <p:extLst>
      <p:ext uri="{BB962C8B-B14F-4D97-AF65-F5344CB8AC3E}">
        <p14:creationId xmlns:p14="http://schemas.microsoft.com/office/powerpoint/2010/main" val="14350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19272E3-EA8B-4F0B-8C45-30F42B1D3659}"/>
              </a:ext>
            </a:extLst>
          </p:cNvPr>
          <p:cNvSpPr/>
          <p:nvPr/>
        </p:nvSpPr>
        <p:spPr>
          <a:xfrm>
            <a:off x="0" y="1183071"/>
            <a:ext cx="5434642" cy="3897812"/>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b"/>
          <a:lstStyle/>
          <a:p>
            <a:r>
              <a:rPr lang="en-US" sz="1050" dirty="0">
                <a:solidFill>
                  <a:schemeClr val="bg1"/>
                </a:solidFill>
                <a:latin typeface="Arial" panose="020B0604020202020204" pitchFamily="34" charset="0"/>
                <a:cs typeface="Arial" panose="020B0604020202020204" pitchFamily="34" charset="0"/>
              </a:rPr>
              <a:t>                                                                    </a:t>
            </a:r>
            <a:r>
              <a:rPr lang="en-US" sz="10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Study Link</a:t>
            </a:r>
            <a:endParaRPr lang="en-US" sz="1050" dirty="0">
              <a:solidFill>
                <a:schemeClr val="bg1"/>
              </a:solidFill>
              <a:latin typeface="Arial" panose="020B0604020202020204" pitchFamily="34" charset="0"/>
            </a:endParaRPr>
          </a:p>
        </p:txBody>
      </p:sp>
      <p:sp>
        <p:nvSpPr>
          <p:cNvPr id="18" name="Rectangle 17">
            <a:extLst>
              <a:ext uri="{FF2B5EF4-FFF2-40B4-BE49-F238E27FC236}">
                <a16:creationId xmlns:a16="http://schemas.microsoft.com/office/drawing/2014/main" id="{1FA8C077-4A12-4D33-8321-04C90112AF8C}"/>
              </a:ext>
            </a:extLst>
          </p:cNvPr>
          <p:cNvSpPr/>
          <p:nvPr/>
        </p:nvSpPr>
        <p:spPr>
          <a:xfrm>
            <a:off x="5367131" y="934536"/>
            <a:ext cx="6824870" cy="4838917"/>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b"/>
          <a:lstStyle/>
          <a:p>
            <a:pPr algn="ctr"/>
            <a:r>
              <a:rPr lang="en-US" sz="1050" dirty="0">
                <a:solidFill>
                  <a:schemeClr val="bg1"/>
                </a:solidFill>
                <a:latin typeface="Arial"/>
                <a:cs typeface="Arial"/>
                <a:hlinkClick r:id="rId4">
                  <a:extLst>
                    <a:ext uri="{A12FA001-AC4F-418D-AE19-62706E023703}">
                      <ahyp:hlinkClr xmlns:ahyp="http://schemas.microsoft.com/office/drawing/2018/hyperlinkcolor" val="tx"/>
                    </a:ext>
                  </a:extLst>
                </a:hlinkClick>
              </a:rPr>
              <a:t>Study Link</a:t>
            </a:r>
            <a:endParaRPr lang="en-US" sz="1050" dirty="0">
              <a:solidFill>
                <a:schemeClr val="bg1"/>
              </a:solidFill>
              <a:latin typeface="Arial" panose="020B0604020202020204" pitchFamily="34" charset="0"/>
              <a:cs typeface="Arial"/>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67854"/>
            <a:ext cx="50292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Exercise Benefits </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14</a:t>
            </a:fld>
            <a:endParaRPr lang="en-US" dirty="0"/>
          </a:p>
        </p:txBody>
      </p:sp>
      <p:pic>
        <p:nvPicPr>
          <p:cNvPr id="15" name="Picture 14">
            <a:extLst>
              <a:ext uri="{FF2B5EF4-FFF2-40B4-BE49-F238E27FC236}">
                <a16:creationId xmlns:a16="http://schemas.microsoft.com/office/drawing/2014/main" id="{C357663D-AD3A-48BF-97F3-6AE6FBBB90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846" y="1358622"/>
            <a:ext cx="4499372" cy="3406918"/>
          </a:xfrm>
          <a:prstGeom prst="rect">
            <a:avLst/>
          </a:prstGeom>
          <a:ln>
            <a:solidFill>
              <a:schemeClr val="bg1">
                <a:lumMod val="85000"/>
              </a:schemeClr>
            </a:solidFill>
          </a:ln>
          <a:effectLst/>
        </p:spPr>
      </p:pic>
      <p:pic>
        <p:nvPicPr>
          <p:cNvPr id="13" name="Picture 12" descr="Chart&#10;&#10;Description automatically generated">
            <a:extLst>
              <a:ext uri="{FF2B5EF4-FFF2-40B4-BE49-F238E27FC236}">
                <a16:creationId xmlns:a16="http://schemas.microsoft.com/office/drawing/2014/main" id="{A45E2DF3-922E-4AED-803D-700AB35B79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0727" y="1291477"/>
            <a:ext cx="6144995" cy="4095128"/>
          </a:xfrm>
          <a:prstGeom prst="rect">
            <a:avLst/>
          </a:prstGeom>
          <a:solidFill>
            <a:schemeClr val="bg1"/>
          </a:solidFill>
          <a:ln>
            <a:solidFill>
              <a:schemeClr val="accent4"/>
            </a:solidFill>
          </a:ln>
        </p:spPr>
      </p:pic>
      <p:sp>
        <p:nvSpPr>
          <p:cNvPr id="14" name="TextBox 13">
            <a:extLst>
              <a:ext uri="{FF2B5EF4-FFF2-40B4-BE49-F238E27FC236}">
                <a16:creationId xmlns:a16="http://schemas.microsoft.com/office/drawing/2014/main" id="{F537F28E-0F03-453D-8290-1569D9DE99F0}"/>
              </a:ext>
            </a:extLst>
          </p:cNvPr>
          <p:cNvSpPr txBox="1"/>
          <p:nvPr/>
        </p:nvSpPr>
        <p:spPr>
          <a:xfrm>
            <a:off x="6572313" y="1404630"/>
            <a:ext cx="465704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Amount of Exercise vs. Risk of Disease</a:t>
            </a:r>
          </a:p>
        </p:txBody>
      </p:sp>
    </p:spTree>
    <p:extLst>
      <p:ext uri="{BB962C8B-B14F-4D97-AF65-F5344CB8AC3E}">
        <p14:creationId xmlns:p14="http://schemas.microsoft.com/office/powerpoint/2010/main" val="302461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E4208B-B827-429B-AF66-CBA0254371B4}"/>
              </a:ext>
            </a:extLst>
          </p:cNvPr>
          <p:cNvSpPr/>
          <p:nvPr/>
        </p:nvSpPr>
        <p:spPr>
          <a:xfrm>
            <a:off x="7787148" y="945542"/>
            <a:ext cx="4404852" cy="4955580"/>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r>
              <a:rPr lang="en-US" sz="105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Ng &amp; Popkin </a:t>
            </a:r>
            <a:r>
              <a:rPr lang="en-US" sz="1050" dirty="0" err="1">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Obes</a:t>
            </a:r>
            <a:r>
              <a:rPr lang="en-US" sz="105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 Rev. 2012 Aug; 13(8): 659-680</a:t>
            </a:r>
            <a:endParaRPr lang="en-US" sz="105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67854"/>
            <a:ext cx="50292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Exercise Benefits </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15</a:t>
            </a:fld>
            <a:endParaRPr lang="en-US" dirty="0"/>
          </a:p>
        </p:txBody>
      </p:sp>
      <p:sp>
        <p:nvSpPr>
          <p:cNvPr id="10" name="Rectangle 9">
            <a:extLst>
              <a:ext uri="{FF2B5EF4-FFF2-40B4-BE49-F238E27FC236}">
                <a16:creationId xmlns:a16="http://schemas.microsoft.com/office/drawing/2014/main" id="{A571E5BC-EE23-49B2-9F65-0956F11D70F4}"/>
              </a:ext>
            </a:extLst>
          </p:cNvPr>
          <p:cNvSpPr>
            <a:spLocks noChangeArrowheads="1"/>
          </p:cNvSpPr>
          <p:nvPr/>
        </p:nvSpPr>
        <p:spPr bwMode="auto">
          <a:xfrm>
            <a:off x="7915127" y="1624830"/>
            <a:ext cx="4061947"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rPr>
              <a:t>Us Adults MET-hours Per Week of All Physical Activity, and Hours/Week of Time in Sedentary Behavior: Measured for 1965-2009, Forecasted for 2010-2030</a:t>
            </a:r>
          </a:p>
          <a:p>
            <a:r>
              <a:rPr lang="en-US" sz="1200" dirty="0">
                <a:solidFill>
                  <a:schemeClr val="bg1"/>
                </a:solidFill>
                <a:latin typeface="Arial" panose="020B0604020202020204" pitchFamily="34" charset="0"/>
              </a:rPr>
              <a:t>Source: Multinational Time Use Studies v5.52(1965, 1975, 1998) v5.8(1985, 1992,1995), and American Time Use Survey 2003-2009; Applying Compendium of Physical Activity MET-intensity values based on reported time spent across 41 MTUS coded activities and by occupation. Forecasting for 2010-2030 based on 2003-2009 slopes.</a:t>
            </a:r>
          </a:p>
        </p:txBody>
      </p:sp>
      <p:grpSp>
        <p:nvGrpSpPr>
          <p:cNvPr id="15" name="Group 14">
            <a:extLst>
              <a:ext uri="{FF2B5EF4-FFF2-40B4-BE49-F238E27FC236}">
                <a16:creationId xmlns:a16="http://schemas.microsoft.com/office/drawing/2014/main" id="{FE546DBA-99BD-48DC-8442-3351E8FA075F}"/>
              </a:ext>
            </a:extLst>
          </p:cNvPr>
          <p:cNvGrpSpPr/>
          <p:nvPr/>
        </p:nvGrpSpPr>
        <p:grpSpPr>
          <a:xfrm>
            <a:off x="261737" y="956878"/>
            <a:ext cx="7127354" cy="4944243"/>
            <a:chOff x="4602827" y="2029097"/>
            <a:chExt cx="6343847" cy="4498703"/>
          </a:xfrm>
        </p:grpSpPr>
        <p:sp>
          <p:nvSpPr>
            <p:cNvPr id="16" name="Rectangle 15">
              <a:extLst>
                <a:ext uri="{FF2B5EF4-FFF2-40B4-BE49-F238E27FC236}">
                  <a16:creationId xmlns:a16="http://schemas.microsoft.com/office/drawing/2014/main" id="{AEED6E0F-4C6D-4D4C-9037-F741D26F2824}"/>
                </a:ext>
              </a:extLst>
            </p:cNvPr>
            <p:cNvSpPr/>
            <p:nvPr/>
          </p:nvSpPr>
          <p:spPr>
            <a:xfrm>
              <a:off x="4602827" y="2029097"/>
              <a:ext cx="6343847" cy="449870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48955171-46CD-4773-8BC9-67322BEEC519}"/>
                </a:ext>
              </a:extLst>
            </p:cNvPr>
            <p:cNvSpPr txBox="1"/>
            <p:nvPr/>
          </p:nvSpPr>
          <p:spPr>
            <a:xfrm>
              <a:off x="5715711" y="2064682"/>
              <a:ext cx="4118078" cy="420063"/>
            </a:xfrm>
            <a:prstGeom prst="rect">
              <a:avLst/>
            </a:prstGeom>
            <a:noFill/>
          </p:spPr>
          <p:txBody>
            <a:bodyPr wrap="square" rtlCol="0">
              <a:spAutoFit/>
            </a:bodyPr>
            <a:lstStyle/>
            <a:p>
              <a:r>
                <a:rPr lang="en-US" sz="2400" dirty="0">
                  <a:latin typeface="Arial" panose="020B0604020202020204" pitchFamily="34" charset="0"/>
                </a:rPr>
                <a:t>Physical Activity vs. Sedentary</a:t>
              </a:r>
            </a:p>
          </p:txBody>
        </p:sp>
        <p:pic>
          <p:nvPicPr>
            <p:cNvPr id="18" name="Picture 17">
              <a:extLst>
                <a:ext uri="{FF2B5EF4-FFF2-40B4-BE49-F238E27FC236}">
                  <a16:creationId xmlns:a16="http://schemas.microsoft.com/office/drawing/2014/main" id="{A5DC6699-D095-40C7-BD01-FB44A6842E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8674" y="2602988"/>
              <a:ext cx="5879176" cy="3924812"/>
            </a:xfrm>
            <a:prstGeom prst="rect">
              <a:avLst/>
            </a:prstGeom>
          </p:spPr>
        </p:pic>
        <p:cxnSp>
          <p:nvCxnSpPr>
            <p:cNvPr id="19" name="Straight Connector 18">
              <a:extLst>
                <a:ext uri="{FF2B5EF4-FFF2-40B4-BE49-F238E27FC236}">
                  <a16:creationId xmlns:a16="http://schemas.microsoft.com/office/drawing/2014/main" id="{1E9C4B10-0538-492D-AA97-0F315F0EADF8}"/>
                </a:ext>
              </a:extLst>
            </p:cNvPr>
            <p:cNvCxnSpPr/>
            <p:nvPr/>
          </p:nvCxnSpPr>
          <p:spPr>
            <a:xfrm>
              <a:off x="8586216" y="2880360"/>
              <a:ext cx="0" cy="303580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36AB008-5D52-4D28-A506-29AD0914FBB6}"/>
                </a:ext>
              </a:extLst>
            </p:cNvPr>
            <p:cNvSpPr txBox="1"/>
            <p:nvPr/>
          </p:nvSpPr>
          <p:spPr>
            <a:xfrm>
              <a:off x="8538089" y="5020056"/>
              <a:ext cx="925951" cy="231035"/>
            </a:xfrm>
            <a:prstGeom prst="rect">
              <a:avLst/>
            </a:prstGeom>
            <a:noFill/>
          </p:spPr>
          <p:txBody>
            <a:bodyPr wrap="square" rtlCol="0">
              <a:spAutoFit/>
            </a:bodyPr>
            <a:lstStyle/>
            <a:p>
              <a:r>
                <a:rPr lang="en-US" sz="1050" dirty="0">
                  <a:latin typeface="Georgia" panose="02040502050405020303" pitchFamily="18" charset="0"/>
                </a:rPr>
                <a:t>extrapolated</a:t>
              </a:r>
            </a:p>
          </p:txBody>
        </p:sp>
        <p:cxnSp>
          <p:nvCxnSpPr>
            <p:cNvPr id="21" name="Straight Arrow Connector 20">
              <a:extLst>
                <a:ext uri="{FF2B5EF4-FFF2-40B4-BE49-F238E27FC236}">
                  <a16:creationId xmlns:a16="http://schemas.microsoft.com/office/drawing/2014/main" id="{3ABA2DEA-DB1A-4373-AD37-AE1276118092}"/>
                </a:ext>
              </a:extLst>
            </p:cNvPr>
            <p:cNvCxnSpPr>
              <a:cxnSpLocks/>
            </p:cNvCxnSpPr>
            <p:nvPr/>
          </p:nvCxnSpPr>
          <p:spPr>
            <a:xfrm>
              <a:off x="8586216" y="5219108"/>
              <a:ext cx="859536" cy="0"/>
            </a:xfrm>
            <a:prstGeom prst="straightConnector1">
              <a:avLst/>
            </a:prstGeom>
            <a:ln w="95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C7F04B-EF44-47D9-AA11-FDE4153227D9}"/>
                </a:ext>
              </a:extLst>
            </p:cNvPr>
            <p:cNvSpPr txBox="1"/>
            <p:nvPr/>
          </p:nvSpPr>
          <p:spPr>
            <a:xfrm rot="16200000">
              <a:off x="3243437" y="4370205"/>
              <a:ext cx="3057334" cy="301337"/>
            </a:xfrm>
            <a:prstGeom prst="rect">
              <a:avLst/>
            </a:prstGeom>
            <a:noFill/>
          </p:spPr>
          <p:txBody>
            <a:bodyPr wrap="square" rtlCol="0">
              <a:spAutoFit/>
            </a:bodyPr>
            <a:lstStyle/>
            <a:p>
              <a:r>
                <a:rPr lang="en-US" sz="1600" b="1" dirty="0">
                  <a:latin typeface="Arial" panose="020B0604020202020204" pitchFamily="34" charset="0"/>
                </a:rPr>
                <a:t>Average MET-hours per week</a:t>
              </a:r>
            </a:p>
          </p:txBody>
        </p:sp>
        <p:sp>
          <p:nvSpPr>
            <p:cNvPr id="23" name="TextBox 22">
              <a:extLst>
                <a:ext uri="{FF2B5EF4-FFF2-40B4-BE49-F238E27FC236}">
                  <a16:creationId xmlns:a16="http://schemas.microsoft.com/office/drawing/2014/main" id="{CDD9C42F-0B1C-4520-9921-3022C4D46A4F}"/>
                </a:ext>
              </a:extLst>
            </p:cNvPr>
            <p:cNvSpPr txBox="1"/>
            <p:nvPr/>
          </p:nvSpPr>
          <p:spPr>
            <a:xfrm rot="16200000">
              <a:off x="8699084" y="3888650"/>
              <a:ext cx="4020444" cy="301337"/>
            </a:xfrm>
            <a:prstGeom prst="rect">
              <a:avLst/>
            </a:prstGeom>
            <a:noFill/>
          </p:spPr>
          <p:txBody>
            <a:bodyPr wrap="square" rtlCol="0">
              <a:spAutoFit/>
            </a:bodyPr>
            <a:lstStyle/>
            <a:p>
              <a:r>
                <a:rPr lang="en-US" sz="1600" b="1" dirty="0">
                  <a:latin typeface="Arial" panose="020B0604020202020204" pitchFamily="34" charset="0"/>
                </a:rPr>
                <a:t>Average hours per week being sedentary</a:t>
              </a:r>
            </a:p>
          </p:txBody>
        </p:sp>
      </p:grpSp>
      <p:sp>
        <p:nvSpPr>
          <p:cNvPr id="4" name="TextBox 3">
            <a:extLst>
              <a:ext uri="{FF2B5EF4-FFF2-40B4-BE49-F238E27FC236}">
                <a16:creationId xmlns:a16="http://schemas.microsoft.com/office/drawing/2014/main" id="{A03FBD8D-866E-4786-BC8B-C19551332730}"/>
              </a:ext>
            </a:extLst>
          </p:cNvPr>
          <p:cNvSpPr txBox="1"/>
          <p:nvPr/>
        </p:nvSpPr>
        <p:spPr>
          <a:xfrm>
            <a:off x="642106" y="5654900"/>
            <a:ext cx="274319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dirty="0">
                <a:latin typeface="Arial" panose="020B0604020202020204" pitchFamily="34" charset="0"/>
                <a:hlinkClick r:id="rId5">
                  <a:extLst>
                    <a:ext uri="{A12FA001-AC4F-418D-AE19-62706E023703}">
                      <ahyp:hlinkClr xmlns:ahyp="http://schemas.microsoft.com/office/drawing/2018/hyperlinkcolor" val="tx"/>
                    </a:ext>
                  </a:extLst>
                </a:hlinkClick>
              </a:rPr>
              <a:t>Time Use and Physical Activity</a:t>
            </a:r>
            <a:endParaRPr lang="en-US" sz="1050" u="sng" dirty="0">
              <a:latin typeface="Arial" panose="020B0604020202020204" pitchFamily="34" charset="0"/>
            </a:endParaRPr>
          </a:p>
        </p:txBody>
      </p:sp>
    </p:spTree>
    <p:extLst>
      <p:ext uri="{BB962C8B-B14F-4D97-AF65-F5344CB8AC3E}">
        <p14:creationId xmlns:p14="http://schemas.microsoft.com/office/powerpoint/2010/main" val="85903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303D4F-2D6F-411A-9B6C-4F42E52C7C60}"/>
              </a:ext>
            </a:extLst>
          </p:cNvPr>
          <p:cNvSpPr/>
          <p:nvPr/>
        </p:nvSpPr>
        <p:spPr>
          <a:xfrm>
            <a:off x="0" y="1104064"/>
            <a:ext cx="9029047" cy="4649872"/>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57200" anchor="b"/>
          <a:lstStyle/>
          <a:p>
            <a:r>
              <a:rPr lang="en-US" sz="105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www/cdc.gov</a:t>
            </a:r>
            <a:endParaRPr lang="en-US" sz="105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67854"/>
            <a:ext cx="87630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U.S. Physical Activity Report Card 2018</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16</a:t>
            </a:fld>
            <a:endParaRPr lang="en-US" dirty="0"/>
          </a:p>
        </p:txBody>
      </p:sp>
      <p:sp>
        <p:nvSpPr>
          <p:cNvPr id="5" name="Rectangle 4">
            <a:extLst>
              <a:ext uri="{FF2B5EF4-FFF2-40B4-BE49-F238E27FC236}">
                <a16:creationId xmlns:a16="http://schemas.microsoft.com/office/drawing/2014/main" id="{2072AC5A-CE38-4D0E-8301-2816F5DA6F75}"/>
              </a:ext>
            </a:extLst>
          </p:cNvPr>
          <p:cNvSpPr/>
          <p:nvPr/>
        </p:nvSpPr>
        <p:spPr>
          <a:xfrm>
            <a:off x="960114" y="1665017"/>
            <a:ext cx="7788627" cy="3379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2"/>
                </a:solidFill>
                <a:latin typeface="Arial" panose="020B0604020202020204" pitchFamily="34" charset="0"/>
              </a:rPr>
              <a:t>U.S. Physical Activity Data on PA from CDC</a:t>
            </a:r>
          </a:p>
          <a:p>
            <a:pPr algn="ctr"/>
            <a:endParaRPr lang="en-US" dirty="0">
              <a:solidFill>
                <a:schemeClr val="tx1"/>
              </a:solidFill>
              <a:latin typeface="Arial" panose="020B0604020202020204" pitchFamily="34" charset="0"/>
            </a:endParaRPr>
          </a:p>
          <a:p>
            <a:pPr marL="285750" indent="-285750">
              <a:buFont typeface="Arial" panose="020B0604020202020204" pitchFamily="34" charset="0"/>
              <a:buChar char="•"/>
            </a:pPr>
            <a:r>
              <a:rPr lang="en-US" sz="2400" dirty="0">
                <a:solidFill>
                  <a:schemeClr val="tx1"/>
                </a:solidFill>
                <a:effectLst/>
                <a:latin typeface="Arial" panose="020B0604020202020204" pitchFamily="34" charset="0"/>
                <a:ea typeface="Times New Roman" panose="02020603050405020304" pitchFamily="18" charset="0"/>
              </a:rPr>
              <a:t>2018 demonstrated than only 54% of adults get the recommended amount of physical activity</a:t>
            </a:r>
          </a:p>
          <a:p>
            <a:pPr marL="285750" indent="-285750">
              <a:buFont typeface="Arial" panose="020B0604020202020204" pitchFamily="34" charset="0"/>
              <a:buChar char="•"/>
            </a:pPr>
            <a:r>
              <a:rPr lang="en-US" sz="2400" dirty="0">
                <a:solidFill>
                  <a:schemeClr val="tx1"/>
                </a:solidFill>
                <a:effectLst/>
                <a:latin typeface="Arial" panose="020B0604020202020204" pitchFamily="34" charset="0"/>
                <a:ea typeface="Times New Roman" panose="02020603050405020304" pitchFamily="18" charset="0"/>
              </a:rPr>
              <a:t>Men are more active than women</a:t>
            </a:r>
          </a:p>
          <a:p>
            <a:pPr marL="285750" indent="-285750">
              <a:buFont typeface="Arial" panose="020B0604020202020204" pitchFamily="34" charset="0"/>
              <a:buChar char="•"/>
            </a:pPr>
            <a:r>
              <a:rPr lang="en-US" sz="2400" dirty="0">
                <a:solidFill>
                  <a:schemeClr val="tx1"/>
                </a:solidFill>
                <a:effectLst/>
                <a:latin typeface="Arial" panose="020B0604020202020204" pitchFamily="34" charset="0"/>
                <a:ea typeface="Times New Roman" panose="02020603050405020304" pitchFamily="18" charset="0"/>
              </a:rPr>
              <a:t>Older adults are less likely to meet PA guidelines than youth (sedentary work, etc.)</a:t>
            </a:r>
          </a:p>
          <a:p>
            <a:pPr marL="285750" indent="-285750">
              <a:buFont typeface="Arial" panose="020B0604020202020204" pitchFamily="34" charset="0"/>
              <a:buChar char="•"/>
            </a:pPr>
            <a:r>
              <a:rPr lang="en-US" sz="2400" dirty="0">
                <a:solidFill>
                  <a:schemeClr val="tx1"/>
                </a:solidFill>
                <a:effectLst/>
                <a:latin typeface="Arial" panose="020B0604020202020204" pitchFamily="34" charset="0"/>
                <a:ea typeface="Times New Roman" panose="02020603050405020304" pitchFamily="18" charset="0"/>
              </a:rPr>
              <a:t>Americans in the South are the least active.</a:t>
            </a:r>
          </a:p>
        </p:txBody>
      </p:sp>
    </p:spTree>
    <p:extLst>
      <p:ext uri="{BB962C8B-B14F-4D97-AF65-F5344CB8AC3E}">
        <p14:creationId xmlns:p14="http://schemas.microsoft.com/office/powerpoint/2010/main" val="399793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Definitions of Movement</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17</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642257" y="1054821"/>
            <a:ext cx="10530889" cy="5039841"/>
          </a:xfrm>
          <a:prstGeom prst="rect">
            <a:avLst/>
          </a:prstGeom>
          <a:solidFill>
            <a:schemeClr val="bg1">
              <a:lumMod val="95000"/>
              <a:alpha val="70000"/>
            </a:schemeClr>
          </a:solidFill>
        </p:spPr>
        <p:txBody>
          <a:bodyPr wrap="square">
            <a:spAutoFit/>
          </a:bodyPr>
          <a:lstStyle/>
          <a:p>
            <a:pPr marL="342900" indent="-342900">
              <a:spcAft>
                <a:spcPts val="900"/>
              </a:spcAft>
              <a:buFont typeface="Arial" panose="020B0604020202020204" pitchFamily="34" charset="0"/>
              <a:buChar char="•"/>
            </a:pPr>
            <a:r>
              <a:rPr lang="en-US" sz="2200" b="1" dirty="0">
                <a:latin typeface="Arial" panose="020B0604020202020204" pitchFamily="34" charset="0"/>
              </a:rPr>
              <a:t>Physical activity (PA):</a:t>
            </a:r>
          </a:p>
          <a:p>
            <a:pPr lvl="1">
              <a:spcAft>
                <a:spcPts val="900"/>
              </a:spcAft>
            </a:pPr>
            <a:r>
              <a:rPr lang="en-US" dirty="0">
                <a:latin typeface="Arial" panose="020B0604020202020204" pitchFamily="34" charset="0"/>
              </a:rPr>
              <a:t>Any bodily movement produced by skeletal muscles that increases energy expenditure (gardening, walking/cycling for transport, manual labor)</a:t>
            </a:r>
          </a:p>
          <a:p>
            <a:pPr marL="342900" indent="-342900">
              <a:spcAft>
                <a:spcPts val="900"/>
              </a:spcAft>
              <a:buFont typeface="Arial" panose="020B0604020202020204" pitchFamily="34" charset="0"/>
              <a:buChar char="•"/>
            </a:pPr>
            <a:r>
              <a:rPr lang="en-US" sz="2200" b="1" dirty="0">
                <a:latin typeface="Arial" panose="020B0604020202020204" pitchFamily="34" charset="0"/>
              </a:rPr>
              <a:t>Exercise:</a:t>
            </a:r>
          </a:p>
          <a:p>
            <a:pPr lvl="1">
              <a:spcAft>
                <a:spcPts val="900"/>
              </a:spcAft>
            </a:pPr>
            <a:r>
              <a:rPr lang="en-US" dirty="0">
                <a:latin typeface="Arial" panose="020B0604020202020204" pitchFamily="34" charset="0"/>
              </a:rPr>
              <a:t>Planned and structured repetitive movements designed specifically to improve fitness and health</a:t>
            </a:r>
            <a:endParaRPr lang="en-US" b="1" dirty="0">
              <a:latin typeface="Arial" panose="020B0604020202020204" pitchFamily="34" charset="0"/>
            </a:endParaRPr>
          </a:p>
          <a:p>
            <a:pPr marL="342900" indent="-342900">
              <a:spcAft>
                <a:spcPts val="900"/>
              </a:spcAft>
              <a:buFont typeface="Arial" panose="020B0604020202020204" pitchFamily="34" charset="0"/>
              <a:buChar char="•"/>
            </a:pPr>
            <a:r>
              <a:rPr lang="en-US" sz="2200" b="1" dirty="0">
                <a:latin typeface="Arial" panose="020B0604020202020204" pitchFamily="34" charset="0"/>
              </a:rPr>
              <a:t>Sport: </a:t>
            </a:r>
          </a:p>
          <a:p>
            <a:pPr lvl="1">
              <a:spcAft>
                <a:spcPts val="900"/>
              </a:spcAft>
            </a:pPr>
            <a:r>
              <a:rPr lang="en-US" dirty="0">
                <a:latin typeface="Arial" panose="020B0604020202020204" pitchFamily="34" charset="0"/>
              </a:rPr>
              <a:t>Physical activity which involves structured competitive situations governed by rules</a:t>
            </a:r>
          </a:p>
          <a:p>
            <a:pPr marL="342900" indent="-342900">
              <a:spcAft>
                <a:spcPts val="900"/>
              </a:spcAft>
              <a:buFont typeface="Arial" panose="020B0604020202020204" pitchFamily="34" charset="0"/>
              <a:buChar char="•"/>
            </a:pPr>
            <a:r>
              <a:rPr lang="en-US" sz="2200" b="1" dirty="0">
                <a:latin typeface="Arial" panose="020B0604020202020204" pitchFamily="34" charset="0"/>
              </a:rPr>
              <a:t>Physical fitness:</a:t>
            </a:r>
          </a:p>
          <a:p>
            <a:pPr lvl="1">
              <a:spcAft>
                <a:spcPts val="900"/>
              </a:spcAft>
            </a:pPr>
            <a:r>
              <a:rPr lang="en-US" dirty="0">
                <a:latin typeface="Arial" panose="020B0604020202020204" pitchFamily="34" charset="0"/>
              </a:rPr>
              <a:t>A set of attributes such as stamina, mobility, and strength that relate to ability to perform physical activity</a:t>
            </a:r>
          </a:p>
          <a:p>
            <a:pPr marL="342900" indent="-342900">
              <a:spcAft>
                <a:spcPts val="900"/>
              </a:spcAft>
              <a:buFont typeface="Arial" panose="020B0604020202020204" pitchFamily="34" charset="0"/>
              <a:buChar char="•"/>
            </a:pPr>
            <a:r>
              <a:rPr lang="en-US" sz="2200" b="1" dirty="0">
                <a:latin typeface="Arial" panose="020B0604020202020204" pitchFamily="34" charset="0"/>
              </a:rPr>
              <a:t>Cardiorespiratory fitness:</a:t>
            </a:r>
          </a:p>
          <a:p>
            <a:pPr lvl="1">
              <a:spcAft>
                <a:spcPts val="900"/>
              </a:spcAft>
            </a:pPr>
            <a:r>
              <a:rPr lang="en-US" dirty="0">
                <a:latin typeface="Arial" panose="020B0604020202020204" pitchFamily="34" charset="0"/>
              </a:rPr>
              <a:t> The ability of the body's circulatory and respiratory systems to supply fuel and oxygen during sustained physical activity.</a:t>
            </a:r>
          </a:p>
        </p:txBody>
      </p:sp>
    </p:spTree>
    <p:extLst>
      <p:ext uri="{BB962C8B-B14F-4D97-AF65-F5344CB8AC3E}">
        <p14:creationId xmlns:p14="http://schemas.microsoft.com/office/powerpoint/2010/main" val="328363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707886"/>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F.I.T.T Principle</a:t>
            </a:r>
            <a:br>
              <a:rPr lang="en-US" sz="2400" b="1" dirty="0">
                <a:solidFill>
                  <a:schemeClr val="tx2"/>
                </a:solidFill>
                <a:latin typeface="Arial" panose="020B0604020202020204" pitchFamily="34" charset="0"/>
              </a:rPr>
            </a:br>
            <a:r>
              <a:rPr lang="en-US" sz="1600" b="1" dirty="0">
                <a:solidFill>
                  <a:schemeClr val="tx2"/>
                </a:solidFill>
                <a:latin typeface="Arial" panose="020B0604020202020204" pitchFamily="34" charset="0"/>
              </a:rPr>
              <a:t>(or what you would use as your exercise prescription)</a:t>
            </a: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18</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642257" y="1995348"/>
            <a:ext cx="10907485" cy="3393237"/>
          </a:xfrm>
          <a:prstGeom prst="rect">
            <a:avLst/>
          </a:prstGeom>
        </p:spPr>
        <p:txBody>
          <a:bodyPr wrap="square" lIns="91440" tIns="45720" rIns="91440" bIns="45720" anchor="t">
            <a:spAutoFit/>
          </a:bodyPr>
          <a:lstStyle/>
          <a:p>
            <a:r>
              <a:rPr lang="en-US" sz="2400" dirty="0">
                <a:latin typeface="Arial"/>
                <a:cs typeface="Arial"/>
              </a:rPr>
              <a:t>The F.I.T.T. Principle is one of the foundations of exercise, a set of guidelines that help you set up a workout routine to fit your goals and fitness level while helping you get the most out of your exercise. </a:t>
            </a:r>
          </a:p>
          <a:p>
            <a:pPr marL="342900" indent="-342900">
              <a:buFont typeface="Arial" panose="020B0604020202020204" pitchFamily="34" charset="0"/>
              <a:buChar char="•"/>
            </a:pPr>
            <a:endParaRPr lang="en-US" sz="2400" dirty="0">
              <a:solidFill>
                <a:schemeClr val="accent2"/>
              </a:solidFill>
              <a:latin typeface="Arial" panose="020B0604020202020204" pitchFamily="34" charset="0"/>
            </a:endParaRPr>
          </a:p>
          <a:p>
            <a:pPr lvl="8">
              <a:spcAft>
                <a:spcPts val="900"/>
              </a:spcAft>
            </a:pPr>
            <a:r>
              <a:rPr lang="en-US" sz="2400" dirty="0">
                <a:solidFill>
                  <a:schemeClr val="accent2"/>
                </a:solidFill>
                <a:latin typeface="Arial" panose="020B0604020202020204" pitchFamily="34" charset="0"/>
              </a:rPr>
              <a:t>	F: Frequency</a:t>
            </a:r>
          </a:p>
          <a:p>
            <a:pPr lvl="8">
              <a:spcAft>
                <a:spcPts val="900"/>
              </a:spcAft>
            </a:pPr>
            <a:r>
              <a:rPr lang="en-US" sz="2400" dirty="0">
                <a:solidFill>
                  <a:schemeClr val="accent2"/>
                </a:solidFill>
                <a:latin typeface="Arial" panose="020B0604020202020204" pitchFamily="34" charset="0"/>
              </a:rPr>
              <a:t>	I: Intensity</a:t>
            </a:r>
          </a:p>
          <a:p>
            <a:pPr lvl="8">
              <a:spcAft>
                <a:spcPts val="900"/>
              </a:spcAft>
            </a:pPr>
            <a:r>
              <a:rPr lang="en-US" sz="2400" dirty="0">
                <a:solidFill>
                  <a:schemeClr val="accent2"/>
                </a:solidFill>
                <a:latin typeface="Arial" panose="020B0604020202020204" pitchFamily="34" charset="0"/>
              </a:rPr>
              <a:t>	T: Time</a:t>
            </a:r>
          </a:p>
          <a:p>
            <a:pPr lvl="8">
              <a:spcAft>
                <a:spcPts val="900"/>
              </a:spcAft>
            </a:pPr>
            <a:r>
              <a:rPr lang="en-US" sz="2400" dirty="0">
                <a:solidFill>
                  <a:schemeClr val="accent2"/>
                </a:solidFill>
                <a:latin typeface="Arial" panose="020B0604020202020204" pitchFamily="34" charset="0"/>
              </a:rPr>
              <a:t>	T: Type</a:t>
            </a:r>
            <a:endParaRPr lang="en-US" dirty="0">
              <a:solidFill>
                <a:schemeClr val="accent2"/>
              </a:solidFill>
              <a:latin typeface="Arial" panose="020B0604020202020204" pitchFamily="34" charset="0"/>
            </a:endParaRPr>
          </a:p>
        </p:txBody>
      </p:sp>
      <p:sp>
        <p:nvSpPr>
          <p:cNvPr id="4" name="TextBox 3">
            <a:extLst>
              <a:ext uri="{FF2B5EF4-FFF2-40B4-BE49-F238E27FC236}">
                <a16:creationId xmlns:a16="http://schemas.microsoft.com/office/drawing/2014/main" id="{7151384E-A829-4DA9-94B5-A8843CB7F60E}"/>
              </a:ext>
            </a:extLst>
          </p:cNvPr>
          <p:cNvSpPr txBox="1"/>
          <p:nvPr/>
        </p:nvSpPr>
        <p:spPr>
          <a:xfrm>
            <a:off x="7863840" y="5712211"/>
            <a:ext cx="572192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https://bjgp.org/content/64/618/12.full</a:t>
            </a:r>
            <a:r>
              <a:rPr lang="en-US" sz="1050" dirty="0">
                <a:latin typeface="Arial" panose="020B0604020202020204" pitchFamily="34" charset="0"/>
                <a:ea typeface="+mn-lt"/>
                <a:cs typeface="Arial" panose="020B0604020202020204" pitchFamily="34" charset="0"/>
              </a:rPr>
              <a:t> </a:t>
            </a:r>
            <a:endParaRPr lang="en-US" sz="1050" dirty="0">
              <a:latin typeface="Arial" panose="020B0604020202020204" pitchFamily="34" charset="0"/>
            </a:endParaRPr>
          </a:p>
        </p:txBody>
      </p:sp>
    </p:spTree>
    <p:extLst>
      <p:ext uri="{BB962C8B-B14F-4D97-AF65-F5344CB8AC3E}">
        <p14:creationId xmlns:p14="http://schemas.microsoft.com/office/powerpoint/2010/main" val="16625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F.I.T.T Principle</a:t>
            </a:r>
            <a:br>
              <a:rPr lang="en-US" sz="2400" b="1" dirty="0">
                <a:solidFill>
                  <a:schemeClr val="tx2"/>
                </a:solidFill>
                <a:latin typeface="Arial" panose="020B0604020202020204" pitchFamily="34" charset="0"/>
              </a:rPr>
            </a:b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19</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569106" y="1633071"/>
            <a:ext cx="10660252" cy="3785652"/>
          </a:xfrm>
          <a:prstGeom prst="rect">
            <a:avLst/>
          </a:prstGeom>
        </p:spPr>
        <p:txBody>
          <a:bodyPr wrap="square" lIns="91440" tIns="45720" rIns="91440" bIns="45720" anchor="t">
            <a:spAutoFit/>
          </a:bodyPr>
          <a:lstStyle/>
          <a:p>
            <a:pPr fontAlgn="base"/>
            <a:r>
              <a:rPr lang="en-US" sz="2400" b="1" dirty="0">
                <a:latin typeface="Arial"/>
                <a:cs typeface="Arial"/>
              </a:rPr>
              <a:t>Frequency: How often you exercise.</a:t>
            </a:r>
          </a:p>
          <a:p>
            <a:pPr fontAlgn="base"/>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a:cs typeface="Arial"/>
              </a:rPr>
              <a:t>For Cardio Exercise</a:t>
            </a:r>
            <a:r>
              <a:rPr lang="en-US" sz="2400" dirty="0">
                <a:latin typeface="Arial"/>
                <a:cs typeface="Arial"/>
              </a:rPr>
              <a:t>: </a:t>
            </a:r>
            <a:r>
              <a:rPr lang="en-US" sz="2400" dirty="0">
                <a:latin typeface="Arial"/>
                <a:cs typeface="Arial"/>
                <a:hlinkClick r:id="rId3"/>
              </a:rPr>
              <a:t>Exercise Guidelines</a:t>
            </a:r>
            <a:r>
              <a:rPr lang="en-US" sz="2400" dirty="0">
                <a:latin typeface="Arial"/>
                <a:cs typeface="Arial"/>
              </a:rPr>
              <a:t> suggest moderate exercise five or more days a week or intense cardio three days a week to improve your health. For weight loss, you may need to do up to six or more days a week.</a:t>
            </a:r>
          </a:p>
          <a:p>
            <a:pPr marL="742950" lvl="1" indent="-285750" fontAlgn="base">
              <a:buFont typeface="Arial" panose="020B0604020202020204" pitchFamily="34" charset="0"/>
              <a:buChar char="•"/>
            </a:pPr>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a:cs typeface="Arial"/>
              </a:rPr>
              <a:t>For Strength Training</a:t>
            </a:r>
            <a:r>
              <a:rPr lang="en-US" sz="2400" dirty="0">
                <a:latin typeface="Arial"/>
                <a:cs typeface="Arial"/>
              </a:rPr>
              <a:t>: </a:t>
            </a:r>
            <a:r>
              <a:rPr lang="en-US" sz="2400" dirty="0">
                <a:latin typeface="Arial"/>
                <a:cs typeface="Arial"/>
                <a:hlinkClick r:id="rId3"/>
              </a:rPr>
              <a:t>Exercise Guidelines </a:t>
            </a:r>
            <a:r>
              <a:rPr lang="en-US" sz="2400" dirty="0">
                <a:latin typeface="Arial"/>
                <a:cs typeface="Arial"/>
              </a:rPr>
              <a:t> recommend that frequency is 2-3 non-consecutive days a week (at least 1-2 days between muscle groups).</a:t>
            </a:r>
          </a:p>
        </p:txBody>
      </p:sp>
    </p:spTree>
    <p:extLst>
      <p:ext uri="{BB962C8B-B14F-4D97-AF65-F5344CB8AC3E}">
        <p14:creationId xmlns:p14="http://schemas.microsoft.com/office/powerpoint/2010/main" val="423152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4">
            <a:extLst>
              <a:ext uri="{FF2B5EF4-FFF2-40B4-BE49-F238E27FC236}">
                <a16:creationId xmlns:a16="http://schemas.microsoft.com/office/drawing/2014/main" id="{8CCEAC79-11C8-4D4F-9207-C45F0F3D132D}"/>
              </a:ext>
            </a:extLst>
          </p:cNvPr>
          <p:cNvSpPr/>
          <p:nvPr/>
        </p:nvSpPr>
        <p:spPr>
          <a:xfrm>
            <a:off x="2680904" y="4668678"/>
            <a:ext cx="2056651" cy="307819"/>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Rectangle: Rounded Corners 14">
            <a:extLst>
              <a:ext uri="{FF2B5EF4-FFF2-40B4-BE49-F238E27FC236}">
                <a16:creationId xmlns:a16="http://schemas.microsoft.com/office/drawing/2014/main" id="{891EB3EB-0BB6-4BA0-B1DF-E8AFCE159C70}"/>
              </a:ext>
            </a:extLst>
          </p:cNvPr>
          <p:cNvSpPr/>
          <p:nvPr/>
        </p:nvSpPr>
        <p:spPr>
          <a:xfrm>
            <a:off x="0" y="2879725"/>
            <a:ext cx="12192000" cy="1293410"/>
          </a:xfrm>
          <a:prstGeom prst="roundRect">
            <a:avLst>
              <a:gd name="adj" fmla="val 0"/>
            </a:avLst>
          </a:prstGeom>
          <a:solidFill>
            <a:srgbClr val="7300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nvGrpSpPr>
          <p:cNvPr id="4" name="Group 45">
            <a:extLst>
              <a:ext uri="{FF2B5EF4-FFF2-40B4-BE49-F238E27FC236}">
                <a16:creationId xmlns:a16="http://schemas.microsoft.com/office/drawing/2014/main" id="{477E1D4D-C8C4-4BBD-805C-121795221B77}"/>
              </a:ext>
            </a:extLst>
          </p:cNvPr>
          <p:cNvGrpSpPr>
            <a:grpSpLocks/>
          </p:cNvGrpSpPr>
          <p:nvPr/>
        </p:nvGrpSpPr>
        <p:grpSpPr bwMode="auto">
          <a:xfrm>
            <a:off x="2044512" y="4695794"/>
            <a:ext cx="3398151" cy="1066191"/>
            <a:chOff x="2151948" y="4109280"/>
            <a:chExt cx="3398573" cy="1065476"/>
          </a:xfrm>
        </p:grpSpPr>
        <p:sp>
          <p:nvSpPr>
            <p:cNvPr id="5" name="Rectangle 4">
              <a:extLst>
                <a:ext uri="{FF2B5EF4-FFF2-40B4-BE49-F238E27FC236}">
                  <a16:creationId xmlns:a16="http://schemas.microsoft.com/office/drawing/2014/main" id="{67C208C0-82B1-4D2B-8CD8-826A6C9F2CEC}"/>
                </a:ext>
              </a:extLst>
            </p:cNvPr>
            <p:cNvSpPr/>
            <p:nvPr/>
          </p:nvSpPr>
          <p:spPr>
            <a:xfrm>
              <a:off x="2151948" y="4693088"/>
              <a:ext cx="3398573" cy="481668"/>
            </a:xfrm>
            <a:prstGeom prst="rect">
              <a:avLst/>
            </a:prstGeom>
          </p:spPr>
          <p:txBody>
            <a:bodyPr wrap="square" lIns="91440" tIns="45720" rIns="91440" bIns="45720" anchor="t">
              <a:spAutoFit/>
            </a:bodyPr>
            <a:lstStyle/>
            <a:p>
              <a:pPr algn="ctr">
                <a:lnSpc>
                  <a:spcPct val="150000"/>
                </a:lnSpc>
                <a:defRPr/>
              </a:pPr>
              <a:r>
                <a:rPr lang="en-US" sz="900" dirty="0">
                  <a:latin typeface="Arial"/>
                  <a:ea typeface="Lato Medium" panose="020F0502020204030203" pitchFamily="34" charset="0"/>
                  <a:cs typeface="Arial"/>
                </a:rPr>
                <a:t>Associate Professor, Dept. of Biomedical Sciences</a:t>
              </a:r>
              <a:endParaRPr lang="en-US" sz="900" dirty="0">
                <a:latin typeface="Arial" panose="020B0604020202020204" pitchFamily="34" charset="0"/>
                <a:ea typeface="+mn-lt"/>
                <a:cs typeface="Arial" panose="020B0604020202020204" pitchFamily="34" charset="0"/>
              </a:endParaRPr>
            </a:p>
            <a:p>
              <a:pPr algn="ctr">
                <a:lnSpc>
                  <a:spcPct val="150000"/>
                </a:lnSpc>
                <a:defRPr/>
              </a:pPr>
              <a:r>
                <a:rPr lang="en-US" sz="900" dirty="0">
                  <a:latin typeface="Arial"/>
                  <a:ea typeface="Lato Medium" panose="020F0502020204030203" pitchFamily="34" charset="0"/>
                  <a:cs typeface="Arial"/>
                </a:rPr>
                <a:t>University of South Carolina School of Medicine Greenville</a:t>
              </a:r>
              <a:endParaRPr lang="en-US" dirty="0">
                <a:latin typeface="Arial" panose="020B0604020202020204" pitchFamily="34" charset="0"/>
              </a:endParaRPr>
            </a:p>
          </p:txBody>
        </p:sp>
        <p:sp>
          <p:nvSpPr>
            <p:cNvPr id="6" name="Rectangle 55">
              <a:extLst>
                <a:ext uri="{FF2B5EF4-FFF2-40B4-BE49-F238E27FC236}">
                  <a16:creationId xmlns:a16="http://schemas.microsoft.com/office/drawing/2014/main" id="{F309DECE-3E9A-44DB-A504-22D1C5D4E8C1}"/>
                </a:ext>
              </a:extLst>
            </p:cNvPr>
            <p:cNvSpPr>
              <a:spLocks noChangeArrowheads="1"/>
            </p:cNvSpPr>
            <p:nvPr/>
          </p:nvSpPr>
          <p:spPr bwMode="auto">
            <a:xfrm>
              <a:off x="2232859" y="4454381"/>
              <a:ext cx="3314999" cy="2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200" dirty="0">
                  <a:latin typeface="Arial" panose="020B0604020202020204" pitchFamily="34" charset="0"/>
                  <a:cs typeface="Arial" panose="020B0604020202020204" pitchFamily="34" charset="0"/>
                </a:rPr>
                <a:t>JENNIFER L. TRILK, PhD, FACSM, </a:t>
              </a:r>
              <a:r>
                <a:rPr lang="en-US" altLang="en-US" sz="1200" dirty="0" err="1">
                  <a:latin typeface="Arial" panose="020B0604020202020204" pitchFamily="34" charset="0"/>
                  <a:cs typeface="Arial" panose="020B0604020202020204" pitchFamily="34" charset="0"/>
                </a:rPr>
                <a:t>DipACLM</a:t>
              </a:r>
              <a:endParaRPr lang="id-ID" altLang="en-US" sz="1200" dirty="0" err="1">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DDE76A3-578C-472C-B868-0CDD77DB03D0}"/>
                </a:ext>
              </a:extLst>
            </p:cNvPr>
            <p:cNvGrpSpPr/>
            <p:nvPr/>
          </p:nvGrpSpPr>
          <p:grpSpPr>
            <a:xfrm>
              <a:off x="3264164" y="4109280"/>
              <a:ext cx="1040335" cy="226007"/>
              <a:chOff x="9475619" y="5793834"/>
              <a:chExt cx="648944" cy="140980"/>
            </a:xfrm>
            <a:solidFill>
              <a:schemeClr val="bg1"/>
            </a:solidFill>
          </p:grpSpPr>
          <p:sp>
            <p:nvSpPr>
              <p:cNvPr id="8" name="Freeform 74">
                <a:extLst>
                  <a:ext uri="{FF2B5EF4-FFF2-40B4-BE49-F238E27FC236}">
                    <a16:creationId xmlns:a16="http://schemas.microsoft.com/office/drawing/2014/main" id="{F9977E15-5508-49D7-AAB4-C8417DC7211A}"/>
                  </a:ext>
                </a:extLst>
              </p:cNvPr>
              <p:cNvSpPr>
                <a:spLocks noChangeArrowheads="1"/>
              </p:cNvSpPr>
              <p:nvPr/>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9" name="Freeform 75">
                <a:extLst>
                  <a:ext uri="{FF2B5EF4-FFF2-40B4-BE49-F238E27FC236}">
                    <a16:creationId xmlns:a16="http://schemas.microsoft.com/office/drawing/2014/main" id="{AD87287D-B86F-48CB-B29E-571000341F47}"/>
                  </a:ext>
                </a:extLst>
              </p:cNvPr>
              <p:cNvSpPr>
                <a:spLocks noChangeArrowheads="1"/>
              </p:cNvSpPr>
              <p:nvPr/>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10" name="Freeform 85">
                <a:extLst>
                  <a:ext uri="{FF2B5EF4-FFF2-40B4-BE49-F238E27FC236}">
                    <a16:creationId xmlns:a16="http://schemas.microsoft.com/office/drawing/2014/main" id="{125B501D-446A-40CD-9998-36A9A8CED947}"/>
                  </a:ext>
                </a:extLst>
              </p:cNvPr>
              <p:cNvSpPr>
                <a:spLocks noChangeArrowheads="1"/>
              </p:cNvSpPr>
              <p:nvPr/>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38646893-FCBD-46EE-82B6-578EF6302052}"/>
              </a:ext>
            </a:extLst>
          </p:cNvPr>
          <p:cNvGrpSpPr/>
          <p:nvPr/>
        </p:nvGrpSpPr>
        <p:grpSpPr>
          <a:xfrm>
            <a:off x="0" y="211147"/>
            <a:ext cx="2743200" cy="102242"/>
            <a:chOff x="0" y="211147"/>
            <a:chExt cx="2743200" cy="102242"/>
          </a:xfrm>
        </p:grpSpPr>
        <p:sp>
          <p:nvSpPr>
            <p:cNvPr id="24" name="Rectangle: Rounded Corners 14">
              <a:extLst>
                <a:ext uri="{FF2B5EF4-FFF2-40B4-BE49-F238E27FC236}">
                  <a16:creationId xmlns:a16="http://schemas.microsoft.com/office/drawing/2014/main" id="{2D5AA213-D8BA-40EF-8880-D8A58D8DC48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1" name="Rectangle: Rounded Corners 14">
              <a:extLst>
                <a:ext uri="{FF2B5EF4-FFF2-40B4-BE49-F238E27FC236}">
                  <a16:creationId xmlns:a16="http://schemas.microsoft.com/office/drawing/2014/main" id="{347CDAE5-D2A6-486F-83F6-C00F2E691E3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2" name="TextBox 21">
            <a:extLst>
              <a:ext uri="{FF2B5EF4-FFF2-40B4-BE49-F238E27FC236}">
                <a16:creationId xmlns:a16="http://schemas.microsoft.com/office/drawing/2014/main" id="{0B0A1220-ECD7-4F16-A8F2-C54E95D49EC5}"/>
              </a:ext>
            </a:extLst>
          </p:cNvPr>
          <p:cNvSpPr txBox="1"/>
          <p:nvPr/>
        </p:nvSpPr>
        <p:spPr>
          <a:xfrm>
            <a:off x="156610" y="281639"/>
            <a:ext cx="290946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DEVELOPED BY</a:t>
            </a:r>
          </a:p>
        </p:txBody>
      </p:sp>
      <p:sp>
        <p:nvSpPr>
          <p:cNvPr id="25" name="Slide Number Placeholder 24">
            <a:extLst>
              <a:ext uri="{FF2B5EF4-FFF2-40B4-BE49-F238E27FC236}">
                <a16:creationId xmlns:a16="http://schemas.microsoft.com/office/drawing/2014/main" id="{7D146388-AF37-4F17-A909-73DA082A3225}"/>
              </a:ext>
            </a:extLst>
          </p:cNvPr>
          <p:cNvSpPr>
            <a:spLocks noGrp="1"/>
          </p:cNvSpPr>
          <p:nvPr>
            <p:ph type="sldNum" sz="quarter" idx="12"/>
          </p:nvPr>
        </p:nvSpPr>
        <p:spPr/>
        <p:txBody>
          <a:bodyPr/>
          <a:lstStyle/>
          <a:p>
            <a:fld id="{D64A4081-96DA-4357-B571-9C6EDCBB5541}" type="slidenum">
              <a:rPr lang="en-US" smtClean="0"/>
              <a:t>2</a:t>
            </a:fld>
            <a:endParaRPr lang="en-US"/>
          </a:p>
        </p:txBody>
      </p:sp>
      <p:pic>
        <p:nvPicPr>
          <p:cNvPr id="26" name="Picture Placeholder 2">
            <a:extLst>
              <a:ext uri="{FF2B5EF4-FFF2-40B4-BE49-F238E27FC236}">
                <a16:creationId xmlns:a16="http://schemas.microsoft.com/office/drawing/2014/main" id="{455D1B83-AD68-4FBD-81FA-C215D825AB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680904" y="2294592"/>
            <a:ext cx="2056651" cy="2320343"/>
          </a:xfrm>
          <a:custGeom>
            <a:avLst/>
            <a:gdLst>
              <a:gd name="T0" fmla="*/ 14623 w 2169581"/>
              <a:gd name="T1" fmla="*/ 0 h 3746091"/>
              <a:gd name="T2" fmla="*/ 2775874 w 2169581"/>
              <a:gd name="T3" fmla="*/ 0 h 3746091"/>
              <a:gd name="T4" fmla="*/ 2790497 w 2169581"/>
              <a:gd name="T5" fmla="*/ 9523 h 3746091"/>
              <a:gd name="T6" fmla="*/ 2790497 w 2169581"/>
              <a:gd name="T7" fmla="*/ 3128446 h 3746091"/>
              <a:gd name="T8" fmla="*/ 2775874 w 2169581"/>
              <a:gd name="T9" fmla="*/ 3137969 h 3746091"/>
              <a:gd name="T10" fmla="*/ 14623 w 2169581"/>
              <a:gd name="T11" fmla="*/ 3137969 h 3746091"/>
              <a:gd name="T12" fmla="*/ 0 w 2169581"/>
              <a:gd name="T13" fmla="*/ 3128446 h 3746091"/>
              <a:gd name="T14" fmla="*/ 0 w 2169581"/>
              <a:gd name="T15" fmla="*/ 9523 h 3746091"/>
              <a:gd name="T16" fmla="*/ 14623 w 2169581"/>
              <a:gd name="T17" fmla="*/ 0 h 3746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9541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F.I.T.T Principle</a:t>
            </a:r>
            <a:br>
              <a:rPr lang="en-US" sz="2400" b="1" dirty="0">
                <a:solidFill>
                  <a:schemeClr val="tx2"/>
                </a:solidFill>
                <a:latin typeface="Arial" panose="020B0604020202020204" pitchFamily="34" charset="0"/>
              </a:rPr>
            </a:b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20</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642257" y="1476317"/>
            <a:ext cx="10907485" cy="4154984"/>
          </a:xfrm>
          <a:prstGeom prst="rect">
            <a:avLst/>
          </a:prstGeom>
        </p:spPr>
        <p:txBody>
          <a:bodyPr wrap="square" lIns="91440" tIns="45720" rIns="91440" bIns="45720" anchor="t">
            <a:spAutoFit/>
          </a:bodyPr>
          <a:lstStyle/>
          <a:p>
            <a:pPr fontAlgn="base"/>
            <a:r>
              <a:rPr lang="en-US" sz="2400" b="1" dirty="0">
                <a:latin typeface="Arial"/>
                <a:cs typeface="Arial"/>
              </a:rPr>
              <a:t>Intensity: How hard you work during exercise</a:t>
            </a:r>
          </a:p>
          <a:p>
            <a:pPr fontAlgn="base"/>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a:cs typeface="Arial"/>
              </a:rPr>
              <a:t>For Cardio Exercise</a:t>
            </a:r>
            <a:r>
              <a:rPr lang="en-US" sz="2400" dirty="0">
                <a:latin typeface="Arial"/>
                <a:cs typeface="Arial"/>
              </a:rPr>
              <a:t>: The general rule is to work in your target heart rate zone and focus on a variety of intensities to stimulate different energy systems.</a:t>
            </a:r>
          </a:p>
          <a:p>
            <a:pPr marL="742950" lvl="1" indent="-285750" fontAlgn="base">
              <a:buFont typeface="Arial" panose="020B0604020202020204" pitchFamily="34" charset="0"/>
              <a:buChar char="•"/>
            </a:pPr>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a:cs typeface="Arial"/>
              </a:rPr>
              <a:t>For Strength Training</a:t>
            </a:r>
            <a:r>
              <a:rPr lang="en-US" sz="2400" dirty="0">
                <a:latin typeface="Arial"/>
                <a:cs typeface="Arial"/>
              </a:rPr>
              <a:t>: The exercises you do (at least 8-10 exercises), the amount of weight you lift and your reps and sets determine the intensity of your strength workouts. In general, you want to lift enough weight that you can only complete the desired number of reps (around 1-3 sets of 8-16 reps of each exercise).</a:t>
            </a:r>
          </a:p>
        </p:txBody>
      </p:sp>
    </p:spTree>
    <p:extLst>
      <p:ext uri="{BB962C8B-B14F-4D97-AF65-F5344CB8AC3E}">
        <p14:creationId xmlns:p14="http://schemas.microsoft.com/office/powerpoint/2010/main" val="155977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F.I.T.T Principle</a:t>
            </a:r>
            <a:br>
              <a:rPr lang="en-US" sz="2400" b="1" dirty="0">
                <a:solidFill>
                  <a:schemeClr val="tx2"/>
                </a:solidFill>
                <a:latin typeface="Arial" panose="020B0604020202020204" pitchFamily="34" charset="0"/>
              </a:rPr>
            </a:b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21</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548205" y="1429291"/>
            <a:ext cx="10907485" cy="4154984"/>
          </a:xfrm>
          <a:prstGeom prst="rect">
            <a:avLst/>
          </a:prstGeom>
        </p:spPr>
        <p:txBody>
          <a:bodyPr wrap="square" lIns="91440" tIns="45720" rIns="91440" bIns="45720" anchor="t">
            <a:spAutoFit/>
          </a:bodyPr>
          <a:lstStyle/>
          <a:p>
            <a:pPr fontAlgn="base"/>
            <a:r>
              <a:rPr lang="en-US" sz="2400" b="1" dirty="0">
                <a:latin typeface="Arial"/>
                <a:cs typeface="Arial"/>
              </a:rPr>
              <a:t>Time: How long you exercise</a:t>
            </a:r>
          </a:p>
          <a:p>
            <a:pPr fontAlgn="base"/>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a:cs typeface="Arial"/>
              </a:rPr>
              <a:t>For Cardio Exercise:</a:t>
            </a:r>
            <a:r>
              <a:rPr lang="en-US" sz="2400" dirty="0">
                <a:latin typeface="Arial"/>
                <a:cs typeface="Arial"/>
              </a:rPr>
              <a:t> The </a:t>
            </a:r>
            <a:r>
              <a:rPr lang="en-US" sz="2400" dirty="0">
                <a:latin typeface="Arial"/>
                <a:cs typeface="Arial"/>
                <a:hlinkClick r:id="rId3"/>
              </a:rPr>
              <a:t>exercise guidelines</a:t>
            </a:r>
            <a:r>
              <a:rPr lang="en-US" sz="2400" dirty="0">
                <a:latin typeface="Arial"/>
                <a:cs typeface="Arial"/>
              </a:rPr>
              <a:t> suggest 30-60 minutes of cardio (or working your way up to that). How long you exercise will not just be dependent on your fitness level, but also your intensity. The harder you work, the shorter your workouts will be.</a:t>
            </a:r>
          </a:p>
          <a:p>
            <a:pPr marL="742950" lvl="1" indent="-285750" fontAlgn="base">
              <a:buFont typeface="Arial" panose="020B0604020202020204" pitchFamily="34" charset="0"/>
              <a:buChar char="•"/>
            </a:pPr>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a:cs typeface="Arial"/>
              </a:rPr>
              <a:t>For Strength Training</a:t>
            </a:r>
            <a:r>
              <a:rPr lang="en-US" sz="2400" dirty="0">
                <a:latin typeface="Arial"/>
                <a:cs typeface="Arial"/>
              </a:rPr>
              <a:t>: The </a:t>
            </a:r>
            <a:r>
              <a:rPr lang="en-US" sz="2400" dirty="0">
                <a:latin typeface="Arial"/>
                <a:cs typeface="Arial"/>
                <a:hlinkClick r:id="rId3"/>
              </a:rPr>
              <a:t>exercise guidelines</a:t>
            </a:r>
            <a:r>
              <a:rPr lang="en-US" sz="2400" dirty="0">
                <a:latin typeface="Arial"/>
                <a:cs typeface="Arial"/>
              </a:rPr>
              <a:t> for how long you lift weights depends on the type of workout you're doing and your schedule. For example, a total body workout could take up to an hour, whereas a split routine could take less time.</a:t>
            </a:r>
          </a:p>
        </p:txBody>
      </p:sp>
    </p:spTree>
    <p:extLst>
      <p:ext uri="{BB962C8B-B14F-4D97-AF65-F5344CB8AC3E}">
        <p14:creationId xmlns:p14="http://schemas.microsoft.com/office/powerpoint/2010/main" val="134891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F.I.T.T Principle</a:t>
            </a:r>
            <a:br>
              <a:rPr lang="en-US" sz="2400" b="1" dirty="0">
                <a:solidFill>
                  <a:schemeClr val="tx2"/>
                </a:solidFill>
                <a:latin typeface="Arial" panose="020B0604020202020204" pitchFamily="34" charset="0"/>
              </a:rPr>
            </a:b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22</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558654" y="1536174"/>
            <a:ext cx="10907485" cy="3785652"/>
          </a:xfrm>
          <a:prstGeom prst="rect">
            <a:avLst/>
          </a:prstGeom>
        </p:spPr>
        <p:txBody>
          <a:bodyPr wrap="square" lIns="91440" tIns="45720" rIns="91440" bIns="45720" anchor="t">
            <a:spAutoFit/>
          </a:bodyPr>
          <a:lstStyle/>
          <a:p>
            <a:pPr fontAlgn="base"/>
            <a:r>
              <a:rPr lang="en-US" sz="2400" b="1" dirty="0">
                <a:latin typeface="Arial"/>
                <a:cs typeface="Arial"/>
              </a:rPr>
              <a:t>Type: The type of activity you're doing</a:t>
            </a:r>
          </a:p>
          <a:p>
            <a:pPr fontAlgn="base"/>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panose="020B0604020202020204" pitchFamily="34" charset="0"/>
              </a:rPr>
              <a:t>For Cardio Exercise</a:t>
            </a:r>
            <a:r>
              <a:rPr lang="en-US" sz="2400" dirty="0">
                <a:latin typeface="Arial" panose="020B0604020202020204" pitchFamily="34" charset="0"/>
              </a:rPr>
              <a:t>: Any activity that gets your heart rate up counts as cardio - Running, walking, cycling, dancing, sports, etc.</a:t>
            </a:r>
          </a:p>
          <a:p>
            <a:pPr marL="742950" lvl="1" indent="-285750" fontAlgn="base">
              <a:buFont typeface="Arial" panose="020B0604020202020204" pitchFamily="34" charset="0"/>
              <a:buChar char="•"/>
            </a:pPr>
            <a:endParaRPr lang="en-US" sz="2400" dirty="0">
              <a:latin typeface="Arial" panose="020B0604020202020204" pitchFamily="34" charset="0"/>
            </a:endParaRPr>
          </a:p>
          <a:p>
            <a:pPr marL="742950" lvl="1" indent="-285750" fontAlgn="base">
              <a:buFont typeface="Arial" panose="020B0604020202020204" pitchFamily="34" charset="0"/>
              <a:buChar char="•"/>
            </a:pPr>
            <a:r>
              <a:rPr lang="en-US" sz="2400" b="1" dirty="0">
                <a:latin typeface="Arial"/>
                <a:cs typeface="Arial"/>
              </a:rPr>
              <a:t>For Strength Training</a:t>
            </a:r>
            <a:r>
              <a:rPr lang="en-US" sz="2400" dirty="0">
                <a:latin typeface="Arial"/>
                <a:cs typeface="Arial"/>
              </a:rPr>
              <a:t>: This pretty much includes any exercise where you're using some type of resistance (bands, dumbbells, machines, etc.) to work your muscles. Bodyweight exercises can also be considered a form of strength training, as well, although building strength will likely require more resistance.</a:t>
            </a:r>
          </a:p>
        </p:txBody>
      </p:sp>
    </p:spTree>
    <p:extLst>
      <p:ext uri="{BB962C8B-B14F-4D97-AF65-F5344CB8AC3E}">
        <p14:creationId xmlns:p14="http://schemas.microsoft.com/office/powerpoint/2010/main" val="369991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F.I.T.T Principle</a:t>
            </a:r>
            <a:br>
              <a:rPr lang="en-US" sz="2400" b="1" dirty="0">
                <a:solidFill>
                  <a:schemeClr val="tx2"/>
                </a:solidFill>
                <a:latin typeface="Arial" panose="020B0604020202020204" pitchFamily="34" charset="0"/>
              </a:rPr>
            </a:b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23</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642257" y="1002571"/>
            <a:ext cx="10907485" cy="5078313"/>
          </a:xfrm>
          <a:prstGeom prst="rect">
            <a:avLst/>
          </a:prstGeom>
        </p:spPr>
        <p:txBody>
          <a:bodyPr wrap="square" lIns="91440" tIns="45720" rIns="91440" bIns="45720" anchor="t">
            <a:spAutoFit/>
          </a:bodyPr>
          <a:lstStyle/>
          <a:p>
            <a:pPr marL="285750" indent="-285750" fontAlgn="base">
              <a:buFont typeface="Arial" panose="020B0604020202020204" pitchFamily="34" charset="0"/>
              <a:buChar char="•"/>
            </a:pPr>
            <a:r>
              <a:rPr lang="en-US" dirty="0">
                <a:latin typeface="Arial" panose="020B0604020202020204" pitchFamily="34" charset="0"/>
              </a:rPr>
              <a:t>Why is the F.I.T.T. Principle important? </a:t>
            </a:r>
          </a:p>
          <a:p>
            <a:pPr marL="742950" lvl="1" indent="-285750" fontAlgn="base">
              <a:buFont typeface="Arial" panose="020B0604020202020204" pitchFamily="34" charset="0"/>
              <a:buChar char="•"/>
            </a:pPr>
            <a:r>
              <a:rPr lang="en-US" dirty="0">
                <a:latin typeface="Arial" panose="020B0604020202020204" pitchFamily="34" charset="0"/>
              </a:rPr>
              <a:t>Helps to go beyond plateaus</a:t>
            </a:r>
          </a:p>
          <a:p>
            <a:pPr marL="742950" lvl="1" indent="-285750" fontAlgn="base">
              <a:buFont typeface="Arial" panose="020B0604020202020204" pitchFamily="34" charset="0"/>
              <a:buChar char="•"/>
            </a:pPr>
            <a:r>
              <a:rPr lang="en-US" dirty="0">
                <a:latin typeface="Arial" panose="020B0604020202020204" pitchFamily="34" charset="0"/>
              </a:rPr>
              <a:t>Helps body adapt to be in better shape</a:t>
            </a:r>
          </a:p>
          <a:p>
            <a:pPr marL="742950" lvl="1" indent="-285750" fontAlgn="base">
              <a:buFont typeface="Arial" panose="020B0604020202020204" pitchFamily="34" charset="0"/>
              <a:buChar char="•"/>
            </a:pPr>
            <a:endParaRPr lang="en-US" dirty="0">
              <a:latin typeface="Arial" panose="020B0604020202020204" pitchFamily="34" charset="0"/>
            </a:endParaRPr>
          </a:p>
          <a:p>
            <a:pPr marL="285750" indent="-285750" fontAlgn="base">
              <a:buFont typeface="Arial" panose="020B0604020202020204" pitchFamily="34" charset="0"/>
              <a:buChar char="•"/>
            </a:pPr>
            <a:r>
              <a:rPr lang="en-US" dirty="0">
                <a:latin typeface="Arial"/>
                <a:cs typeface="Arial"/>
              </a:rPr>
              <a:t>After a few weeks, body adapts to these workouts and several things may happen:</a:t>
            </a:r>
          </a:p>
          <a:p>
            <a:pPr marL="742950" lvl="1" indent="-285750" fontAlgn="base">
              <a:buFont typeface="Arial" panose="020B0604020202020204" pitchFamily="34" charset="0"/>
              <a:buChar char="•"/>
            </a:pPr>
            <a:r>
              <a:rPr lang="en-US" b="1" dirty="0">
                <a:latin typeface="Arial" panose="020B0604020202020204" pitchFamily="34" charset="0"/>
              </a:rPr>
              <a:t>Your body becomes more efficient at exercise</a:t>
            </a:r>
            <a:r>
              <a:rPr lang="en-US" dirty="0">
                <a:latin typeface="Arial" panose="020B0604020202020204" pitchFamily="34" charset="0"/>
              </a:rPr>
              <a:t> - The more you work out, the easier it is to do the exercises, causing you to burn fewer calories than you did when you started.</a:t>
            </a:r>
          </a:p>
          <a:p>
            <a:pPr marL="742950" lvl="1" indent="-285750" fontAlgn="base">
              <a:buFont typeface="Arial" panose="020B0604020202020204" pitchFamily="34" charset="0"/>
              <a:buChar char="•"/>
            </a:pPr>
            <a:r>
              <a:rPr lang="en-US" b="1" dirty="0">
                <a:latin typeface="Arial" panose="020B0604020202020204" pitchFamily="34" charset="0"/>
              </a:rPr>
              <a:t>Weight loss</a:t>
            </a:r>
            <a:r>
              <a:rPr lang="en-US" dirty="0">
                <a:latin typeface="Arial" panose="020B0604020202020204" pitchFamily="34" charset="0"/>
              </a:rPr>
              <a:t> - Your new workouts may cause weight loss which, of course, is a good thing. The downside? You expends fewer calories moving that new, more efficient body around.</a:t>
            </a:r>
          </a:p>
          <a:p>
            <a:pPr marL="285750" lvl="0" indent="-285750" fontAlgn="base">
              <a:buFont typeface="Arial" panose="020B0604020202020204" pitchFamily="34" charset="0"/>
              <a:buChar char="•"/>
            </a:pPr>
            <a:endParaRPr lang="en-US" b="1" dirty="0">
              <a:latin typeface="Arial" panose="020B0604020202020204" pitchFamily="34" charset="0"/>
            </a:endParaRPr>
          </a:p>
          <a:p>
            <a:pPr marL="285750" lvl="0" indent="-285750" fontAlgn="base">
              <a:buFont typeface="Arial" panose="020B0604020202020204" pitchFamily="34" charset="0"/>
              <a:buChar char="•"/>
            </a:pPr>
            <a:r>
              <a:rPr lang="en-US" b="1" dirty="0">
                <a:latin typeface="Arial"/>
                <a:cs typeface="Arial"/>
              </a:rPr>
              <a:t>Boredom</a:t>
            </a:r>
            <a:r>
              <a:rPr lang="en-US" dirty="0">
                <a:latin typeface="Arial"/>
                <a:cs typeface="Arial"/>
              </a:rPr>
              <a:t> - Doing the same workout for weeks or months on end can get old, eating into your motivation to exercise.</a:t>
            </a:r>
          </a:p>
          <a:p>
            <a:pPr marL="285750" indent="-285750">
              <a:buFont typeface="Arial" panose="020B0604020202020204" pitchFamily="34" charset="0"/>
              <a:buChar char="•"/>
            </a:pPr>
            <a:endParaRPr lang="en-US" i="1" dirty="0">
              <a:latin typeface="Arial" panose="020B0604020202020204" pitchFamily="34" charset="0"/>
            </a:endParaRPr>
          </a:p>
          <a:p>
            <a:pPr marL="285750" indent="-285750">
              <a:buFont typeface="Arial" panose="020B0604020202020204" pitchFamily="34" charset="0"/>
              <a:buChar char="•"/>
            </a:pPr>
            <a:r>
              <a:rPr lang="en-US" i="1" dirty="0">
                <a:latin typeface="Arial" panose="020B0604020202020204" pitchFamily="34" charset="0"/>
              </a:rPr>
              <a:t>How can you manipulate one or more of the F.I.T.T. Principles? </a:t>
            </a:r>
          </a:p>
          <a:p>
            <a:pPr marL="742950" lvl="1" indent="-285750">
              <a:buFont typeface="Arial" panose="020B0604020202020204" pitchFamily="34" charset="0"/>
              <a:buChar char="•"/>
            </a:pPr>
            <a:r>
              <a:rPr lang="en-US" dirty="0">
                <a:latin typeface="Arial" panose="020B0604020202020204" pitchFamily="34" charset="0"/>
              </a:rPr>
              <a:t>F:Frequency?</a:t>
            </a:r>
          </a:p>
          <a:p>
            <a:pPr marL="742950" lvl="1" indent="-285750">
              <a:buFont typeface="Arial" panose="020B0604020202020204" pitchFamily="34" charset="0"/>
              <a:buChar char="•"/>
            </a:pPr>
            <a:r>
              <a:rPr lang="en-US" dirty="0">
                <a:latin typeface="Arial" panose="020B0604020202020204" pitchFamily="34" charset="0"/>
              </a:rPr>
              <a:t>I: Intensity?</a:t>
            </a:r>
          </a:p>
          <a:p>
            <a:pPr marL="742950" lvl="1" indent="-285750">
              <a:buFont typeface="Arial" panose="020B0604020202020204" pitchFamily="34" charset="0"/>
              <a:buChar char="•"/>
            </a:pPr>
            <a:r>
              <a:rPr lang="en-US" dirty="0">
                <a:latin typeface="Arial" panose="020B0604020202020204" pitchFamily="34" charset="0"/>
              </a:rPr>
              <a:t>T: Time?</a:t>
            </a:r>
          </a:p>
          <a:p>
            <a:pPr marL="742950" lvl="1" indent="-285750">
              <a:buFont typeface="Arial" panose="020B0604020202020204" pitchFamily="34" charset="0"/>
              <a:buChar char="•"/>
            </a:pPr>
            <a:r>
              <a:rPr lang="en-US" dirty="0">
                <a:latin typeface="Arial" panose="020B0604020202020204" pitchFamily="34" charset="0"/>
              </a:rPr>
              <a:t>T: Type?</a:t>
            </a:r>
          </a:p>
        </p:txBody>
      </p:sp>
    </p:spTree>
    <p:extLst>
      <p:ext uri="{BB962C8B-B14F-4D97-AF65-F5344CB8AC3E}">
        <p14:creationId xmlns:p14="http://schemas.microsoft.com/office/powerpoint/2010/main" val="171577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4">
            <a:extLst>
              <a:ext uri="{FF2B5EF4-FFF2-40B4-BE49-F238E27FC236}">
                <a16:creationId xmlns:a16="http://schemas.microsoft.com/office/drawing/2014/main" id="{74BD33CB-C228-43E3-BC3F-B6A35A1EE451}"/>
              </a:ext>
            </a:extLst>
          </p:cNvPr>
          <p:cNvSpPr/>
          <p:nvPr/>
        </p:nvSpPr>
        <p:spPr>
          <a:xfrm rot="10800000">
            <a:off x="231877" y="1497168"/>
            <a:ext cx="5694096" cy="3863663"/>
          </a:xfrm>
          <a:prstGeom prst="roundRect">
            <a:avLst>
              <a:gd name="adj" fmla="val 0"/>
            </a:avLst>
          </a:prstGeom>
          <a:solidFill>
            <a:schemeClr val="bg2">
              <a:lumMod val="2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90DDF352-2A3C-4712-8F92-11DEBAD6DAEC}"/>
              </a:ext>
            </a:extLst>
          </p:cNvPr>
          <p:cNvSpPr/>
          <p:nvPr/>
        </p:nvSpPr>
        <p:spPr>
          <a:xfrm rot="10800000">
            <a:off x="6497904" y="0"/>
            <a:ext cx="5694096" cy="6228525"/>
          </a:xfrm>
          <a:prstGeom prst="roundRect">
            <a:avLst>
              <a:gd name="adj" fmla="val 0"/>
            </a:avLst>
          </a:prstGeom>
          <a:gradFill>
            <a:gsLst>
              <a:gs pos="26000">
                <a:schemeClr val="accent1">
                  <a:lumMod val="50000"/>
                </a:schemeClr>
              </a:gs>
              <a:gs pos="100000">
                <a:schemeClr val="accent1">
                  <a:lumMod val="75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472405" y="2089646"/>
            <a:ext cx="5623595" cy="34271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lgn="ctr"/>
            <a:endParaRPr lang="en-US" sz="2400" dirty="0">
              <a:solidFill>
                <a:schemeClr val="tx1"/>
              </a:solidFill>
              <a:latin typeface="Arial" panose="020B0604020202020204" pitchFamily="34" charset="0"/>
            </a:endParaRPr>
          </a:p>
        </p:txBody>
      </p:sp>
      <p:sp>
        <p:nvSpPr>
          <p:cNvPr id="4" name="Speech Bubble: Oval 3">
            <a:extLst>
              <a:ext uri="{FF2B5EF4-FFF2-40B4-BE49-F238E27FC236}">
                <a16:creationId xmlns:a16="http://schemas.microsoft.com/office/drawing/2014/main" id="{9C5D6FCE-C38E-459E-9021-1709DC5CDF57}"/>
              </a:ext>
            </a:extLst>
          </p:cNvPr>
          <p:cNvSpPr/>
          <p:nvPr/>
        </p:nvSpPr>
        <p:spPr>
          <a:xfrm>
            <a:off x="472405" y="350390"/>
            <a:ext cx="1213805" cy="887490"/>
          </a:xfrm>
          <a:prstGeom prst="wedgeEllipseCallout">
            <a:avLst>
              <a:gd name="adj1" fmla="val -68166"/>
              <a:gd name="adj2" fmla="val 260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rPr>
              <a:t>?</a:t>
            </a:r>
          </a:p>
        </p:txBody>
      </p:sp>
      <p:sp>
        <p:nvSpPr>
          <p:cNvPr id="11" name="TextBox 10">
            <a:extLst>
              <a:ext uri="{FF2B5EF4-FFF2-40B4-BE49-F238E27FC236}">
                <a16:creationId xmlns:a16="http://schemas.microsoft.com/office/drawing/2014/main" id="{60F07E7C-47D8-476D-AF37-684A532DF627}"/>
              </a:ext>
            </a:extLst>
          </p:cNvPr>
          <p:cNvSpPr txBox="1"/>
          <p:nvPr/>
        </p:nvSpPr>
        <p:spPr>
          <a:xfrm>
            <a:off x="1749407" y="605110"/>
            <a:ext cx="463521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Practice Question 1</a:t>
            </a:r>
          </a:p>
        </p:txBody>
      </p:sp>
      <p:sp>
        <p:nvSpPr>
          <p:cNvPr id="3" name="Slide Number Placeholder 2">
            <a:extLst>
              <a:ext uri="{FF2B5EF4-FFF2-40B4-BE49-F238E27FC236}">
                <a16:creationId xmlns:a16="http://schemas.microsoft.com/office/drawing/2014/main" id="{B565E6CA-8023-4036-94C9-682E5122C873}"/>
              </a:ext>
            </a:extLst>
          </p:cNvPr>
          <p:cNvSpPr>
            <a:spLocks noGrp="1"/>
          </p:cNvSpPr>
          <p:nvPr>
            <p:ph type="sldNum" sz="quarter" idx="12"/>
          </p:nvPr>
        </p:nvSpPr>
        <p:spPr/>
        <p:txBody>
          <a:bodyPr/>
          <a:lstStyle/>
          <a:p>
            <a:fld id="{D64A4081-96DA-4357-B571-9C6EDCBB5541}" type="slidenum">
              <a:rPr lang="en-US" dirty="0" smtClean="0"/>
              <a:t>24</a:t>
            </a:fld>
            <a:endParaRPr lang="en-US" dirty="0"/>
          </a:p>
        </p:txBody>
      </p:sp>
      <p:sp>
        <p:nvSpPr>
          <p:cNvPr id="16" name="CAI1">
            <a:extLst>
              <a:ext uri="{FF2B5EF4-FFF2-40B4-BE49-F238E27FC236}">
                <a16:creationId xmlns:a16="http://schemas.microsoft.com/office/drawing/2014/main" id="{DECEA1DC-9EBE-4F73-87D6-6AB2CE4262C6}"/>
              </a:ext>
            </a:extLst>
          </p:cNvPr>
          <p:cNvSpPr/>
          <p:nvPr>
            <p:custDataLst>
              <p:tags r:id="rId1"/>
            </p:custDataLst>
          </p:nvPr>
        </p:nvSpPr>
        <p:spPr>
          <a:xfrm rot="10800000">
            <a:off x="6984231" y="4396239"/>
            <a:ext cx="266700" cy="224029"/>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PAnswers">
            <a:extLst>
              <a:ext uri="{FF2B5EF4-FFF2-40B4-BE49-F238E27FC236}">
                <a16:creationId xmlns:a16="http://schemas.microsoft.com/office/drawing/2014/main" id="{0CC05B97-AC13-4E2C-A22A-D773A51F240D}"/>
              </a:ext>
            </a:extLst>
          </p:cNvPr>
          <p:cNvSpPr txBox="1">
            <a:spLocks/>
          </p:cNvSpPr>
          <p:nvPr>
            <p:custDataLst>
              <p:tags r:id="rId2"/>
            </p:custDataLst>
          </p:nvPr>
        </p:nvSpPr>
        <p:spPr>
          <a:xfrm>
            <a:off x="6984231" y="835942"/>
            <a:ext cx="5208604" cy="54527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latin typeface="Arial" panose="020B0604020202020204" pitchFamily="34" charset="0"/>
              </a:rPr>
              <a:t>	 </a:t>
            </a:r>
          </a:p>
        </p:txBody>
      </p:sp>
      <p:sp>
        <p:nvSpPr>
          <p:cNvPr id="7" name="Rectangle 6">
            <a:extLst>
              <a:ext uri="{FF2B5EF4-FFF2-40B4-BE49-F238E27FC236}">
                <a16:creationId xmlns:a16="http://schemas.microsoft.com/office/drawing/2014/main" id="{958ADDB4-6878-4138-8978-8E73965334C3}"/>
              </a:ext>
            </a:extLst>
          </p:cNvPr>
          <p:cNvSpPr/>
          <p:nvPr/>
        </p:nvSpPr>
        <p:spPr>
          <a:xfrm>
            <a:off x="7383052" y="1688147"/>
            <a:ext cx="4809365" cy="3046988"/>
          </a:xfrm>
          <a:prstGeom prst="rect">
            <a:avLst/>
          </a:prstGeom>
        </p:spPr>
        <p:txBody>
          <a:bodyPr wrap="square">
            <a:spAutoFit/>
          </a:bodyPr>
          <a:lstStyle/>
          <a:p>
            <a:pPr marL="342900" indent="-342900">
              <a:spcAft>
                <a:spcPts val="900"/>
              </a:spcAft>
              <a:buFont typeface="+mj-lt"/>
              <a:buAutoNum type="alphaUcPeriod"/>
            </a:pPr>
            <a:r>
              <a:rPr lang="en-US" dirty="0">
                <a:solidFill>
                  <a:schemeClr val="bg1"/>
                </a:solidFill>
                <a:latin typeface="Arial" panose="020B0604020202020204" pitchFamily="34" charset="0"/>
              </a:rPr>
              <a:t>Indicator of cardiorespiratory fitness</a:t>
            </a:r>
          </a:p>
          <a:p>
            <a:pPr marL="342900" indent="-342900">
              <a:spcAft>
                <a:spcPts val="900"/>
              </a:spcAft>
              <a:buFont typeface="+mj-lt"/>
              <a:buAutoNum type="alphaUcPeriod"/>
            </a:pPr>
            <a:r>
              <a:rPr lang="en-US" dirty="0">
                <a:solidFill>
                  <a:schemeClr val="bg1"/>
                </a:solidFill>
                <a:latin typeface="Arial" panose="020B0604020202020204" pitchFamily="34" charset="0"/>
              </a:rPr>
              <a:t>Predictor of performance of endurance sports athletes</a:t>
            </a:r>
          </a:p>
          <a:p>
            <a:pPr marL="342900" indent="-342900">
              <a:spcAft>
                <a:spcPts val="900"/>
              </a:spcAft>
              <a:buFont typeface="+mj-lt"/>
              <a:buAutoNum type="alphaUcPeriod"/>
            </a:pPr>
            <a:r>
              <a:rPr lang="en-US" dirty="0">
                <a:solidFill>
                  <a:schemeClr val="bg1"/>
                </a:solidFill>
                <a:latin typeface="Arial" panose="020B0604020202020204" pitchFamily="34" charset="0"/>
              </a:rPr>
              <a:t>Indicator of an individual's body to maximally transport and use oxygen during exercise </a:t>
            </a:r>
          </a:p>
          <a:p>
            <a:pPr marL="342900" indent="-342900">
              <a:spcAft>
                <a:spcPts val="900"/>
              </a:spcAft>
              <a:buFont typeface="+mj-lt"/>
              <a:buAutoNum type="alphaUcPeriod"/>
            </a:pPr>
            <a:r>
              <a:rPr lang="en-US" dirty="0">
                <a:solidFill>
                  <a:schemeClr val="bg1"/>
                </a:solidFill>
                <a:latin typeface="Arial" panose="020B0604020202020204" pitchFamily="34" charset="0"/>
              </a:rPr>
              <a:t>Predictor of mortality from all causes, cardiovascular disease, and cancer </a:t>
            </a:r>
          </a:p>
          <a:p>
            <a:pPr marL="342900" indent="-342900">
              <a:spcAft>
                <a:spcPts val="900"/>
              </a:spcAft>
              <a:buFont typeface="+mj-lt"/>
              <a:buAutoNum type="alphaUcPeriod"/>
            </a:pPr>
            <a:r>
              <a:rPr lang="en-US" dirty="0">
                <a:solidFill>
                  <a:schemeClr val="bg1"/>
                </a:solidFill>
                <a:latin typeface="Arial" panose="020B0604020202020204" pitchFamily="34" charset="0"/>
              </a:rPr>
              <a:t>All the above</a:t>
            </a:r>
          </a:p>
        </p:txBody>
      </p:sp>
      <p:pic>
        <p:nvPicPr>
          <p:cNvPr id="2" name="Picture 1">
            <a:extLst>
              <a:ext uri="{FF2B5EF4-FFF2-40B4-BE49-F238E27FC236}">
                <a16:creationId xmlns:a16="http://schemas.microsoft.com/office/drawing/2014/main" id="{E4AE0E41-1885-469A-BA38-5607F046C8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0445" y="2130511"/>
            <a:ext cx="2180233" cy="2452562"/>
          </a:xfrm>
          <a:prstGeom prst="rect">
            <a:avLst/>
          </a:prstGeom>
          <a:effectLst>
            <a:glow>
              <a:schemeClr val="accent1">
                <a:alpha val="40000"/>
              </a:schemeClr>
            </a:glow>
            <a:softEdge rad="0"/>
          </a:effectLst>
        </p:spPr>
      </p:pic>
      <p:sp>
        <p:nvSpPr>
          <p:cNvPr id="6" name="TextBox 5">
            <a:extLst>
              <a:ext uri="{FF2B5EF4-FFF2-40B4-BE49-F238E27FC236}">
                <a16:creationId xmlns:a16="http://schemas.microsoft.com/office/drawing/2014/main" id="{95E8B6FC-C37B-45B6-A4FF-BF1EE04DB2F1}"/>
              </a:ext>
            </a:extLst>
          </p:cNvPr>
          <p:cNvSpPr txBox="1"/>
          <p:nvPr/>
        </p:nvSpPr>
        <p:spPr>
          <a:xfrm>
            <a:off x="2930705" y="2100289"/>
            <a:ext cx="2995268" cy="1077218"/>
          </a:xfrm>
          <a:prstGeom prst="rect">
            <a:avLst/>
          </a:prstGeom>
          <a:noFill/>
        </p:spPr>
        <p:txBody>
          <a:bodyPr wrap="square" rtlCol="0">
            <a:spAutoFit/>
          </a:bodyPr>
          <a:lstStyle/>
          <a:p>
            <a:r>
              <a:rPr lang="en-US" sz="3200" dirty="0">
                <a:solidFill>
                  <a:schemeClr val="bg1"/>
                </a:solidFill>
                <a:latin typeface="Arial" panose="020B0604020202020204" pitchFamily="34" charset="0"/>
              </a:rPr>
              <a:t>How Important is VO</a:t>
            </a:r>
            <a:r>
              <a:rPr lang="en-US" sz="3200" baseline="-25000" dirty="0">
                <a:solidFill>
                  <a:schemeClr val="bg1"/>
                </a:solidFill>
                <a:latin typeface="Arial" panose="020B0604020202020204" pitchFamily="34" charset="0"/>
              </a:rPr>
              <a:t>2</a:t>
            </a:r>
            <a:r>
              <a:rPr lang="en-US" sz="3200" dirty="0">
                <a:solidFill>
                  <a:schemeClr val="bg1"/>
                </a:solidFill>
                <a:latin typeface="Arial" panose="020B0604020202020204" pitchFamily="34" charset="0"/>
              </a:rPr>
              <a:t>max?</a:t>
            </a:r>
          </a:p>
        </p:txBody>
      </p:sp>
      <p:sp>
        <p:nvSpPr>
          <p:cNvPr id="8" name="TextBox 7">
            <a:extLst>
              <a:ext uri="{FF2B5EF4-FFF2-40B4-BE49-F238E27FC236}">
                <a16:creationId xmlns:a16="http://schemas.microsoft.com/office/drawing/2014/main" id="{695DDE34-7E8D-4E80-A94F-635D887EF942}"/>
              </a:ext>
            </a:extLst>
          </p:cNvPr>
          <p:cNvSpPr txBox="1"/>
          <p:nvPr/>
        </p:nvSpPr>
        <p:spPr>
          <a:xfrm>
            <a:off x="2937371" y="3850178"/>
            <a:ext cx="2654174" cy="707886"/>
          </a:xfrm>
          <a:prstGeom prst="rect">
            <a:avLst/>
          </a:prstGeom>
          <a:noFill/>
        </p:spPr>
        <p:txBody>
          <a:bodyPr wrap="square" rtlCol="0">
            <a:spAutoFit/>
          </a:bodyPr>
          <a:lstStyle/>
          <a:p>
            <a:r>
              <a:rPr lang="en-US" sz="2000" dirty="0">
                <a:solidFill>
                  <a:schemeClr val="bg1"/>
                </a:solidFill>
                <a:latin typeface="Arial" panose="020B0604020202020204" pitchFamily="34" charset="0"/>
              </a:rPr>
              <a:t>What Does Yours Actually Mean?</a:t>
            </a:r>
          </a:p>
        </p:txBody>
      </p:sp>
    </p:spTree>
    <p:extLst>
      <p:ext uri="{BB962C8B-B14F-4D97-AF65-F5344CB8AC3E}">
        <p14:creationId xmlns:p14="http://schemas.microsoft.com/office/powerpoint/2010/main" val="94185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Definitions of Movement</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25</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1289528" y="775055"/>
            <a:ext cx="10417873" cy="5363007"/>
          </a:xfrm>
          <a:prstGeom prst="rect">
            <a:avLst/>
          </a:prstGeom>
          <a:solidFill>
            <a:schemeClr val="bg1">
              <a:lumMod val="95000"/>
              <a:alpha val="70000"/>
            </a:schemeClr>
          </a:solidFill>
        </p:spPr>
        <p:txBody>
          <a:bodyPr wrap="square">
            <a:spAutoFit/>
          </a:bodyPr>
          <a:lstStyle/>
          <a:p>
            <a:pPr>
              <a:spcAft>
                <a:spcPts val="900"/>
              </a:spcAft>
            </a:pPr>
            <a:r>
              <a:rPr lang="en-US" sz="2000" b="1" dirty="0">
                <a:latin typeface="Arial" panose="020B0604020202020204" pitchFamily="34" charset="0"/>
              </a:rPr>
              <a:t>Physical activity (PA):</a:t>
            </a:r>
          </a:p>
          <a:p>
            <a:pPr lvl="1">
              <a:spcAft>
                <a:spcPts val="900"/>
              </a:spcAft>
            </a:pPr>
            <a:r>
              <a:rPr lang="en-US" sz="1600" dirty="0">
                <a:latin typeface="Arial" panose="020B0604020202020204" pitchFamily="34" charset="0"/>
              </a:rPr>
              <a:t>Any bodily movement produced by skeletal muscles that increases energy expenditure (gardening, walking/cycling for transport, manual labor)</a:t>
            </a:r>
          </a:p>
          <a:p>
            <a:pPr>
              <a:spcAft>
                <a:spcPts val="900"/>
              </a:spcAft>
            </a:pPr>
            <a:r>
              <a:rPr lang="en-US" sz="2000" b="1" dirty="0">
                <a:latin typeface="Arial" panose="020B0604020202020204" pitchFamily="34" charset="0"/>
              </a:rPr>
              <a:t>Exercise:</a:t>
            </a:r>
          </a:p>
          <a:p>
            <a:pPr lvl="1">
              <a:spcAft>
                <a:spcPts val="900"/>
              </a:spcAft>
            </a:pPr>
            <a:r>
              <a:rPr lang="en-US" sz="1600" dirty="0">
                <a:latin typeface="Arial" panose="020B0604020202020204" pitchFamily="34" charset="0"/>
              </a:rPr>
              <a:t>Planned and structured repetitive movements designed specifically to improve fitness and health</a:t>
            </a:r>
            <a:endParaRPr lang="en-US" sz="1600" b="1" dirty="0">
              <a:latin typeface="Arial" panose="020B0604020202020204" pitchFamily="34" charset="0"/>
            </a:endParaRPr>
          </a:p>
          <a:p>
            <a:pPr>
              <a:spcAft>
                <a:spcPts val="900"/>
              </a:spcAft>
            </a:pPr>
            <a:r>
              <a:rPr lang="en-US" sz="2000" b="1" dirty="0">
                <a:latin typeface="Arial" panose="020B0604020202020204" pitchFamily="34" charset="0"/>
              </a:rPr>
              <a:t>Sport: </a:t>
            </a:r>
          </a:p>
          <a:p>
            <a:pPr lvl="1">
              <a:spcAft>
                <a:spcPts val="900"/>
              </a:spcAft>
            </a:pPr>
            <a:r>
              <a:rPr lang="en-US" sz="1600" dirty="0">
                <a:latin typeface="Arial" panose="020B0604020202020204" pitchFamily="34" charset="0"/>
              </a:rPr>
              <a:t>Physical activity which involves structured competitive situations governed by rules</a:t>
            </a:r>
          </a:p>
          <a:p>
            <a:pPr>
              <a:spcAft>
                <a:spcPts val="900"/>
              </a:spcAft>
            </a:pPr>
            <a:r>
              <a:rPr lang="en-US" sz="2000" b="1" dirty="0">
                <a:latin typeface="Arial" panose="020B0604020202020204" pitchFamily="34" charset="0"/>
              </a:rPr>
              <a:t>Physical fitness:</a:t>
            </a:r>
          </a:p>
          <a:p>
            <a:pPr lvl="1">
              <a:spcAft>
                <a:spcPts val="900"/>
              </a:spcAft>
            </a:pPr>
            <a:r>
              <a:rPr lang="en-US" sz="1600" dirty="0">
                <a:latin typeface="Arial" panose="020B0604020202020204" pitchFamily="34" charset="0"/>
              </a:rPr>
              <a:t>A set of attributes such as stamina, mobility, and strength that relate to ability to perform physical activity</a:t>
            </a:r>
          </a:p>
          <a:p>
            <a:pPr>
              <a:spcAft>
                <a:spcPts val="900"/>
              </a:spcAft>
            </a:pPr>
            <a:r>
              <a:rPr lang="en-US" sz="2000" b="1" dirty="0">
                <a:latin typeface="Arial" panose="020B0604020202020204" pitchFamily="34" charset="0"/>
              </a:rPr>
              <a:t>Cardiorespiratory fitness:</a:t>
            </a:r>
          </a:p>
          <a:p>
            <a:pPr lvl="1">
              <a:spcAft>
                <a:spcPts val="900"/>
              </a:spcAft>
            </a:pPr>
            <a:r>
              <a:rPr lang="en-US" sz="1600" dirty="0">
                <a:latin typeface="Arial" panose="020B0604020202020204" pitchFamily="34" charset="0"/>
              </a:rPr>
              <a:t> The ability of the body's circulatory and respiratory systems to supply fuel and oxygen during sustained physical activity.</a:t>
            </a:r>
          </a:p>
          <a:p>
            <a:pPr>
              <a:spcAft>
                <a:spcPts val="900"/>
              </a:spcAft>
            </a:pPr>
            <a:r>
              <a:rPr lang="en-US" sz="1600" b="1" i="1" kern="0" dirty="0">
                <a:solidFill>
                  <a:schemeClr val="tx2"/>
                </a:solidFill>
                <a:latin typeface="Arial" panose="020B0604020202020204" pitchFamily="34" charset="0"/>
              </a:rPr>
              <a:t>VO</a:t>
            </a:r>
            <a:r>
              <a:rPr lang="en-US" sz="1600" b="1" i="1" kern="0" baseline="-25000" dirty="0">
                <a:solidFill>
                  <a:schemeClr val="tx2"/>
                </a:solidFill>
                <a:latin typeface="Arial" panose="020B0604020202020204" pitchFamily="34" charset="0"/>
              </a:rPr>
              <a:t>2</a:t>
            </a:r>
            <a:r>
              <a:rPr lang="en-US" sz="1600" b="1" i="1" kern="0" dirty="0">
                <a:solidFill>
                  <a:schemeClr val="tx2"/>
                </a:solidFill>
                <a:latin typeface="Arial" panose="020B0604020202020204" pitchFamily="34" charset="0"/>
              </a:rPr>
              <a:t>max:</a:t>
            </a:r>
          </a:p>
          <a:p>
            <a:pPr lvl="1">
              <a:spcAft>
                <a:spcPts val="900"/>
              </a:spcAft>
            </a:pPr>
            <a:r>
              <a:rPr lang="en-US" sz="1600" dirty="0">
                <a:latin typeface="Arial" panose="020B0604020202020204" pitchFamily="34" charset="0"/>
              </a:rPr>
              <a:t>The MAXIMAL ability of the circulatory and respiratory systems to </a:t>
            </a:r>
            <a:r>
              <a:rPr lang="en-US" sz="1600" i="1" dirty="0">
                <a:latin typeface="Arial" panose="020B0604020202020204" pitchFamily="34" charset="0"/>
              </a:rPr>
              <a:t>supply</a:t>
            </a:r>
            <a:r>
              <a:rPr lang="en-US" sz="1600" dirty="0">
                <a:latin typeface="Arial" panose="020B0604020202020204" pitchFamily="34" charset="0"/>
              </a:rPr>
              <a:t> oxygen to working skeletal muscle, as well as maximal ability of skeletal muscle to </a:t>
            </a:r>
            <a:r>
              <a:rPr lang="en-US" sz="1600" i="1" dirty="0">
                <a:latin typeface="Arial" panose="020B0604020202020204" pitchFamily="34" charset="0"/>
              </a:rPr>
              <a:t>uptake</a:t>
            </a:r>
            <a:r>
              <a:rPr lang="en-US" sz="1600" dirty="0">
                <a:latin typeface="Arial" panose="020B0604020202020204" pitchFamily="34" charset="0"/>
              </a:rPr>
              <a:t> oxygen during maximal exercise.</a:t>
            </a:r>
          </a:p>
        </p:txBody>
      </p:sp>
    </p:spTree>
    <p:extLst>
      <p:ext uri="{BB962C8B-B14F-4D97-AF65-F5344CB8AC3E}">
        <p14:creationId xmlns:p14="http://schemas.microsoft.com/office/powerpoint/2010/main" val="1218446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VO</a:t>
            </a:r>
            <a:r>
              <a:rPr lang="en-US" sz="1200" b="1" dirty="0">
                <a:solidFill>
                  <a:schemeClr val="tx2"/>
                </a:solidFill>
                <a:latin typeface="Arial" panose="020B0604020202020204" pitchFamily="34" charset="0"/>
              </a:rPr>
              <a:t>2</a:t>
            </a:r>
            <a:r>
              <a:rPr lang="en-US" sz="2400" b="1" dirty="0">
                <a:solidFill>
                  <a:schemeClr val="tx2"/>
                </a:solidFill>
                <a:latin typeface="Arial" panose="020B0604020202020204" pitchFamily="34" charset="0"/>
              </a:rPr>
              <a:t>max</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26</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1097683" y="1736498"/>
            <a:ext cx="9996633" cy="3754874"/>
          </a:xfrm>
          <a:prstGeom prst="rect">
            <a:avLst/>
          </a:prstGeom>
          <a:solidFill>
            <a:schemeClr val="bg1">
              <a:lumMod val="95000"/>
              <a:alpha val="70000"/>
            </a:schemeClr>
          </a:solidFill>
        </p:spPr>
        <p:txBody>
          <a:bodyPr wrap="square">
            <a:spAutoFit/>
          </a:bodyPr>
          <a:lstStyle/>
          <a:p>
            <a:pPr marL="342900" indent="-342900">
              <a:spcBef>
                <a:spcPts val="0"/>
              </a:spcBef>
              <a:buFont typeface="Arial" panose="020B0604020202020204" pitchFamily="34" charset="0"/>
              <a:buChar char="•"/>
            </a:pPr>
            <a:r>
              <a:rPr lang="en-US" sz="2400" dirty="0">
                <a:latin typeface="Arial" panose="020B0604020202020204" pitchFamily="34" charset="0"/>
              </a:rPr>
              <a:t>Maximum rate at which an individual can consume O</a:t>
            </a:r>
            <a:r>
              <a:rPr lang="en-US" sz="2400" baseline="-25000" dirty="0">
                <a:latin typeface="Arial" panose="020B0604020202020204" pitchFamily="34" charset="0"/>
              </a:rPr>
              <a:t>2</a:t>
            </a:r>
            <a:r>
              <a:rPr lang="en-US" sz="2400" dirty="0">
                <a:latin typeface="Arial" panose="020B0604020202020204" pitchFamily="34" charset="0"/>
              </a:rPr>
              <a:t> during maximal exertion.</a:t>
            </a:r>
          </a:p>
          <a:p>
            <a:pPr marL="342900" indent="-342900">
              <a:spcBef>
                <a:spcPts val="0"/>
              </a:spcBef>
              <a:buFont typeface="Arial" panose="020B0604020202020204" pitchFamily="34" charset="0"/>
              <a:buChar char="•"/>
            </a:pPr>
            <a:endParaRPr lang="en-US" sz="2400" dirty="0">
              <a:latin typeface="Arial" panose="020B0604020202020204" pitchFamily="34" charset="0"/>
            </a:endParaRPr>
          </a:p>
          <a:p>
            <a:pPr marL="342900" indent="-342900">
              <a:spcBef>
                <a:spcPts val="0"/>
              </a:spcBef>
              <a:buFont typeface="Arial" panose="020B0604020202020204" pitchFamily="34" charset="0"/>
              <a:buChar char="•"/>
            </a:pPr>
            <a:r>
              <a:rPr lang="en-US" sz="2400" dirty="0">
                <a:latin typeface="Arial" panose="020B0604020202020204" pitchFamily="34" charset="0"/>
              </a:rPr>
              <a:t>Expressed as the maximum volume of oxygen consumed/min</a:t>
            </a:r>
          </a:p>
          <a:p>
            <a:pPr marL="285750" indent="-285750">
              <a:spcBef>
                <a:spcPts val="0"/>
              </a:spcBef>
              <a:buFont typeface="Arial" panose="020B0604020202020204" pitchFamily="34" charset="0"/>
              <a:buChar char="•"/>
            </a:pPr>
            <a:endParaRPr lang="en-US" sz="1400" dirty="0">
              <a:latin typeface="Arial" panose="020B0604020202020204" pitchFamily="34" charset="0"/>
            </a:endParaRPr>
          </a:p>
          <a:p>
            <a:pPr marL="742950" lvl="1" indent="-285750">
              <a:spcBef>
                <a:spcPts val="0"/>
              </a:spcBef>
              <a:buFont typeface="Arial" panose="020B0604020202020204" pitchFamily="34" charset="0"/>
              <a:buChar char="•"/>
            </a:pPr>
            <a:r>
              <a:rPr lang="en-US" sz="2000" dirty="0">
                <a:latin typeface="Arial" panose="020B0604020202020204" pitchFamily="34" charset="0"/>
              </a:rPr>
              <a:t>Absolute: liters per min (L/min)</a:t>
            </a:r>
          </a:p>
          <a:p>
            <a:pPr marL="285750" indent="-285750">
              <a:spcBef>
                <a:spcPts val="0"/>
              </a:spcBef>
              <a:buFont typeface="Arial" panose="020B0604020202020204" pitchFamily="34" charset="0"/>
              <a:buChar char="•"/>
            </a:pPr>
            <a:endParaRPr lang="en-US" sz="2000" dirty="0">
              <a:latin typeface="Arial" panose="020B0604020202020204" pitchFamily="34" charset="0"/>
            </a:endParaRPr>
          </a:p>
          <a:p>
            <a:pPr marL="742950" lvl="1" indent="-285750">
              <a:spcBef>
                <a:spcPts val="0"/>
              </a:spcBef>
              <a:buFont typeface="Arial" panose="020B0604020202020204" pitchFamily="34" charset="0"/>
              <a:buChar char="•"/>
            </a:pPr>
            <a:r>
              <a:rPr lang="en-US" sz="2000" b="1" dirty="0">
                <a:latin typeface="Arial" panose="020B0604020202020204" pitchFamily="34" charset="0"/>
              </a:rPr>
              <a:t>Relative: milliliters per kilogram per minute (ml/kg/min)</a:t>
            </a:r>
          </a:p>
          <a:p>
            <a:pPr marL="285750" indent="-285750">
              <a:spcBef>
                <a:spcPts val="0"/>
              </a:spcBef>
              <a:buFont typeface="Arial" panose="020B0604020202020204" pitchFamily="34" charset="0"/>
              <a:buChar char="•"/>
            </a:pPr>
            <a:endParaRPr lang="en-US" sz="2000" dirty="0">
              <a:latin typeface="Arial" panose="020B0604020202020204" pitchFamily="34" charset="0"/>
            </a:endParaRPr>
          </a:p>
          <a:p>
            <a:pPr marL="342900" indent="-342900">
              <a:spcBef>
                <a:spcPts val="0"/>
              </a:spcBef>
              <a:buFont typeface="Arial" panose="020B0604020202020204" pitchFamily="34" charset="0"/>
              <a:buChar char="•"/>
            </a:pPr>
            <a:r>
              <a:rPr lang="en-US" sz="2400" dirty="0">
                <a:latin typeface="Arial" panose="020B0604020202020204" pitchFamily="34" charset="0"/>
              </a:rPr>
              <a:t>1 MET = metabolic equivalent = A unit used to estimate the metabolic cost oxygen consumption) of physical activity = 3.6 ml O</a:t>
            </a:r>
            <a:r>
              <a:rPr lang="en-US" sz="2400" baseline="-25000" dirty="0">
                <a:latin typeface="Arial" panose="020B0604020202020204" pitchFamily="34" charset="0"/>
              </a:rPr>
              <a:t>2</a:t>
            </a:r>
            <a:r>
              <a:rPr lang="en-US" sz="2400" dirty="0">
                <a:latin typeface="Arial" panose="020B0604020202020204" pitchFamily="34" charset="0"/>
              </a:rPr>
              <a:t>/kg/min</a:t>
            </a:r>
          </a:p>
        </p:txBody>
      </p:sp>
    </p:spTree>
    <p:extLst>
      <p:ext uri="{BB962C8B-B14F-4D97-AF65-F5344CB8AC3E}">
        <p14:creationId xmlns:p14="http://schemas.microsoft.com/office/powerpoint/2010/main" val="2267506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5053C1-C3B4-4FDB-B99B-CA72C5FFDD40}"/>
              </a:ext>
            </a:extLst>
          </p:cNvPr>
          <p:cNvSpPr/>
          <p:nvPr/>
        </p:nvSpPr>
        <p:spPr>
          <a:xfrm>
            <a:off x="0" y="793966"/>
            <a:ext cx="5312979" cy="5023510"/>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endParaRPr lang="en-US" sz="1200" dirty="0">
              <a:solidFill>
                <a:schemeClr val="bg1"/>
              </a:solidFill>
              <a:latin typeface="Arial" panose="020B0604020202020204" pitchFamily="34" charset="0"/>
            </a:endParaRPr>
          </a:p>
        </p:txBody>
      </p:sp>
      <p:pic>
        <p:nvPicPr>
          <p:cNvPr id="11" name="Picture 10">
            <a:extLst>
              <a:ext uri="{FF2B5EF4-FFF2-40B4-BE49-F238E27FC236}">
                <a16:creationId xmlns:a16="http://schemas.microsoft.com/office/drawing/2014/main" id="{A574F0DF-AD2A-4DC4-A5E6-CBD3B2FD34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3339" y="990775"/>
            <a:ext cx="3499572" cy="2624679"/>
          </a:xfrm>
          <a:prstGeom prst="rect">
            <a:avLst/>
          </a:prstGeom>
        </p:spPr>
      </p:pic>
      <p:sp>
        <p:nvSpPr>
          <p:cNvPr id="3" name="TextBox 2">
            <a:extLst>
              <a:ext uri="{FF2B5EF4-FFF2-40B4-BE49-F238E27FC236}">
                <a16:creationId xmlns:a16="http://schemas.microsoft.com/office/drawing/2014/main" id="{DA9C497D-BD0D-4DF5-A6D8-EBB9474C5383}"/>
              </a:ext>
            </a:extLst>
          </p:cNvPr>
          <p:cNvSpPr txBox="1"/>
          <p:nvPr/>
        </p:nvSpPr>
        <p:spPr>
          <a:xfrm>
            <a:off x="152400" y="267854"/>
            <a:ext cx="50292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VO</a:t>
            </a:r>
            <a:r>
              <a:rPr lang="en-US" sz="2400" b="1" baseline="-25000" dirty="0">
                <a:solidFill>
                  <a:schemeClr val="tx2"/>
                </a:solidFill>
                <a:latin typeface="Arial" panose="020B0604020202020204" pitchFamily="34" charset="0"/>
              </a:rPr>
              <a:t>2</a:t>
            </a:r>
            <a:r>
              <a:rPr lang="en-US" sz="2400" b="1" dirty="0">
                <a:solidFill>
                  <a:schemeClr val="tx2"/>
                </a:solidFill>
                <a:latin typeface="Arial" panose="020B0604020202020204" pitchFamily="34" charset="0"/>
              </a:rPr>
              <a:t>max: The Fick Principle</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27</a:t>
            </a:fld>
            <a:endParaRPr lang="en-US" dirty="0"/>
          </a:p>
        </p:txBody>
      </p:sp>
      <p:pic>
        <p:nvPicPr>
          <p:cNvPr id="10" name="Picture 9">
            <a:extLst>
              <a:ext uri="{FF2B5EF4-FFF2-40B4-BE49-F238E27FC236}">
                <a16:creationId xmlns:a16="http://schemas.microsoft.com/office/drawing/2014/main" id="{58CBA885-1CB5-4923-A105-734DD36D7B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781" y="786227"/>
            <a:ext cx="2522419" cy="3363225"/>
          </a:xfrm>
          <a:prstGeom prst="rect">
            <a:avLst/>
          </a:prstGeom>
        </p:spPr>
      </p:pic>
      <p:pic>
        <p:nvPicPr>
          <p:cNvPr id="12" name="Picture 11">
            <a:extLst>
              <a:ext uri="{FF2B5EF4-FFF2-40B4-BE49-F238E27FC236}">
                <a16:creationId xmlns:a16="http://schemas.microsoft.com/office/drawing/2014/main" id="{D183B79E-18F5-4DA4-9A25-D00535B116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085" y="3069940"/>
            <a:ext cx="3028027" cy="3028027"/>
          </a:xfrm>
          <a:prstGeom prst="rect">
            <a:avLst/>
          </a:prstGeom>
        </p:spPr>
      </p:pic>
      <p:pic>
        <p:nvPicPr>
          <p:cNvPr id="13" name="Picture 12">
            <a:extLst>
              <a:ext uri="{FF2B5EF4-FFF2-40B4-BE49-F238E27FC236}">
                <a16:creationId xmlns:a16="http://schemas.microsoft.com/office/drawing/2014/main" id="{1F7CA5BA-6DD2-4E95-9DBB-500EAAB5A3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06860" y="3403121"/>
            <a:ext cx="3349454" cy="2512090"/>
          </a:xfrm>
          <a:prstGeom prst="rect">
            <a:avLst/>
          </a:prstGeom>
        </p:spPr>
      </p:pic>
      <p:sp>
        <p:nvSpPr>
          <p:cNvPr id="15" name="Rectangle 14">
            <a:extLst>
              <a:ext uri="{FF2B5EF4-FFF2-40B4-BE49-F238E27FC236}">
                <a16:creationId xmlns:a16="http://schemas.microsoft.com/office/drawing/2014/main" id="{3853CF37-AD60-418F-A3E7-E71A819F067F}"/>
              </a:ext>
            </a:extLst>
          </p:cNvPr>
          <p:cNvSpPr/>
          <p:nvPr/>
        </p:nvSpPr>
        <p:spPr>
          <a:xfrm>
            <a:off x="5722885" y="2053553"/>
            <a:ext cx="6137318" cy="1051955"/>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VO</a:t>
            </a:r>
            <a:r>
              <a:rPr lang="en-US" sz="3600" b="1" baseline="-25000" dirty="0">
                <a:latin typeface="Arial" panose="020B0604020202020204" pitchFamily="34" charset="0"/>
                <a:cs typeface="Arial" panose="020B0604020202020204" pitchFamily="34" charset="0"/>
              </a:rPr>
              <a:t>2</a:t>
            </a:r>
            <a:r>
              <a:rPr lang="en-US" sz="3600" b="1" dirty="0">
                <a:latin typeface="Arial" panose="020B0604020202020204" pitchFamily="34" charset="0"/>
                <a:cs typeface="Arial" panose="020B0604020202020204" pitchFamily="34" charset="0"/>
              </a:rPr>
              <a:t>max = </a:t>
            </a:r>
            <a:r>
              <a:rPr lang="en-US" sz="3600" b="1" dirty="0">
                <a:solidFill>
                  <a:schemeClr val="tx2"/>
                </a:solidFill>
                <a:latin typeface="Arial" panose="020B0604020202020204" pitchFamily="34" charset="0"/>
                <a:cs typeface="Arial" panose="020B0604020202020204" pitchFamily="34" charset="0"/>
              </a:rPr>
              <a:t>Q</a:t>
            </a:r>
            <a:r>
              <a:rPr lang="en-US" sz="3600" b="1" dirty="0">
                <a:solidFill>
                  <a:srgbClr val="C00000"/>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x </a:t>
            </a:r>
            <a:r>
              <a:rPr lang="en-US" sz="3600" b="1" dirty="0">
                <a:solidFill>
                  <a:schemeClr val="accent2"/>
                </a:solidFill>
                <a:latin typeface="Arial" panose="020B0604020202020204" pitchFamily="34" charset="0"/>
                <a:cs typeface="Arial" panose="020B0604020202020204" pitchFamily="34" charset="0"/>
              </a:rPr>
              <a:t>(a-v)O</a:t>
            </a:r>
            <a:r>
              <a:rPr lang="en-US" sz="3600" b="1" baseline="-25000" dirty="0">
                <a:solidFill>
                  <a:schemeClr val="accent2"/>
                </a:solidFill>
                <a:latin typeface="Arial" panose="020B0604020202020204" pitchFamily="34" charset="0"/>
                <a:cs typeface="Arial" panose="020B0604020202020204" pitchFamily="34" charset="0"/>
              </a:rPr>
              <a:t>2</a:t>
            </a:r>
            <a:r>
              <a:rPr lang="en-US" sz="3600" b="1" dirty="0">
                <a:solidFill>
                  <a:schemeClr val="accent2"/>
                </a:solidFill>
                <a:latin typeface="Arial" panose="020B0604020202020204" pitchFamily="34" charset="0"/>
                <a:cs typeface="Arial" panose="020B0604020202020204" pitchFamily="34" charset="0"/>
              </a:rPr>
              <a:t>diff</a:t>
            </a:r>
          </a:p>
          <a:p>
            <a:pPr algn="ctr">
              <a:lnSpc>
                <a:spcPct val="150000"/>
              </a:lnSpc>
            </a:pPr>
            <a:r>
              <a:rPr lang="en-US" sz="2000" i="1" dirty="0">
                <a:latin typeface="Georgia" panose="02040502050405020303" pitchFamily="18" charset="0"/>
              </a:rPr>
              <a:t>“Fick Principle”</a:t>
            </a:r>
            <a:endParaRPr lang="en-US" sz="2000" b="1" i="1" dirty="0">
              <a:latin typeface="Georgia" panose="02040502050405020303" pitchFamily="18" charset="0"/>
            </a:endParaRPr>
          </a:p>
        </p:txBody>
      </p:sp>
    </p:spTree>
    <p:extLst>
      <p:ext uri="{BB962C8B-B14F-4D97-AF65-F5344CB8AC3E}">
        <p14:creationId xmlns:p14="http://schemas.microsoft.com/office/powerpoint/2010/main" val="884180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6FCD45-D509-4240-9AE9-BB75FD5F1ED8}"/>
              </a:ext>
            </a:extLst>
          </p:cNvPr>
          <p:cNvSpPr/>
          <p:nvPr/>
        </p:nvSpPr>
        <p:spPr>
          <a:xfrm>
            <a:off x="7380092" y="274648"/>
            <a:ext cx="4811908" cy="6160719"/>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580426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ACSM VO</a:t>
            </a:r>
            <a:r>
              <a:rPr lang="en-US" sz="2400" b="1" baseline="-25000" dirty="0">
                <a:solidFill>
                  <a:schemeClr val="tx2"/>
                </a:solidFill>
                <a:latin typeface="Arial" panose="020B0604020202020204" pitchFamily="34" charset="0"/>
              </a:rPr>
              <a:t>2</a:t>
            </a:r>
            <a:r>
              <a:rPr lang="en-US" sz="2400" b="1" dirty="0">
                <a:solidFill>
                  <a:schemeClr val="tx2"/>
                </a:solidFill>
                <a:latin typeface="Arial" panose="020B0604020202020204" pitchFamily="34" charset="0"/>
              </a:rPr>
              <a:t>max Chart</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28</a:t>
            </a:fld>
            <a:endParaRPr lang="en-US" dirty="0"/>
          </a:p>
        </p:txBody>
      </p:sp>
      <p:sp>
        <p:nvSpPr>
          <p:cNvPr id="14" name="TextBox 13">
            <a:extLst>
              <a:ext uri="{FF2B5EF4-FFF2-40B4-BE49-F238E27FC236}">
                <a16:creationId xmlns:a16="http://schemas.microsoft.com/office/drawing/2014/main" id="{2FBDD617-CDF5-4D3F-A00F-BD11D6D1DE6D}"/>
              </a:ext>
            </a:extLst>
          </p:cNvPr>
          <p:cNvSpPr txBox="1"/>
          <p:nvPr/>
        </p:nvSpPr>
        <p:spPr>
          <a:xfrm>
            <a:off x="7046508" y="6490674"/>
            <a:ext cx="4904601" cy="253916"/>
          </a:xfrm>
          <a:prstGeom prst="rect">
            <a:avLst/>
          </a:prstGeom>
          <a:noFill/>
        </p:spPr>
        <p:txBody>
          <a:bodyPr wrap="square" rtlCol="0">
            <a:spAutoFit/>
          </a:bodyPr>
          <a:lstStyle/>
          <a:p>
            <a:r>
              <a:rPr lang="en-US" sz="1050" dirty="0">
                <a:latin typeface="Arial" panose="020B0604020202020204" pitchFamily="34" charset="0"/>
                <a:hlinkClick r:id="rId3">
                  <a:extLst>
                    <a:ext uri="{A12FA001-AC4F-418D-AE19-62706E023703}">
                      <ahyp:hlinkClr xmlns:ahyp="http://schemas.microsoft.com/office/drawing/2018/hyperlinkcolor" val="tx"/>
                    </a:ext>
                  </a:extLst>
                </a:hlinkClick>
              </a:rPr>
              <a:t>https://hvmn.com/blogs/blog/training-vo2-max-training-to-use-oxygen-efficiently</a:t>
            </a:r>
            <a:endParaRPr lang="en-US" sz="1050" dirty="0">
              <a:latin typeface="Arial" panose="020B0604020202020204" pitchFamily="34" charset="0"/>
            </a:endParaRPr>
          </a:p>
        </p:txBody>
      </p:sp>
      <p:graphicFrame>
        <p:nvGraphicFramePr>
          <p:cNvPr id="18" name="Table 18">
            <a:extLst>
              <a:ext uri="{FF2B5EF4-FFF2-40B4-BE49-F238E27FC236}">
                <a16:creationId xmlns:a16="http://schemas.microsoft.com/office/drawing/2014/main" id="{064EDEC7-03DD-4546-9A07-4C25E6D3936A}"/>
              </a:ext>
            </a:extLst>
          </p:cNvPr>
          <p:cNvGraphicFramePr>
            <a:graphicFrameLocks noGrp="1"/>
          </p:cNvGraphicFramePr>
          <p:nvPr>
            <p:extLst>
              <p:ext uri="{D42A27DB-BD31-4B8C-83A1-F6EECF244321}">
                <p14:modId xmlns:p14="http://schemas.microsoft.com/office/powerpoint/2010/main" val="1609223469"/>
              </p:ext>
            </p:extLst>
          </p:nvPr>
        </p:nvGraphicFramePr>
        <p:xfrm>
          <a:off x="189781" y="1203960"/>
          <a:ext cx="7061501" cy="1971040"/>
        </p:xfrm>
        <a:graphic>
          <a:graphicData uri="http://schemas.openxmlformats.org/drawingml/2006/table">
            <a:tbl>
              <a:tblPr firstRow="1" bandRow="1">
                <a:tableStyleId>{21E4AEA4-8DFA-4A89-87EB-49C32662AFE0}</a:tableStyleId>
              </a:tblPr>
              <a:tblGrid>
                <a:gridCol w="678611">
                  <a:extLst>
                    <a:ext uri="{9D8B030D-6E8A-4147-A177-3AD203B41FA5}">
                      <a16:colId xmlns:a16="http://schemas.microsoft.com/office/drawing/2014/main" val="2246147919"/>
                    </a:ext>
                  </a:extLst>
                </a:gridCol>
                <a:gridCol w="903856">
                  <a:extLst>
                    <a:ext uri="{9D8B030D-6E8A-4147-A177-3AD203B41FA5}">
                      <a16:colId xmlns:a16="http://schemas.microsoft.com/office/drawing/2014/main" val="3550345268"/>
                    </a:ext>
                  </a:extLst>
                </a:gridCol>
                <a:gridCol w="1104181">
                  <a:extLst>
                    <a:ext uri="{9D8B030D-6E8A-4147-A177-3AD203B41FA5}">
                      <a16:colId xmlns:a16="http://schemas.microsoft.com/office/drawing/2014/main" val="4161245605"/>
                    </a:ext>
                  </a:extLst>
                </a:gridCol>
                <a:gridCol w="1104182">
                  <a:extLst>
                    <a:ext uri="{9D8B030D-6E8A-4147-A177-3AD203B41FA5}">
                      <a16:colId xmlns:a16="http://schemas.microsoft.com/office/drawing/2014/main" val="2531951440"/>
                    </a:ext>
                  </a:extLst>
                </a:gridCol>
                <a:gridCol w="1058173">
                  <a:extLst>
                    <a:ext uri="{9D8B030D-6E8A-4147-A177-3AD203B41FA5}">
                      <a16:colId xmlns:a16="http://schemas.microsoft.com/office/drawing/2014/main" val="564324570"/>
                    </a:ext>
                  </a:extLst>
                </a:gridCol>
                <a:gridCol w="1069676">
                  <a:extLst>
                    <a:ext uri="{9D8B030D-6E8A-4147-A177-3AD203B41FA5}">
                      <a16:colId xmlns:a16="http://schemas.microsoft.com/office/drawing/2014/main" val="235467555"/>
                    </a:ext>
                  </a:extLst>
                </a:gridCol>
                <a:gridCol w="1142822">
                  <a:extLst>
                    <a:ext uri="{9D8B030D-6E8A-4147-A177-3AD203B41FA5}">
                      <a16:colId xmlns:a16="http://schemas.microsoft.com/office/drawing/2014/main" val="3092842812"/>
                    </a:ext>
                  </a:extLst>
                </a:gridCol>
              </a:tblGrid>
              <a:tr h="370840">
                <a:tc>
                  <a:txBody>
                    <a:bodyPr/>
                    <a:lstStyle/>
                    <a:p>
                      <a:pPr algn="ctr"/>
                      <a:r>
                        <a:rPr lang="en-US" sz="1400" b="0" dirty="0">
                          <a:latin typeface="Arial" panose="020B0604020202020204" pitchFamily="34" charset="0"/>
                        </a:rPr>
                        <a:t>Age</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Superior</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Excellent</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Good</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Fair</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Poor</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Very Poor</a:t>
                      </a:r>
                      <a:endParaRPr 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0241534"/>
                  </a:ext>
                </a:extLst>
              </a:tr>
              <a:tr h="320040">
                <a:tc>
                  <a:txBody>
                    <a:bodyPr/>
                    <a:lstStyle/>
                    <a:p>
                      <a:pPr algn="ctr"/>
                      <a:r>
                        <a:rPr lang="en-US" sz="1200" dirty="0">
                          <a:latin typeface="Arial" panose="020B0604020202020204" pitchFamily="34" charset="0"/>
                        </a:rPr>
                        <a:t>20-29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66.3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57.1 - 61.8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50.2 - 55.2</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44.9 - 49.0</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38.1 - 43.5</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29.0 - 35.4</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9046765"/>
                  </a:ext>
                </a:extLst>
              </a:tr>
              <a:tr h="320040">
                <a:tc>
                  <a:txBody>
                    <a:bodyPr/>
                    <a:lstStyle/>
                    <a:p>
                      <a:pPr algn="ctr"/>
                      <a:r>
                        <a:rPr lang="en-US" sz="1200" dirty="0">
                          <a:latin typeface="Arial" panose="020B0604020202020204" pitchFamily="34" charset="0"/>
                        </a:rPr>
                        <a:t>30-39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59.8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51.6 - 56.5</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45.2 - 49.2</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39.6 - 43.8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34.1 - 38.5</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27.2 - 32.7</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1260774"/>
                  </a:ext>
                </a:extLst>
              </a:tr>
              <a:tr h="320040">
                <a:tc>
                  <a:txBody>
                    <a:bodyPr/>
                    <a:lstStyle/>
                    <a:p>
                      <a:pPr algn="ctr"/>
                      <a:r>
                        <a:rPr lang="en-US" sz="1200" dirty="0">
                          <a:latin typeface="Arial" panose="020B0604020202020204" pitchFamily="34" charset="0"/>
                        </a:rPr>
                        <a:t>40-49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55.6</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46.7 - 52.1</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40.3 - 45.0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35.7 - 38.9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30.5 - 34.6</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24.2 - 29.0</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4460396"/>
                  </a:ext>
                </a:extLst>
              </a:tr>
              <a:tr h="320040">
                <a:tc>
                  <a:txBody>
                    <a:bodyPr/>
                    <a:lstStyle/>
                    <a:p>
                      <a:pPr algn="ctr"/>
                      <a:r>
                        <a:rPr lang="en-US" sz="1200" dirty="0">
                          <a:latin typeface="Arial" panose="020B0604020202020204" pitchFamily="34" charset="0"/>
                        </a:rPr>
                        <a:t>50-59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50.7</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41.2 - 45.6</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35.1 - 39.7</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30.7 - 33.8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26.1 - 29.5</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20.9 - 24.4</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5981059"/>
                  </a:ext>
                </a:extLst>
              </a:tr>
              <a:tr h="320040">
                <a:tc>
                  <a:txBody>
                    <a:bodyPr/>
                    <a:lstStyle/>
                    <a:p>
                      <a:pPr algn="ctr"/>
                      <a:r>
                        <a:rPr lang="en-US" sz="1200" dirty="0">
                          <a:latin typeface="Arial" panose="020B0604020202020204" pitchFamily="34" charset="0"/>
                        </a:rPr>
                        <a:t>60-69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43.0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36.1 - 40.3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30.5 - 34.5</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26.6 - 29.1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22.4 - 25.7</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17.4 - 21.2</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3804345"/>
                  </a:ext>
                </a:extLst>
              </a:tr>
            </a:tbl>
          </a:graphicData>
        </a:graphic>
      </p:graphicFrame>
      <p:graphicFrame>
        <p:nvGraphicFramePr>
          <p:cNvPr id="19" name="Table 18">
            <a:extLst>
              <a:ext uri="{FF2B5EF4-FFF2-40B4-BE49-F238E27FC236}">
                <a16:creationId xmlns:a16="http://schemas.microsoft.com/office/drawing/2014/main" id="{20FE9775-5667-4B81-919F-063EA4299A55}"/>
              </a:ext>
            </a:extLst>
          </p:cNvPr>
          <p:cNvGraphicFramePr>
            <a:graphicFrameLocks noGrp="1"/>
          </p:cNvGraphicFramePr>
          <p:nvPr>
            <p:extLst>
              <p:ext uri="{D42A27DB-BD31-4B8C-83A1-F6EECF244321}">
                <p14:modId xmlns:p14="http://schemas.microsoft.com/office/powerpoint/2010/main" val="996616715"/>
              </p:ext>
            </p:extLst>
          </p:nvPr>
        </p:nvGraphicFramePr>
        <p:xfrm>
          <a:off x="188877" y="3613957"/>
          <a:ext cx="7061501" cy="1971040"/>
        </p:xfrm>
        <a:graphic>
          <a:graphicData uri="http://schemas.openxmlformats.org/drawingml/2006/table">
            <a:tbl>
              <a:tblPr firstRow="1" bandRow="1">
                <a:tableStyleId>{5C22544A-7EE6-4342-B048-85BDC9FD1C3A}</a:tableStyleId>
              </a:tblPr>
              <a:tblGrid>
                <a:gridCol w="678611">
                  <a:extLst>
                    <a:ext uri="{9D8B030D-6E8A-4147-A177-3AD203B41FA5}">
                      <a16:colId xmlns:a16="http://schemas.microsoft.com/office/drawing/2014/main" val="2246147919"/>
                    </a:ext>
                  </a:extLst>
                </a:gridCol>
                <a:gridCol w="903856">
                  <a:extLst>
                    <a:ext uri="{9D8B030D-6E8A-4147-A177-3AD203B41FA5}">
                      <a16:colId xmlns:a16="http://schemas.microsoft.com/office/drawing/2014/main" val="3550345268"/>
                    </a:ext>
                  </a:extLst>
                </a:gridCol>
                <a:gridCol w="1104181">
                  <a:extLst>
                    <a:ext uri="{9D8B030D-6E8A-4147-A177-3AD203B41FA5}">
                      <a16:colId xmlns:a16="http://schemas.microsoft.com/office/drawing/2014/main" val="4161245605"/>
                    </a:ext>
                  </a:extLst>
                </a:gridCol>
                <a:gridCol w="1104182">
                  <a:extLst>
                    <a:ext uri="{9D8B030D-6E8A-4147-A177-3AD203B41FA5}">
                      <a16:colId xmlns:a16="http://schemas.microsoft.com/office/drawing/2014/main" val="2531951440"/>
                    </a:ext>
                  </a:extLst>
                </a:gridCol>
                <a:gridCol w="1058173">
                  <a:extLst>
                    <a:ext uri="{9D8B030D-6E8A-4147-A177-3AD203B41FA5}">
                      <a16:colId xmlns:a16="http://schemas.microsoft.com/office/drawing/2014/main" val="564324570"/>
                    </a:ext>
                  </a:extLst>
                </a:gridCol>
                <a:gridCol w="1069676">
                  <a:extLst>
                    <a:ext uri="{9D8B030D-6E8A-4147-A177-3AD203B41FA5}">
                      <a16:colId xmlns:a16="http://schemas.microsoft.com/office/drawing/2014/main" val="235467555"/>
                    </a:ext>
                  </a:extLst>
                </a:gridCol>
                <a:gridCol w="1142822">
                  <a:extLst>
                    <a:ext uri="{9D8B030D-6E8A-4147-A177-3AD203B41FA5}">
                      <a16:colId xmlns:a16="http://schemas.microsoft.com/office/drawing/2014/main" val="3092842812"/>
                    </a:ext>
                  </a:extLst>
                </a:gridCol>
              </a:tblGrid>
              <a:tr h="370840">
                <a:tc>
                  <a:txBody>
                    <a:bodyPr/>
                    <a:lstStyle/>
                    <a:p>
                      <a:pPr algn="ctr"/>
                      <a:r>
                        <a:rPr lang="en-US" sz="1400" b="0" dirty="0">
                          <a:latin typeface="Arial" panose="020B0604020202020204" pitchFamily="34" charset="0"/>
                        </a:rPr>
                        <a:t>Age</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Superior</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Excellent</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Good</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Fair</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Poor</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a:latin typeface="Arial" panose="020B0604020202020204" pitchFamily="34" charset="0"/>
                        </a:rPr>
                        <a:t>Very Poor</a:t>
                      </a:r>
                      <a:endParaRPr 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0241534"/>
                  </a:ext>
                </a:extLst>
              </a:tr>
              <a:tr h="320040">
                <a:tc>
                  <a:txBody>
                    <a:bodyPr/>
                    <a:lstStyle/>
                    <a:p>
                      <a:pPr algn="ctr"/>
                      <a:r>
                        <a:rPr lang="en-US" sz="1200" dirty="0">
                          <a:latin typeface="Arial" panose="020B0604020202020204" pitchFamily="34" charset="0"/>
                        </a:rPr>
                        <a:t>20-29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56.0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46.5 – 51.3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40.6 – 44.7</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34.6 – 38.9</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28.6 – 33.6</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21.7 – 26.2</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9046765"/>
                  </a:ext>
                </a:extLst>
              </a:tr>
              <a:tr h="320040">
                <a:tc>
                  <a:txBody>
                    <a:bodyPr/>
                    <a:lstStyle/>
                    <a:p>
                      <a:pPr algn="ctr"/>
                      <a:r>
                        <a:rPr lang="en-US" sz="1200" dirty="0">
                          <a:latin typeface="Arial" panose="020B0604020202020204" pitchFamily="34" charset="0"/>
                        </a:rPr>
                        <a:t>30-39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45.8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37.5 – 41.4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32.2 – 36.1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28.2 – 31.2</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24.1 – 27.4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19.0 – 22.5</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1260774"/>
                  </a:ext>
                </a:extLst>
              </a:tr>
              <a:tr h="320040">
                <a:tc>
                  <a:txBody>
                    <a:bodyPr/>
                    <a:lstStyle/>
                    <a:p>
                      <a:pPr algn="ctr"/>
                      <a:r>
                        <a:rPr lang="en-US" sz="1200" dirty="0">
                          <a:latin typeface="Arial" panose="020B0604020202020204" pitchFamily="34" charset="0"/>
                        </a:rPr>
                        <a:t>40-49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41.7</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34.0 – 38.4</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28.7 – 32.4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24.9 – 27.7</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21.3 – 24.1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17.0 – 20.0</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4460396"/>
                  </a:ext>
                </a:extLst>
              </a:tr>
              <a:tr h="320040">
                <a:tc>
                  <a:txBody>
                    <a:bodyPr/>
                    <a:lstStyle/>
                    <a:p>
                      <a:pPr algn="ctr"/>
                      <a:r>
                        <a:rPr lang="en-US" sz="1200" dirty="0">
                          <a:latin typeface="Arial" panose="020B0604020202020204" pitchFamily="34" charset="0"/>
                        </a:rPr>
                        <a:t>50-59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35.9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28.6 – 32.0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25.2 – 27.6</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21.8 – 24.4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19.1 – 21.2</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16.0 – 18.3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5981059"/>
                  </a:ext>
                </a:extLst>
              </a:tr>
              <a:tr h="320040">
                <a:tc>
                  <a:txBody>
                    <a:bodyPr/>
                    <a:lstStyle/>
                    <a:p>
                      <a:pPr algn="ctr"/>
                      <a:r>
                        <a:rPr lang="en-US" sz="1200" dirty="0">
                          <a:latin typeface="Arial" panose="020B0604020202020204" pitchFamily="34" charset="0"/>
                        </a:rPr>
                        <a:t>60-69</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29.4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24.6 – 27.0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21.2 – 23.8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18.9 – 20.5</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16.5 – 18.4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rPr>
                        <a:t>13.4 – 15.6</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3804345"/>
                  </a:ext>
                </a:extLst>
              </a:tr>
            </a:tbl>
          </a:graphicData>
        </a:graphic>
      </p:graphicFrame>
      <p:sp>
        <p:nvSpPr>
          <p:cNvPr id="20" name="Rectangle 19">
            <a:extLst>
              <a:ext uri="{FF2B5EF4-FFF2-40B4-BE49-F238E27FC236}">
                <a16:creationId xmlns:a16="http://schemas.microsoft.com/office/drawing/2014/main" id="{C4282025-796F-4ABE-96F5-1837BB9C6BDB}"/>
              </a:ext>
            </a:extLst>
          </p:cNvPr>
          <p:cNvSpPr/>
          <p:nvPr/>
        </p:nvSpPr>
        <p:spPr>
          <a:xfrm>
            <a:off x="189781" y="894806"/>
            <a:ext cx="7060597" cy="287674"/>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Arial" panose="020B0604020202020204" pitchFamily="34" charset="0"/>
              </a:rPr>
              <a:t>Male VO</a:t>
            </a:r>
            <a:r>
              <a:rPr lang="en-US" sz="1200" baseline="-25000" dirty="0">
                <a:latin typeface="Arial" panose="020B0604020202020204" pitchFamily="34" charset="0"/>
              </a:rPr>
              <a:t>2</a:t>
            </a:r>
            <a:r>
              <a:rPr lang="en-US" dirty="0">
                <a:latin typeface="Arial" panose="020B0604020202020204" pitchFamily="34" charset="0"/>
              </a:rPr>
              <a:t>max  (mL O</a:t>
            </a:r>
            <a:r>
              <a:rPr lang="en-US" sz="1200" dirty="0">
                <a:latin typeface="Arial" panose="020B0604020202020204" pitchFamily="34" charset="0"/>
              </a:rPr>
              <a:t>2 </a:t>
            </a:r>
            <a:r>
              <a:rPr lang="en-US" dirty="0">
                <a:latin typeface="Arial" panose="020B0604020202020204" pitchFamily="34" charset="0"/>
              </a:rPr>
              <a:t>• kg</a:t>
            </a:r>
            <a:r>
              <a:rPr lang="en-US" baseline="30000" dirty="0">
                <a:latin typeface="Arial" panose="020B0604020202020204" pitchFamily="34" charset="0"/>
              </a:rPr>
              <a:t>-1</a:t>
            </a:r>
            <a:r>
              <a:rPr lang="en-US" dirty="0">
                <a:latin typeface="Arial" panose="020B0604020202020204" pitchFamily="34" charset="0"/>
              </a:rPr>
              <a:t>• min</a:t>
            </a:r>
            <a:r>
              <a:rPr lang="en-US" baseline="30000" dirty="0">
                <a:latin typeface="Arial" panose="020B0604020202020204" pitchFamily="34" charset="0"/>
              </a:rPr>
              <a:t>-1</a:t>
            </a:r>
            <a:r>
              <a:rPr lang="en-US" dirty="0">
                <a:latin typeface="Arial" panose="020B0604020202020204" pitchFamily="34" charset="0"/>
              </a:rPr>
              <a:t>) </a:t>
            </a:r>
          </a:p>
        </p:txBody>
      </p:sp>
      <p:sp>
        <p:nvSpPr>
          <p:cNvPr id="15" name="TextBox 14">
            <a:extLst>
              <a:ext uri="{FF2B5EF4-FFF2-40B4-BE49-F238E27FC236}">
                <a16:creationId xmlns:a16="http://schemas.microsoft.com/office/drawing/2014/main" id="{5B598536-625B-42C7-ADC3-1385E6A83A49}"/>
              </a:ext>
            </a:extLst>
          </p:cNvPr>
          <p:cNvSpPr txBox="1"/>
          <p:nvPr/>
        </p:nvSpPr>
        <p:spPr>
          <a:xfrm>
            <a:off x="189780" y="5640304"/>
            <a:ext cx="7060597" cy="415498"/>
          </a:xfrm>
          <a:prstGeom prst="rect">
            <a:avLst/>
          </a:prstGeom>
          <a:noFill/>
        </p:spPr>
        <p:txBody>
          <a:bodyPr wrap="square" rtlCol="0">
            <a:spAutoFit/>
          </a:bodyPr>
          <a:lstStyle/>
          <a:p>
            <a:r>
              <a:rPr lang="en-US" sz="1050" b="0" i="0" u="none" strike="noStrike" dirty="0">
                <a:solidFill>
                  <a:srgbClr val="000000"/>
                </a:solidFill>
                <a:effectLst/>
                <a:latin typeface="Arial" panose="020B0604020202020204" pitchFamily="34" charset="0"/>
              </a:rPr>
              <a:t>American College of Sports Medicine,, Riebe, D., </a:t>
            </a:r>
            <a:r>
              <a:rPr lang="en-US" sz="1050" b="0" i="0" u="none" strike="noStrike" dirty="0" err="1">
                <a:solidFill>
                  <a:srgbClr val="000000"/>
                </a:solidFill>
                <a:effectLst/>
                <a:latin typeface="Arial" panose="020B0604020202020204" pitchFamily="34" charset="0"/>
              </a:rPr>
              <a:t>Ehrman</a:t>
            </a:r>
            <a:r>
              <a:rPr lang="en-US" sz="1050" b="0" i="0" u="none" strike="noStrike" dirty="0">
                <a:solidFill>
                  <a:srgbClr val="000000"/>
                </a:solidFill>
                <a:effectLst/>
                <a:latin typeface="Arial" panose="020B0604020202020204" pitchFamily="34" charset="0"/>
              </a:rPr>
              <a:t>, J. K., Liguori, G., &amp; </a:t>
            </a:r>
            <a:r>
              <a:rPr lang="en-US" sz="1050" b="0" i="0" u="none" strike="noStrike" dirty="0" err="1">
                <a:solidFill>
                  <a:srgbClr val="000000"/>
                </a:solidFill>
                <a:effectLst/>
                <a:latin typeface="Arial" panose="020B0604020202020204" pitchFamily="34" charset="0"/>
              </a:rPr>
              <a:t>Magal</a:t>
            </a:r>
            <a:r>
              <a:rPr lang="en-US" sz="1050" b="0" i="0" u="none" strike="noStrike" dirty="0">
                <a:solidFill>
                  <a:srgbClr val="000000"/>
                </a:solidFill>
                <a:effectLst/>
                <a:latin typeface="Arial" panose="020B0604020202020204" pitchFamily="34" charset="0"/>
              </a:rPr>
              <a:t>, M. (2018). ACSM's guidelines for exercise testing and prescription (Tenth edition.). Philadelphia: Wolters Kluwer.</a:t>
            </a:r>
            <a:endParaRPr lang="en-US" sz="1050" dirty="0">
              <a:latin typeface="Arial" panose="020B0604020202020204" pitchFamily="34" charset="0"/>
            </a:endParaRPr>
          </a:p>
        </p:txBody>
      </p:sp>
      <p:sp>
        <p:nvSpPr>
          <p:cNvPr id="17" name="Rectangle 16">
            <a:extLst>
              <a:ext uri="{FF2B5EF4-FFF2-40B4-BE49-F238E27FC236}">
                <a16:creationId xmlns:a16="http://schemas.microsoft.com/office/drawing/2014/main" id="{AA5BA716-A7B3-4183-B3F0-791F750898CE}"/>
              </a:ext>
            </a:extLst>
          </p:cNvPr>
          <p:cNvSpPr/>
          <p:nvPr/>
        </p:nvSpPr>
        <p:spPr>
          <a:xfrm>
            <a:off x="189781" y="3302179"/>
            <a:ext cx="7060597" cy="28767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Female VO</a:t>
            </a:r>
            <a:r>
              <a:rPr lang="en-US" sz="1200" baseline="-25000" dirty="0">
                <a:latin typeface="Arial" panose="020B0604020202020204" pitchFamily="34" charset="0"/>
              </a:rPr>
              <a:t>2</a:t>
            </a:r>
            <a:r>
              <a:rPr lang="en-US" dirty="0">
                <a:latin typeface="Arial" panose="020B0604020202020204" pitchFamily="34" charset="0"/>
              </a:rPr>
              <a:t>max  (mL O</a:t>
            </a:r>
            <a:r>
              <a:rPr lang="en-US" sz="1200" dirty="0">
                <a:latin typeface="Arial" panose="020B0604020202020204" pitchFamily="34" charset="0"/>
              </a:rPr>
              <a:t>2 </a:t>
            </a:r>
            <a:r>
              <a:rPr lang="en-US" dirty="0">
                <a:latin typeface="Arial" panose="020B0604020202020204" pitchFamily="34" charset="0"/>
              </a:rPr>
              <a:t>• kg</a:t>
            </a:r>
            <a:r>
              <a:rPr lang="en-US" baseline="30000" dirty="0">
                <a:latin typeface="Arial" panose="020B0604020202020204" pitchFamily="34" charset="0"/>
              </a:rPr>
              <a:t>-1</a:t>
            </a:r>
            <a:r>
              <a:rPr lang="en-US" dirty="0">
                <a:latin typeface="Arial" panose="020B0604020202020204" pitchFamily="34" charset="0"/>
              </a:rPr>
              <a:t>• min</a:t>
            </a:r>
            <a:r>
              <a:rPr lang="en-US" baseline="30000" dirty="0">
                <a:latin typeface="Arial" panose="020B0604020202020204" pitchFamily="34" charset="0"/>
              </a:rPr>
              <a:t>-1</a:t>
            </a:r>
            <a:r>
              <a:rPr lang="en-US" dirty="0">
                <a:latin typeface="Arial" panose="020B0604020202020204" pitchFamily="34" charset="0"/>
              </a:rPr>
              <a:t>) </a:t>
            </a:r>
          </a:p>
        </p:txBody>
      </p:sp>
      <p:pic>
        <p:nvPicPr>
          <p:cNvPr id="5" name="Picture 4" descr="Graphical user interface, application, Teams&#10;&#10;Description automatically generated">
            <a:extLst>
              <a:ext uri="{FF2B5EF4-FFF2-40B4-BE49-F238E27FC236}">
                <a16:creationId xmlns:a16="http://schemas.microsoft.com/office/drawing/2014/main" id="{581C2474-629B-49F2-B118-6E3DDCAAC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9045" y="362666"/>
            <a:ext cx="3450445" cy="5877176"/>
          </a:xfrm>
          <a:prstGeom prst="rect">
            <a:avLst/>
          </a:prstGeom>
        </p:spPr>
      </p:pic>
    </p:spTree>
    <p:extLst>
      <p:ext uri="{BB962C8B-B14F-4D97-AF65-F5344CB8AC3E}">
        <p14:creationId xmlns:p14="http://schemas.microsoft.com/office/powerpoint/2010/main" val="2166237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6FCD45-D509-4240-9AE9-BB75FD5F1ED8}"/>
              </a:ext>
            </a:extLst>
          </p:cNvPr>
          <p:cNvSpPr/>
          <p:nvPr/>
        </p:nvSpPr>
        <p:spPr>
          <a:xfrm>
            <a:off x="6491110" y="1840795"/>
            <a:ext cx="5648326" cy="2943226"/>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Ins="182880" anchor="b"/>
          <a:lstStyle/>
          <a:p>
            <a:pPr marL="731520" lvl="1" algn="r">
              <a:defRPr/>
            </a:pPr>
            <a:r>
              <a:rPr lang="en-US" sz="1050" dirty="0">
                <a:latin typeface="Arial" panose="020B0604020202020204" pitchFamily="34" charset="0"/>
              </a:rPr>
              <a:t>Test results from </a:t>
            </a:r>
            <a:r>
              <a:rPr lang="en-US" sz="1050" dirty="0" err="1">
                <a:latin typeface="Arial" panose="020B0604020202020204" pitchFamily="34" charset="0"/>
              </a:rPr>
              <a:t>UofSCSOMG</a:t>
            </a:r>
            <a:r>
              <a:rPr lang="en-US" sz="1050" dirty="0">
                <a:latin typeface="Arial" panose="020B0604020202020204" pitchFamily="34" charset="0"/>
              </a:rPr>
              <a:t> VO2max lab</a:t>
            </a: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580426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VO2max</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29</a:t>
            </a:fld>
            <a:endParaRPr lang="en-US" dirty="0"/>
          </a:p>
        </p:txBody>
      </p:sp>
      <p:sp>
        <p:nvSpPr>
          <p:cNvPr id="10" name="TextBox 9">
            <a:extLst>
              <a:ext uri="{FF2B5EF4-FFF2-40B4-BE49-F238E27FC236}">
                <a16:creationId xmlns:a16="http://schemas.microsoft.com/office/drawing/2014/main" id="{28425483-D5D8-41F4-BA2B-C47915A63676}"/>
              </a:ext>
            </a:extLst>
          </p:cNvPr>
          <p:cNvSpPr txBox="1"/>
          <p:nvPr/>
        </p:nvSpPr>
        <p:spPr>
          <a:xfrm>
            <a:off x="6491110" y="5823213"/>
            <a:ext cx="3682418" cy="253916"/>
          </a:xfrm>
          <a:prstGeom prst="rect">
            <a:avLst/>
          </a:prstGeom>
          <a:noFill/>
        </p:spPr>
        <p:txBody>
          <a:bodyPr wrap="none" rtlCol="0">
            <a:spAutoFit/>
          </a:bodyPr>
          <a:lstStyle/>
          <a:p>
            <a:r>
              <a:rPr lang="en-US" sz="1050" dirty="0">
                <a:solidFill>
                  <a:schemeClr val="tx1">
                    <a:lumMod val="50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https://www.topendsports.com/testing/records/vo2max.htm</a:t>
            </a:r>
            <a:endParaRPr lang="en-US" sz="1050" dirty="0">
              <a:solidFill>
                <a:schemeClr val="tx1">
                  <a:lumMod val="50000"/>
                </a:schemeClr>
              </a:solidFill>
              <a:latin typeface="Arial" panose="020B0604020202020204" pitchFamily="34" charset="0"/>
            </a:endParaRPr>
          </a:p>
        </p:txBody>
      </p:sp>
      <p:pic>
        <p:nvPicPr>
          <p:cNvPr id="11" name="Picture 10">
            <a:extLst>
              <a:ext uri="{FF2B5EF4-FFF2-40B4-BE49-F238E27FC236}">
                <a16:creationId xmlns:a16="http://schemas.microsoft.com/office/drawing/2014/main" id="{5FB7B134-765A-4A83-AC0B-8EC38A0BE8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3510" y="2043899"/>
            <a:ext cx="5334416" cy="2321022"/>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70B95634-5E5C-4F7E-9483-4D6731523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778" y="857128"/>
            <a:ext cx="6122822" cy="5267049"/>
          </a:xfrm>
          <a:prstGeom prst="rect">
            <a:avLst/>
          </a:prstGeom>
        </p:spPr>
      </p:pic>
    </p:spTree>
    <p:extLst>
      <p:ext uri="{BB962C8B-B14F-4D97-AF65-F5344CB8AC3E}">
        <p14:creationId xmlns:p14="http://schemas.microsoft.com/office/powerpoint/2010/main" val="218024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4">
            <a:extLst>
              <a:ext uri="{FF2B5EF4-FFF2-40B4-BE49-F238E27FC236}">
                <a16:creationId xmlns:a16="http://schemas.microsoft.com/office/drawing/2014/main" id="{D029D0FD-88E6-4C43-B5AF-1170C03F5EF5}"/>
              </a:ext>
            </a:extLst>
          </p:cNvPr>
          <p:cNvSpPr/>
          <p:nvPr/>
        </p:nvSpPr>
        <p:spPr>
          <a:xfrm>
            <a:off x="1030514" y="2397425"/>
            <a:ext cx="9796723" cy="9144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sz="1400" dirty="0">
                <a:solidFill>
                  <a:schemeClr val="tx1"/>
                </a:solidFill>
                <a:latin typeface="Arial" panose="020B0604020202020204" pitchFamily="34" charset="0"/>
              </a:rPr>
              <a:t>Measure of Cardiorespiratory Fitness and Overall Health</a:t>
            </a:r>
          </a:p>
          <a:p>
            <a:pPr marL="1657350" lvl="3" indent="-285750" defTabSz="0">
              <a:buFont typeface="Arial" panose="020B0604020202020204" pitchFamily="34" charset="0"/>
              <a:buChar char="•"/>
            </a:pPr>
            <a:r>
              <a:rPr lang="en-US" sz="1400" dirty="0">
                <a:solidFill>
                  <a:schemeClr val="tx1"/>
                </a:solidFill>
                <a:latin typeface="Arial" panose="020B0604020202020204" pitchFamily="34" charset="0"/>
              </a:rPr>
              <a:t>Exercise is Medicine statistics </a:t>
            </a:r>
          </a:p>
          <a:p>
            <a:pPr marL="1657350" lvl="3" indent="-285750" defTabSz="0">
              <a:buFont typeface="Arial" panose="020B0604020202020204" pitchFamily="34" charset="0"/>
              <a:buChar char="•"/>
            </a:pPr>
            <a:r>
              <a:rPr lang="en-US" sz="1400" dirty="0">
                <a:solidFill>
                  <a:schemeClr val="tx1"/>
                </a:solidFill>
                <a:latin typeface="Arial" panose="020B0604020202020204" pitchFamily="34" charset="0"/>
              </a:rPr>
              <a:t>Introduction to VO2 Max</a:t>
            </a:r>
          </a:p>
        </p:txBody>
      </p:sp>
      <p:sp>
        <p:nvSpPr>
          <p:cNvPr id="12" name="Rectangle: Rounded Corners 14">
            <a:extLst>
              <a:ext uri="{FF2B5EF4-FFF2-40B4-BE49-F238E27FC236}">
                <a16:creationId xmlns:a16="http://schemas.microsoft.com/office/drawing/2014/main" id="{AD61BECE-7E51-485D-959D-1914EEECEEC4}"/>
              </a:ext>
            </a:extLst>
          </p:cNvPr>
          <p:cNvSpPr/>
          <p:nvPr/>
        </p:nvSpPr>
        <p:spPr>
          <a:xfrm>
            <a:off x="1018981" y="3495772"/>
            <a:ext cx="9796723" cy="68658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endParaRPr lang="en-US" sz="1400" dirty="0">
              <a:solidFill>
                <a:schemeClr val="tx1"/>
              </a:solidFill>
              <a:latin typeface="Arial" panose="020B0604020202020204" pitchFamily="34" charset="0"/>
            </a:endParaRPr>
          </a:p>
          <a:p>
            <a:pPr lvl="2" defTabSz="0"/>
            <a:r>
              <a:rPr lang="en-US" sz="1400" dirty="0">
                <a:solidFill>
                  <a:schemeClr val="tx1"/>
                </a:solidFill>
                <a:latin typeface="Arial" panose="020B0604020202020204" pitchFamily="34" charset="0"/>
              </a:rPr>
              <a:t>Nutritional Information: More than Protein, Carbs and Fats</a:t>
            </a:r>
          </a:p>
        </p:txBody>
      </p:sp>
      <p:sp>
        <p:nvSpPr>
          <p:cNvPr id="13" name="Rectangle: Rounded Corners 14">
            <a:extLst>
              <a:ext uri="{FF2B5EF4-FFF2-40B4-BE49-F238E27FC236}">
                <a16:creationId xmlns:a16="http://schemas.microsoft.com/office/drawing/2014/main" id="{D8315E15-6A66-474F-93C9-F74B19341269}"/>
              </a:ext>
            </a:extLst>
          </p:cNvPr>
          <p:cNvSpPr/>
          <p:nvPr/>
        </p:nvSpPr>
        <p:spPr>
          <a:xfrm>
            <a:off x="1018980" y="4366305"/>
            <a:ext cx="9796723" cy="6858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endParaRPr lang="en-US" sz="1400" dirty="0">
              <a:solidFill>
                <a:schemeClr val="tx1"/>
              </a:solidFill>
              <a:latin typeface="Arial" panose="020B0604020202020204" pitchFamily="34" charset="0"/>
            </a:endParaRPr>
          </a:p>
          <a:p>
            <a:pPr lvl="2" defTabSz="0"/>
            <a:r>
              <a:rPr lang="en-US" sz="1400" dirty="0">
                <a:solidFill>
                  <a:schemeClr val="tx1"/>
                </a:solidFill>
                <a:latin typeface="Arial" panose="020B0604020202020204" pitchFamily="34" charset="0"/>
              </a:rPr>
              <a:t>Review and Discussion of goals and challenges</a:t>
            </a:r>
          </a:p>
          <a:p>
            <a:pPr defTabSz="0"/>
            <a:endParaRPr lang="en-US" dirty="0">
              <a:solidFill>
                <a:schemeClr val="tx1"/>
              </a:solidFill>
              <a:latin typeface="Arial" panose="020B0604020202020204" pitchFamily="34" charset="0"/>
            </a:endParaRPr>
          </a:p>
        </p:txBody>
      </p:sp>
      <p:sp>
        <p:nvSpPr>
          <p:cNvPr id="3" name="TextBox 2">
            <a:extLst>
              <a:ext uri="{FF2B5EF4-FFF2-40B4-BE49-F238E27FC236}">
                <a16:creationId xmlns:a16="http://schemas.microsoft.com/office/drawing/2014/main" id="{233268AC-5C54-48F2-8EEC-F53396D528EA}"/>
              </a:ext>
            </a:extLst>
          </p:cNvPr>
          <p:cNvSpPr txBox="1"/>
          <p:nvPr/>
        </p:nvSpPr>
        <p:spPr>
          <a:xfrm>
            <a:off x="156610" y="283464"/>
            <a:ext cx="290946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Session Topics </a:t>
            </a:r>
          </a:p>
        </p:txBody>
      </p:sp>
      <p:sp>
        <p:nvSpPr>
          <p:cNvPr id="10" name="Rectangle: Rounded Corners 14">
            <a:extLst>
              <a:ext uri="{FF2B5EF4-FFF2-40B4-BE49-F238E27FC236}">
                <a16:creationId xmlns:a16="http://schemas.microsoft.com/office/drawing/2014/main" id="{871D745B-D0E0-4272-9FEA-383DF9A37848}"/>
              </a:ext>
            </a:extLst>
          </p:cNvPr>
          <p:cNvSpPr/>
          <p:nvPr/>
        </p:nvSpPr>
        <p:spPr>
          <a:xfrm>
            <a:off x="1030513" y="1527678"/>
            <a:ext cx="9796723" cy="6858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sz="1400" dirty="0">
                <a:solidFill>
                  <a:schemeClr val="tx1"/>
                </a:solidFill>
                <a:latin typeface="Arial" panose="020B0604020202020204" pitchFamily="34" charset="0"/>
              </a:rPr>
              <a:t>Movement Definitions, the FITT Principle and Exercise Prescription</a:t>
            </a:r>
          </a:p>
        </p:txBody>
      </p:sp>
      <p:sp>
        <p:nvSpPr>
          <p:cNvPr id="15" name="Rectangle: Rounded Corners 14">
            <a:extLst>
              <a:ext uri="{FF2B5EF4-FFF2-40B4-BE49-F238E27FC236}">
                <a16:creationId xmlns:a16="http://schemas.microsoft.com/office/drawing/2014/main" id="{04231298-56FE-4897-A354-CB82A9AB23DB}"/>
              </a:ext>
            </a:extLst>
          </p:cNvPr>
          <p:cNvSpPr/>
          <p:nvPr/>
        </p:nvSpPr>
        <p:spPr>
          <a:xfrm>
            <a:off x="1153992" y="2579701"/>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2</a:t>
            </a:r>
            <a:endParaRPr lang="id-ID" dirty="0">
              <a:latin typeface="Arial" panose="020B0604020202020204" pitchFamily="34" charset="0"/>
            </a:endParaRPr>
          </a:p>
        </p:txBody>
      </p:sp>
      <p:sp>
        <p:nvSpPr>
          <p:cNvPr id="16" name="Rectangle: Rounded Corners 14">
            <a:extLst>
              <a:ext uri="{FF2B5EF4-FFF2-40B4-BE49-F238E27FC236}">
                <a16:creationId xmlns:a16="http://schemas.microsoft.com/office/drawing/2014/main" id="{306DE609-D76C-4F20-AF78-2F258F891106}"/>
              </a:ext>
            </a:extLst>
          </p:cNvPr>
          <p:cNvSpPr/>
          <p:nvPr/>
        </p:nvSpPr>
        <p:spPr>
          <a:xfrm>
            <a:off x="1153994" y="3564745"/>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3</a:t>
            </a:r>
            <a:endParaRPr lang="id-ID" dirty="0">
              <a:latin typeface="Arial" panose="020B0604020202020204" pitchFamily="34" charset="0"/>
            </a:endParaRPr>
          </a:p>
        </p:txBody>
      </p:sp>
      <p:sp>
        <p:nvSpPr>
          <p:cNvPr id="17" name="Rectangle: Rounded Corners 14">
            <a:extLst>
              <a:ext uri="{FF2B5EF4-FFF2-40B4-BE49-F238E27FC236}">
                <a16:creationId xmlns:a16="http://schemas.microsoft.com/office/drawing/2014/main" id="{00820424-C731-4058-8825-5A63AC0A791A}"/>
              </a:ext>
            </a:extLst>
          </p:cNvPr>
          <p:cNvSpPr/>
          <p:nvPr/>
        </p:nvSpPr>
        <p:spPr>
          <a:xfrm>
            <a:off x="1153992" y="4434885"/>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4</a:t>
            </a:r>
            <a:endParaRPr lang="id-ID" dirty="0">
              <a:latin typeface="Arial" panose="020B0604020202020204" pitchFamily="34" charset="0"/>
            </a:endParaRPr>
          </a:p>
        </p:txBody>
      </p:sp>
      <p:sp>
        <p:nvSpPr>
          <p:cNvPr id="19" name="Rectangle: Rounded Corners 14">
            <a:extLst>
              <a:ext uri="{FF2B5EF4-FFF2-40B4-BE49-F238E27FC236}">
                <a16:creationId xmlns:a16="http://schemas.microsoft.com/office/drawing/2014/main" id="{0ECD5937-2A45-40D2-850C-054967F75D69}"/>
              </a:ext>
            </a:extLst>
          </p:cNvPr>
          <p:cNvSpPr/>
          <p:nvPr/>
        </p:nvSpPr>
        <p:spPr>
          <a:xfrm>
            <a:off x="1165527" y="1596258"/>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1</a:t>
            </a:r>
            <a:endParaRPr lang="id-ID" dirty="0">
              <a:latin typeface="Arial" panose="020B0604020202020204" pitchFamily="34" charset="0"/>
            </a:endParaRPr>
          </a:p>
        </p:txBody>
      </p:sp>
      <p:grpSp>
        <p:nvGrpSpPr>
          <p:cNvPr id="20" name="Group 19">
            <a:extLst>
              <a:ext uri="{FF2B5EF4-FFF2-40B4-BE49-F238E27FC236}">
                <a16:creationId xmlns:a16="http://schemas.microsoft.com/office/drawing/2014/main" id="{18C16805-20A3-442C-8CDE-713DF49DED63}"/>
              </a:ext>
            </a:extLst>
          </p:cNvPr>
          <p:cNvGrpSpPr/>
          <p:nvPr/>
        </p:nvGrpSpPr>
        <p:grpSpPr>
          <a:xfrm>
            <a:off x="0" y="211147"/>
            <a:ext cx="2743200" cy="102242"/>
            <a:chOff x="0" y="211147"/>
            <a:chExt cx="2743200" cy="102242"/>
          </a:xfrm>
        </p:grpSpPr>
        <p:sp>
          <p:nvSpPr>
            <p:cNvPr id="21" name="Rectangle: Rounded Corners 14">
              <a:extLst>
                <a:ext uri="{FF2B5EF4-FFF2-40B4-BE49-F238E27FC236}">
                  <a16:creationId xmlns:a16="http://schemas.microsoft.com/office/drawing/2014/main" id="{E32628D1-8B35-4AC4-886F-39245D940F1E}"/>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2" name="Rectangle: Rounded Corners 14">
              <a:extLst>
                <a:ext uri="{FF2B5EF4-FFF2-40B4-BE49-F238E27FC236}">
                  <a16:creationId xmlns:a16="http://schemas.microsoft.com/office/drawing/2014/main" id="{435BBE11-2821-45DC-A946-028060A79787}"/>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147D7EC2-A48C-49B8-913F-577091981819}"/>
              </a:ext>
            </a:extLst>
          </p:cNvPr>
          <p:cNvSpPr>
            <a:spLocks noGrp="1"/>
          </p:cNvSpPr>
          <p:nvPr>
            <p:ph type="sldNum" sz="quarter" idx="12"/>
          </p:nvPr>
        </p:nvSpPr>
        <p:spPr/>
        <p:txBody>
          <a:bodyPr/>
          <a:lstStyle/>
          <a:p>
            <a:fld id="{D64A4081-96DA-4357-B571-9C6EDCBB5541}" type="slidenum">
              <a:rPr lang="en-US" smtClean="0"/>
              <a:t>3</a:t>
            </a:fld>
            <a:endParaRPr lang="en-US"/>
          </a:p>
        </p:txBody>
      </p:sp>
    </p:spTree>
    <p:extLst>
      <p:ext uri="{BB962C8B-B14F-4D97-AF65-F5344CB8AC3E}">
        <p14:creationId xmlns:p14="http://schemas.microsoft.com/office/powerpoint/2010/main" val="93123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21027C-804F-4BB1-9764-BE347D3D12BA}"/>
              </a:ext>
            </a:extLst>
          </p:cNvPr>
          <p:cNvSpPr/>
          <p:nvPr/>
        </p:nvSpPr>
        <p:spPr>
          <a:xfrm>
            <a:off x="6193971" y="757124"/>
            <a:ext cx="5998029" cy="5806586"/>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580426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VO</a:t>
            </a:r>
            <a:r>
              <a:rPr lang="en-US" sz="2400" b="1" baseline="-25000" dirty="0">
                <a:solidFill>
                  <a:schemeClr val="tx2"/>
                </a:solidFill>
                <a:latin typeface="Arial" panose="020B0604020202020204" pitchFamily="34" charset="0"/>
              </a:rPr>
              <a:t>2</a:t>
            </a:r>
            <a:r>
              <a:rPr lang="en-US" sz="2400" b="1" dirty="0">
                <a:solidFill>
                  <a:schemeClr val="tx2"/>
                </a:solidFill>
                <a:latin typeface="Arial" panose="020B0604020202020204" pitchFamily="34" charset="0"/>
              </a:rPr>
              <a:t>max depends on:</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30</a:t>
            </a:fld>
            <a:endParaRPr lang="en-US" dirty="0"/>
          </a:p>
        </p:txBody>
      </p:sp>
      <p:sp>
        <p:nvSpPr>
          <p:cNvPr id="9" name="Content Placeholder 2">
            <a:extLst>
              <a:ext uri="{FF2B5EF4-FFF2-40B4-BE49-F238E27FC236}">
                <a16:creationId xmlns:a16="http://schemas.microsoft.com/office/drawing/2014/main" id="{DA297BAE-10DC-4EA4-B3F9-F4E84CF4F7E0}"/>
              </a:ext>
            </a:extLst>
          </p:cNvPr>
          <p:cNvSpPr txBox="1">
            <a:spLocks/>
          </p:cNvSpPr>
          <p:nvPr/>
        </p:nvSpPr>
        <p:spPr>
          <a:xfrm>
            <a:off x="289013" y="1321961"/>
            <a:ext cx="5605425" cy="4114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spcBef>
                <a:spcPts val="0"/>
              </a:spcBef>
              <a:buClr>
                <a:schemeClr val="accent3"/>
              </a:buClr>
              <a:buFont typeface="Wingdings 2"/>
              <a:buChar char=""/>
              <a:defRPr/>
            </a:pPr>
            <a:r>
              <a:rPr lang="en-US" sz="2000" b="1" dirty="0">
                <a:latin typeface="Arial" panose="020B0604020202020204" pitchFamily="34" charset="0"/>
              </a:rPr>
              <a:t>3 systems: </a:t>
            </a:r>
            <a:r>
              <a:rPr lang="en-US" sz="2000" dirty="0">
                <a:latin typeface="Arial" panose="020B0604020202020204" pitchFamily="34" charset="0"/>
              </a:rPr>
              <a:t>Pulmonary, Cardiovascular, Muscular</a:t>
            </a:r>
          </a:p>
          <a:p>
            <a:pPr marL="274320" indent="-274320">
              <a:spcBef>
                <a:spcPts val="0"/>
              </a:spcBef>
              <a:buClr>
                <a:schemeClr val="accent3"/>
              </a:buClr>
              <a:buFont typeface="Wingdings 2"/>
              <a:buChar char=""/>
              <a:defRPr/>
            </a:pPr>
            <a:endParaRPr lang="en-US" sz="2000" dirty="0">
              <a:latin typeface="Arial" panose="020B0604020202020204" pitchFamily="34" charset="0"/>
            </a:endParaRPr>
          </a:p>
          <a:p>
            <a:pPr lvl="1">
              <a:spcBef>
                <a:spcPts val="0"/>
              </a:spcBef>
              <a:buClr>
                <a:schemeClr val="accent3"/>
              </a:buClr>
              <a:buFont typeface="Wingdings" panose="05000000000000000000" pitchFamily="2" charset="2"/>
              <a:buChar char="§"/>
              <a:defRPr/>
            </a:pPr>
            <a:r>
              <a:rPr lang="en-US" sz="2000" b="1" dirty="0">
                <a:latin typeface="Arial" panose="020B0604020202020204" pitchFamily="34" charset="0"/>
              </a:rPr>
              <a:t>Pulmonary</a:t>
            </a:r>
            <a:r>
              <a:rPr lang="en-US" sz="2000" dirty="0">
                <a:latin typeface="Arial" panose="020B0604020202020204" pitchFamily="34" charset="0"/>
              </a:rPr>
              <a:t>: Inhalation, Exhalation, Respiration, Function</a:t>
            </a:r>
          </a:p>
          <a:p>
            <a:pPr>
              <a:spcBef>
                <a:spcPts val="0"/>
              </a:spcBef>
              <a:buClr>
                <a:schemeClr val="accent3"/>
              </a:buClr>
              <a:buFont typeface="Wingdings" panose="05000000000000000000" pitchFamily="2" charset="2"/>
              <a:buChar char="§"/>
              <a:defRPr/>
            </a:pPr>
            <a:endParaRPr lang="en-US" sz="2000" b="1" dirty="0">
              <a:latin typeface="Arial" panose="020B0604020202020204" pitchFamily="34" charset="0"/>
            </a:endParaRPr>
          </a:p>
          <a:p>
            <a:pPr lvl="1">
              <a:spcBef>
                <a:spcPts val="0"/>
              </a:spcBef>
              <a:buClr>
                <a:schemeClr val="accent3"/>
              </a:buClr>
              <a:buFont typeface="Wingdings" panose="05000000000000000000" pitchFamily="2" charset="2"/>
              <a:buChar char="§"/>
              <a:defRPr/>
            </a:pPr>
            <a:r>
              <a:rPr lang="en-US" sz="2000" b="1" dirty="0">
                <a:latin typeface="Arial" panose="020B0604020202020204" pitchFamily="34" charset="0"/>
              </a:rPr>
              <a:t>Cardiovascular: </a:t>
            </a:r>
            <a:r>
              <a:rPr lang="en-US" sz="2000" dirty="0">
                <a:latin typeface="Arial" panose="020B0604020202020204" pitchFamily="34" charset="0"/>
              </a:rPr>
              <a:t>Cardiac output: stoke volume, heart rate, peripheral resistance; Muscle blood flow: capillary density, hemoglobin content</a:t>
            </a:r>
          </a:p>
          <a:p>
            <a:pPr marL="0" indent="0">
              <a:spcBef>
                <a:spcPts val="0"/>
              </a:spcBef>
              <a:buClr>
                <a:schemeClr val="accent3"/>
              </a:buClr>
              <a:buFont typeface="Arial" panose="020B0604020202020204" pitchFamily="34" charset="0"/>
              <a:buNone/>
              <a:defRPr/>
            </a:pPr>
            <a:endParaRPr lang="en-US" sz="2000" dirty="0">
              <a:latin typeface="Arial" panose="020B0604020202020204" pitchFamily="34" charset="0"/>
            </a:endParaRPr>
          </a:p>
          <a:p>
            <a:pPr lvl="1">
              <a:spcBef>
                <a:spcPts val="0"/>
              </a:spcBef>
              <a:buClr>
                <a:schemeClr val="accent3"/>
              </a:buClr>
              <a:buFont typeface="Wingdings" panose="05000000000000000000" pitchFamily="2" charset="2"/>
              <a:buChar char="§"/>
              <a:defRPr/>
            </a:pPr>
            <a:r>
              <a:rPr lang="en-US" sz="2000" b="1" dirty="0">
                <a:latin typeface="Arial" panose="020B0604020202020204" pitchFamily="34" charset="0"/>
              </a:rPr>
              <a:t>Muscular: </a:t>
            </a:r>
            <a:r>
              <a:rPr lang="en-US" sz="2000" dirty="0">
                <a:latin typeface="Arial" panose="020B0604020202020204" pitchFamily="34" charset="0"/>
              </a:rPr>
              <a:t>Muscle mass, Muscle fiber type, Oxygen extraction: Muscle mitochondrial density, Oxidative enzymes </a:t>
            </a:r>
          </a:p>
          <a:p>
            <a:pPr>
              <a:spcBef>
                <a:spcPts val="0"/>
              </a:spcBef>
              <a:buClr>
                <a:schemeClr val="accent3"/>
              </a:buClr>
              <a:buFont typeface="Wingdings" panose="05000000000000000000" pitchFamily="2" charset="2"/>
              <a:buChar char="§"/>
              <a:defRPr/>
            </a:pPr>
            <a:endParaRPr lang="en-US" sz="2000" dirty="0">
              <a:latin typeface="Arial" panose="020B0604020202020204" pitchFamily="34" charset="0"/>
            </a:endParaRPr>
          </a:p>
        </p:txBody>
      </p:sp>
      <p:sp>
        <p:nvSpPr>
          <p:cNvPr id="4" name="Rectangle 3">
            <a:extLst>
              <a:ext uri="{FF2B5EF4-FFF2-40B4-BE49-F238E27FC236}">
                <a16:creationId xmlns:a16="http://schemas.microsoft.com/office/drawing/2014/main" id="{C9EA5D6E-8F81-BD45-9ECD-E41FC193E206}"/>
              </a:ext>
            </a:extLst>
          </p:cNvPr>
          <p:cNvSpPr/>
          <p:nvPr/>
        </p:nvSpPr>
        <p:spPr>
          <a:xfrm>
            <a:off x="6637283" y="993228"/>
            <a:ext cx="5044965" cy="5339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2" name="Picture 11" descr="Diagram&#10;&#10;Description automatically generated">
            <a:extLst>
              <a:ext uri="{FF2B5EF4-FFF2-40B4-BE49-F238E27FC236}">
                <a16:creationId xmlns:a16="http://schemas.microsoft.com/office/drawing/2014/main" id="{4C3D58B3-5B65-42EB-B519-EDE6ADD75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8374" y="1079210"/>
            <a:ext cx="4862782" cy="5162414"/>
          </a:xfrm>
          <a:prstGeom prst="rect">
            <a:avLst/>
          </a:prstGeom>
        </p:spPr>
      </p:pic>
    </p:spTree>
    <p:extLst>
      <p:ext uri="{BB962C8B-B14F-4D97-AF65-F5344CB8AC3E}">
        <p14:creationId xmlns:p14="http://schemas.microsoft.com/office/powerpoint/2010/main" val="2562203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71144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VO</a:t>
            </a:r>
            <a:r>
              <a:rPr lang="en-US" sz="2400" b="1" baseline="-25000" dirty="0">
                <a:solidFill>
                  <a:schemeClr val="tx2"/>
                </a:solidFill>
                <a:latin typeface="Arial" panose="020B0604020202020204" pitchFamily="34" charset="0"/>
              </a:rPr>
              <a:t>2</a:t>
            </a:r>
            <a:r>
              <a:rPr lang="en-US" sz="2400" b="1" dirty="0">
                <a:solidFill>
                  <a:schemeClr val="tx2"/>
                </a:solidFill>
                <a:latin typeface="Arial" panose="020B0604020202020204" pitchFamily="34" charset="0"/>
              </a:rPr>
              <a:t>max is affected by:</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31</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730027" y="1262659"/>
            <a:ext cx="10907485" cy="3854901"/>
          </a:xfrm>
          <a:prstGeom prst="rect">
            <a:avLst/>
          </a:prstGeom>
        </p:spPr>
        <p:txBody>
          <a:bodyPr wrap="square">
            <a:spAutoFit/>
          </a:bodyPr>
          <a:lstStyle/>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Heredity</a:t>
            </a:r>
          </a:p>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Age</a:t>
            </a:r>
          </a:p>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Sex</a:t>
            </a:r>
          </a:p>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Body size and composition</a:t>
            </a:r>
          </a:p>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Training status</a:t>
            </a:r>
          </a:p>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Types of muscle fibers used during the exercise</a:t>
            </a:r>
          </a:p>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Altitude</a:t>
            </a:r>
          </a:p>
          <a:p>
            <a:pPr marL="342900" indent="-342900">
              <a:spcBef>
                <a:spcPts val="0"/>
              </a:spcBef>
              <a:spcAft>
                <a:spcPts val="900"/>
              </a:spcAft>
              <a:buFont typeface="Arial" panose="020B0604020202020204" pitchFamily="34" charset="0"/>
              <a:buChar char="•"/>
            </a:pPr>
            <a:r>
              <a:rPr lang="en-US" sz="2400" dirty="0">
                <a:latin typeface="Arial" panose="020B0604020202020204" pitchFamily="34" charset="0"/>
              </a:rPr>
              <a:t>Temperature</a:t>
            </a:r>
          </a:p>
        </p:txBody>
      </p:sp>
    </p:spTree>
    <p:extLst>
      <p:ext uri="{BB962C8B-B14F-4D97-AF65-F5344CB8AC3E}">
        <p14:creationId xmlns:p14="http://schemas.microsoft.com/office/powerpoint/2010/main" val="3787316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21027C-804F-4BB1-9764-BE347D3D12BA}"/>
              </a:ext>
            </a:extLst>
          </p:cNvPr>
          <p:cNvSpPr/>
          <p:nvPr/>
        </p:nvSpPr>
        <p:spPr>
          <a:xfrm>
            <a:off x="6432884" y="636680"/>
            <a:ext cx="5759116" cy="4114800"/>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580426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Cardiac Output (Q)</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32</a:t>
            </a:fld>
            <a:endParaRPr lang="en-US" dirty="0"/>
          </a:p>
        </p:txBody>
      </p:sp>
      <p:sp>
        <p:nvSpPr>
          <p:cNvPr id="9" name="Content Placeholder 2">
            <a:extLst>
              <a:ext uri="{FF2B5EF4-FFF2-40B4-BE49-F238E27FC236}">
                <a16:creationId xmlns:a16="http://schemas.microsoft.com/office/drawing/2014/main" id="{DA297BAE-10DC-4EA4-B3F9-F4E84CF4F7E0}"/>
              </a:ext>
            </a:extLst>
          </p:cNvPr>
          <p:cNvSpPr txBox="1">
            <a:spLocks/>
          </p:cNvSpPr>
          <p:nvPr/>
        </p:nvSpPr>
        <p:spPr>
          <a:xfrm>
            <a:off x="234978" y="1530758"/>
            <a:ext cx="5949668" cy="32207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tx2"/>
                </a:solidFill>
                <a:latin typeface="Arial" panose="020B0604020202020204" pitchFamily="34" charset="0"/>
              </a:rPr>
              <a:t>Q (L/min) </a:t>
            </a:r>
            <a:r>
              <a:rPr lang="en-US" sz="2000" b="1" dirty="0">
                <a:latin typeface="Arial" panose="020B0604020202020204" pitchFamily="34" charset="0"/>
              </a:rPr>
              <a:t>= HR (beats/min) x SV (ml/beat) </a:t>
            </a:r>
            <a:endParaRPr lang="en-US" sz="2000" dirty="0">
              <a:latin typeface="Arial" panose="020B0604020202020204" pitchFamily="34" charset="0"/>
            </a:endParaRPr>
          </a:p>
          <a:p>
            <a:pPr>
              <a:spcAft>
                <a:spcPts val="1200"/>
              </a:spcAft>
            </a:pPr>
            <a:r>
              <a:rPr lang="en-US" sz="2000" dirty="0">
                <a:latin typeface="Arial" panose="020B0604020202020204" pitchFamily="34" charset="0"/>
              </a:rPr>
              <a:t>Measures how much blood pumped by </a:t>
            </a:r>
            <a:br>
              <a:rPr lang="en-US" sz="2000" dirty="0">
                <a:latin typeface="Arial" panose="020B0604020202020204" pitchFamily="34" charset="0"/>
              </a:rPr>
            </a:br>
            <a:r>
              <a:rPr lang="en-US" sz="2000" dirty="0">
                <a:latin typeface="Arial" panose="020B0604020202020204" pitchFamily="34" charset="0"/>
              </a:rPr>
              <a:t>the heart per minute</a:t>
            </a:r>
          </a:p>
          <a:p>
            <a:pPr>
              <a:spcAft>
                <a:spcPts val="1200"/>
              </a:spcAft>
            </a:pPr>
            <a:r>
              <a:rPr lang="en-US" sz="2000" dirty="0">
                <a:latin typeface="Arial" panose="020B0604020202020204" pitchFamily="34" charset="0"/>
              </a:rPr>
              <a:t>Heart Rate = beats / min</a:t>
            </a:r>
          </a:p>
          <a:p>
            <a:pPr>
              <a:spcAft>
                <a:spcPts val="1200"/>
              </a:spcAft>
            </a:pPr>
            <a:r>
              <a:rPr lang="en-US" sz="2000" dirty="0">
                <a:latin typeface="Arial" panose="020B0604020202020204" pitchFamily="34" charset="0"/>
              </a:rPr>
              <a:t>Stroke vol. = End-diastolic vol. – End-systolic vol.</a:t>
            </a:r>
            <a:endParaRPr lang="en-US" sz="2000" b="1" dirty="0">
              <a:latin typeface="Arial" panose="020B0604020202020204" pitchFamily="34" charset="0"/>
            </a:endParaRPr>
          </a:p>
          <a:p>
            <a:pPr lvl="1">
              <a:spcAft>
                <a:spcPts val="1200"/>
              </a:spcAft>
            </a:pPr>
            <a:r>
              <a:rPr lang="en-US" sz="2000" b="1" dirty="0">
                <a:latin typeface="Arial" panose="020B0604020202020204" pitchFamily="34" charset="0"/>
              </a:rPr>
              <a:t>SV = EDV – ESV  (units: ml / beat)</a:t>
            </a:r>
            <a:endParaRPr lang="en-US" sz="2000" dirty="0">
              <a:latin typeface="Arial" panose="020B0604020202020204" pitchFamily="34" charset="0"/>
            </a:endParaRPr>
          </a:p>
          <a:p>
            <a:pPr>
              <a:spcBef>
                <a:spcPts val="0"/>
              </a:spcBef>
              <a:spcAft>
                <a:spcPts val="900"/>
              </a:spcAft>
              <a:buClr>
                <a:schemeClr val="accent3"/>
              </a:buClr>
              <a:buFont typeface="Wingdings" panose="05000000000000000000" pitchFamily="2" charset="2"/>
              <a:buChar char="§"/>
              <a:defRPr/>
            </a:pPr>
            <a:endParaRPr lang="en-US" sz="2000" dirty="0">
              <a:latin typeface="Arial" panose="020B0604020202020204" pitchFamily="34" charset="0"/>
            </a:endParaRPr>
          </a:p>
        </p:txBody>
      </p:sp>
      <p:sp>
        <p:nvSpPr>
          <p:cNvPr id="4" name="Rectangle 3">
            <a:extLst>
              <a:ext uri="{FF2B5EF4-FFF2-40B4-BE49-F238E27FC236}">
                <a16:creationId xmlns:a16="http://schemas.microsoft.com/office/drawing/2014/main" id="{B3B641E4-7E35-4E75-9DE7-57A32410079E}"/>
              </a:ext>
            </a:extLst>
          </p:cNvPr>
          <p:cNvSpPr/>
          <p:nvPr/>
        </p:nvSpPr>
        <p:spPr>
          <a:xfrm>
            <a:off x="6184646" y="971550"/>
            <a:ext cx="5545392" cy="3486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2" name="Picture 2">
            <a:extLst>
              <a:ext uri="{FF2B5EF4-FFF2-40B4-BE49-F238E27FC236}">
                <a16:creationId xmlns:a16="http://schemas.microsoft.com/office/drawing/2014/main" id="{E0C075ED-D0A3-4B3A-A621-DFEF4052D1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84646" y="989924"/>
            <a:ext cx="5509949" cy="338897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a:extLst>
              <a:ext uri="{FF2B5EF4-FFF2-40B4-BE49-F238E27FC236}">
                <a16:creationId xmlns:a16="http://schemas.microsoft.com/office/drawing/2014/main" id="{BECDAE7D-5DDF-4D4A-8F4C-FC206C243070}"/>
              </a:ext>
            </a:extLst>
          </p:cNvPr>
          <p:cNvSpPr/>
          <p:nvPr/>
        </p:nvSpPr>
        <p:spPr>
          <a:xfrm>
            <a:off x="5291959" y="5385071"/>
            <a:ext cx="6543502" cy="1015663"/>
          </a:xfrm>
          <a:prstGeom prst="rect">
            <a:avLst/>
          </a:prstGeom>
        </p:spPr>
        <p:txBody>
          <a:bodyPr wrap="square">
            <a:spAutoFit/>
          </a:bodyPr>
          <a:lstStyle/>
          <a:p>
            <a:r>
              <a:rPr lang="en-US" sz="3600" b="1" dirty="0">
                <a:latin typeface="Georgia" panose="02040502050405020303" pitchFamily="18" charset="0"/>
              </a:rPr>
              <a:t>VO</a:t>
            </a:r>
            <a:r>
              <a:rPr lang="en-US" sz="3600" b="1" baseline="-25000" dirty="0">
                <a:latin typeface="Georgia" panose="02040502050405020303" pitchFamily="18" charset="0"/>
              </a:rPr>
              <a:t>2</a:t>
            </a:r>
            <a:r>
              <a:rPr lang="en-US" sz="3600" b="1" dirty="0">
                <a:latin typeface="Georgia" panose="02040502050405020303" pitchFamily="18" charset="0"/>
              </a:rPr>
              <a:t>max = </a:t>
            </a:r>
            <a:r>
              <a:rPr lang="en-US" sz="3600" b="1" dirty="0">
                <a:solidFill>
                  <a:schemeClr val="tx2"/>
                </a:solidFill>
                <a:latin typeface="Georgia" panose="02040502050405020303" pitchFamily="18" charset="0"/>
              </a:rPr>
              <a:t>Q</a:t>
            </a:r>
            <a:r>
              <a:rPr lang="en-US" sz="3600" b="1" dirty="0">
                <a:solidFill>
                  <a:srgbClr val="C00000"/>
                </a:solidFill>
                <a:latin typeface="Georgia" panose="02040502050405020303" pitchFamily="18" charset="0"/>
              </a:rPr>
              <a:t> </a:t>
            </a:r>
            <a:r>
              <a:rPr lang="en-US" sz="3600" b="1" dirty="0">
                <a:latin typeface="Georgia" panose="02040502050405020303" pitchFamily="18" charset="0"/>
              </a:rPr>
              <a:t>x </a:t>
            </a:r>
            <a:r>
              <a:rPr lang="en-US" sz="3600" b="1" dirty="0">
                <a:solidFill>
                  <a:schemeClr val="accent2"/>
                </a:solidFill>
                <a:latin typeface="Georgia" panose="02040502050405020303" pitchFamily="18" charset="0"/>
              </a:rPr>
              <a:t>(a-v)O</a:t>
            </a:r>
            <a:r>
              <a:rPr lang="en-US" sz="3600" b="1" baseline="-25000" dirty="0">
                <a:solidFill>
                  <a:schemeClr val="accent2"/>
                </a:solidFill>
                <a:latin typeface="Georgia" panose="02040502050405020303" pitchFamily="18" charset="0"/>
              </a:rPr>
              <a:t>2</a:t>
            </a:r>
            <a:r>
              <a:rPr lang="en-US" sz="3600" b="1" dirty="0">
                <a:solidFill>
                  <a:schemeClr val="accent2"/>
                </a:solidFill>
                <a:latin typeface="Georgia" panose="02040502050405020303" pitchFamily="18" charset="0"/>
              </a:rPr>
              <a:t>diff</a:t>
            </a:r>
          </a:p>
          <a:p>
            <a:pPr algn="ctr"/>
            <a:r>
              <a:rPr lang="en-US" sz="2400" i="1" dirty="0">
                <a:latin typeface="Georgia" panose="02040502050405020303" pitchFamily="18" charset="0"/>
              </a:rPr>
              <a:t>“Fick Principle”</a:t>
            </a:r>
            <a:endParaRPr lang="en-US" sz="2400" b="1" i="1" dirty="0">
              <a:latin typeface="Georgia" panose="02040502050405020303" pitchFamily="18" charset="0"/>
            </a:endParaRPr>
          </a:p>
        </p:txBody>
      </p:sp>
    </p:spTree>
    <p:extLst>
      <p:ext uri="{BB962C8B-B14F-4D97-AF65-F5344CB8AC3E}">
        <p14:creationId xmlns:p14="http://schemas.microsoft.com/office/powerpoint/2010/main" val="167050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21027C-804F-4BB1-9764-BE347D3D12BA}"/>
              </a:ext>
            </a:extLst>
          </p:cNvPr>
          <p:cNvSpPr/>
          <p:nvPr/>
        </p:nvSpPr>
        <p:spPr>
          <a:xfrm>
            <a:off x="5481485" y="1426936"/>
            <a:ext cx="6710516" cy="4737889"/>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876054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Arteriovenous Oxygen Difference: </a:t>
            </a:r>
            <a:r>
              <a:rPr lang="en-US" sz="2000" b="1" dirty="0">
                <a:solidFill>
                  <a:schemeClr val="tx2"/>
                </a:solidFill>
                <a:latin typeface="Arial" panose="020B0604020202020204" pitchFamily="34" charset="0"/>
              </a:rPr>
              <a:t>(a-v)O</a:t>
            </a:r>
            <a:r>
              <a:rPr lang="en-US" sz="2000" b="1" baseline="-25000" dirty="0">
                <a:solidFill>
                  <a:schemeClr val="tx2"/>
                </a:solidFill>
                <a:latin typeface="Arial" panose="020B0604020202020204" pitchFamily="34" charset="0"/>
              </a:rPr>
              <a:t>2</a:t>
            </a:r>
            <a:r>
              <a:rPr lang="en-US" sz="2000" b="1" dirty="0">
                <a:solidFill>
                  <a:schemeClr val="tx2"/>
                </a:solidFill>
                <a:latin typeface="Arial" panose="020B0604020202020204" pitchFamily="34" charset="0"/>
              </a:rPr>
              <a:t>diff</a:t>
            </a:r>
            <a:endParaRPr lang="en-US" sz="2400" b="1" dirty="0">
              <a:solidFill>
                <a:schemeClr val="tx2"/>
              </a:solidFill>
              <a:latin typeface="Arial" panose="020B0604020202020204" pitchFamily="34" charset="0"/>
            </a:endParaRP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33</a:t>
            </a:fld>
            <a:endParaRPr lang="en-US" dirty="0"/>
          </a:p>
        </p:txBody>
      </p:sp>
      <p:sp>
        <p:nvSpPr>
          <p:cNvPr id="9" name="Content Placeholder 2">
            <a:extLst>
              <a:ext uri="{FF2B5EF4-FFF2-40B4-BE49-F238E27FC236}">
                <a16:creationId xmlns:a16="http://schemas.microsoft.com/office/drawing/2014/main" id="{DA297BAE-10DC-4EA4-B3F9-F4E84CF4F7E0}"/>
              </a:ext>
            </a:extLst>
          </p:cNvPr>
          <p:cNvSpPr txBox="1">
            <a:spLocks/>
          </p:cNvSpPr>
          <p:nvPr/>
        </p:nvSpPr>
        <p:spPr>
          <a:xfrm>
            <a:off x="425630" y="1898990"/>
            <a:ext cx="5257800" cy="15300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dirty="0">
                <a:latin typeface="Arial" panose="020B0604020202020204" pitchFamily="34" charset="0"/>
              </a:rPr>
              <a:t>Measures how much oxygen working muscles consume (mL/dL)</a:t>
            </a:r>
          </a:p>
          <a:p>
            <a:pPr>
              <a:spcAft>
                <a:spcPts val="1200"/>
              </a:spcAft>
            </a:pPr>
            <a:r>
              <a:rPr lang="en-US" sz="2000" dirty="0">
                <a:latin typeface="Arial" panose="020B0604020202020204" pitchFamily="34" charset="0"/>
              </a:rPr>
              <a:t>Also seen as:   </a:t>
            </a:r>
            <a:r>
              <a:rPr lang="en-US" sz="2000" b="1" dirty="0">
                <a:latin typeface="Arial" panose="020B0604020202020204" pitchFamily="34" charset="0"/>
              </a:rPr>
              <a:t>C(a-v)O</a:t>
            </a:r>
            <a:r>
              <a:rPr lang="en-US" sz="2000" b="1" baseline="-25000" dirty="0">
                <a:latin typeface="Arial" panose="020B0604020202020204" pitchFamily="34" charset="0"/>
              </a:rPr>
              <a:t>2</a:t>
            </a:r>
            <a:r>
              <a:rPr lang="en-US" sz="2000" b="1" dirty="0">
                <a:latin typeface="Arial" panose="020B0604020202020204" pitchFamily="34" charset="0"/>
              </a:rPr>
              <a:t> = CaO</a:t>
            </a:r>
            <a:r>
              <a:rPr lang="en-US" sz="2000" b="1" baseline="-25000" dirty="0">
                <a:latin typeface="Arial" panose="020B0604020202020204" pitchFamily="34" charset="0"/>
              </a:rPr>
              <a:t>2</a:t>
            </a:r>
            <a:r>
              <a:rPr lang="en-US" sz="2000" b="1" dirty="0">
                <a:latin typeface="Arial" panose="020B0604020202020204" pitchFamily="34" charset="0"/>
              </a:rPr>
              <a:t> – CvO</a:t>
            </a:r>
            <a:r>
              <a:rPr lang="en-US" sz="2000" b="1" baseline="-25000" dirty="0">
                <a:latin typeface="Arial" panose="020B0604020202020204" pitchFamily="34" charset="0"/>
              </a:rPr>
              <a:t>2</a:t>
            </a:r>
          </a:p>
          <a:p>
            <a:pPr marL="0" indent="0" algn="ctr">
              <a:buNone/>
            </a:pPr>
            <a:endParaRPr lang="en-US" sz="2400" b="1" dirty="0">
              <a:latin typeface="Arial" panose="020B0604020202020204" pitchFamily="34" charset="0"/>
            </a:endParaRPr>
          </a:p>
          <a:p>
            <a:pPr>
              <a:spcBef>
                <a:spcPts val="0"/>
              </a:spcBef>
              <a:buClr>
                <a:schemeClr val="accent3"/>
              </a:buClr>
              <a:buFont typeface="Wingdings" panose="05000000000000000000" pitchFamily="2" charset="2"/>
              <a:buChar char="§"/>
              <a:defRPr/>
            </a:pPr>
            <a:endParaRPr lang="en-US" sz="2000" dirty="0">
              <a:latin typeface="Arial" panose="020B0604020202020204" pitchFamily="34" charset="0"/>
            </a:endParaRPr>
          </a:p>
        </p:txBody>
      </p:sp>
      <p:sp>
        <p:nvSpPr>
          <p:cNvPr id="13" name="Rectangle 12">
            <a:extLst>
              <a:ext uri="{FF2B5EF4-FFF2-40B4-BE49-F238E27FC236}">
                <a16:creationId xmlns:a16="http://schemas.microsoft.com/office/drawing/2014/main" id="{BECDAE7D-5DDF-4D4A-8F4C-FC206C243070}"/>
              </a:ext>
            </a:extLst>
          </p:cNvPr>
          <p:cNvSpPr/>
          <p:nvPr/>
        </p:nvSpPr>
        <p:spPr>
          <a:xfrm>
            <a:off x="425630" y="4469116"/>
            <a:ext cx="6304551" cy="892552"/>
          </a:xfrm>
          <a:prstGeom prst="rect">
            <a:avLst/>
          </a:prstGeom>
        </p:spPr>
        <p:txBody>
          <a:bodyPr wrap="square">
            <a:spAutoFit/>
          </a:bodyPr>
          <a:lstStyle/>
          <a:p>
            <a:r>
              <a:rPr lang="en-US" sz="2400" b="1" dirty="0">
                <a:latin typeface="Georgia" panose="02040502050405020303" pitchFamily="18" charset="0"/>
              </a:rPr>
              <a:t>VO</a:t>
            </a:r>
            <a:r>
              <a:rPr lang="en-US" sz="2400" b="1" baseline="-25000" dirty="0">
                <a:latin typeface="Georgia" panose="02040502050405020303" pitchFamily="18" charset="0"/>
              </a:rPr>
              <a:t>2</a:t>
            </a:r>
            <a:r>
              <a:rPr lang="en-US" sz="2400" b="1" dirty="0">
                <a:latin typeface="Georgia" panose="02040502050405020303" pitchFamily="18" charset="0"/>
              </a:rPr>
              <a:t>max = </a:t>
            </a:r>
            <a:r>
              <a:rPr lang="en-US" sz="2400" b="1" dirty="0">
                <a:solidFill>
                  <a:schemeClr val="tx2"/>
                </a:solidFill>
                <a:latin typeface="Georgia" panose="02040502050405020303" pitchFamily="18" charset="0"/>
              </a:rPr>
              <a:t>Q</a:t>
            </a:r>
            <a:r>
              <a:rPr lang="en-US" sz="2400" b="1" dirty="0">
                <a:solidFill>
                  <a:srgbClr val="C00000"/>
                </a:solidFill>
                <a:latin typeface="Georgia" panose="02040502050405020303" pitchFamily="18" charset="0"/>
              </a:rPr>
              <a:t> </a:t>
            </a:r>
            <a:r>
              <a:rPr lang="en-US" sz="2400" b="1" dirty="0">
                <a:latin typeface="Georgia" panose="02040502050405020303" pitchFamily="18" charset="0"/>
              </a:rPr>
              <a:t>x </a:t>
            </a:r>
            <a:r>
              <a:rPr lang="en-US" sz="2400" b="1" dirty="0">
                <a:solidFill>
                  <a:schemeClr val="accent2"/>
                </a:solidFill>
                <a:latin typeface="Georgia" panose="02040502050405020303" pitchFamily="18" charset="0"/>
              </a:rPr>
              <a:t>(a-v)O</a:t>
            </a:r>
            <a:r>
              <a:rPr lang="en-US" sz="2400" b="1" baseline="-25000" dirty="0">
                <a:solidFill>
                  <a:schemeClr val="accent2"/>
                </a:solidFill>
                <a:latin typeface="Georgia" panose="02040502050405020303" pitchFamily="18" charset="0"/>
              </a:rPr>
              <a:t>2</a:t>
            </a:r>
            <a:r>
              <a:rPr lang="en-US" sz="2400" b="1" dirty="0">
                <a:solidFill>
                  <a:schemeClr val="accent2"/>
                </a:solidFill>
                <a:latin typeface="Georgia" panose="02040502050405020303" pitchFamily="18" charset="0"/>
              </a:rPr>
              <a:t>diff</a:t>
            </a:r>
            <a:br>
              <a:rPr lang="en-US" sz="2400" b="1" dirty="0">
                <a:solidFill>
                  <a:schemeClr val="accent2"/>
                </a:solidFill>
                <a:latin typeface="Georgia" panose="02040502050405020303" pitchFamily="18" charset="0"/>
              </a:rPr>
            </a:br>
            <a:endParaRPr lang="en-US" sz="800" b="1" dirty="0">
              <a:solidFill>
                <a:schemeClr val="accent2"/>
              </a:solidFill>
              <a:latin typeface="Georgia" panose="02040502050405020303" pitchFamily="18" charset="0"/>
            </a:endParaRPr>
          </a:p>
          <a:p>
            <a:pPr algn="ctr"/>
            <a:r>
              <a:rPr lang="en-US" sz="2000" i="1" dirty="0">
                <a:latin typeface="Georgia" panose="02040502050405020303" pitchFamily="18" charset="0"/>
              </a:rPr>
              <a:t>“Fick Principle”</a:t>
            </a:r>
            <a:endParaRPr lang="en-US" sz="2000" b="1" i="1" dirty="0">
              <a:latin typeface="Georgia" panose="02040502050405020303" pitchFamily="18" charset="0"/>
            </a:endParaRPr>
          </a:p>
        </p:txBody>
      </p:sp>
      <p:pic>
        <p:nvPicPr>
          <p:cNvPr id="15" name="Picture 3">
            <a:extLst>
              <a:ext uri="{FF2B5EF4-FFF2-40B4-BE49-F238E27FC236}">
                <a16:creationId xmlns:a16="http://schemas.microsoft.com/office/drawing/2014/main" id="{84DFD212-1C15-4FAA-8FE3-5F04A8C374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002594" y="1608768"/>
            <a:ext cx="5571325" cy="433348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240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B20C53-67E6-4387-A7A4-206607455AA5}"/>
              </a:ext>
            </a:extLst>
          </p:cNvPr>
          <p:cNvSpPr/>
          <p:nvPr/>
        </p:nvSpPr>
        <p:spPr>
          <a:xfrm>
            <a:off x="2177845" y="884902"/>
            <a:ext cx="9483217" cy="5705243"/>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274320" algn="r" eaLnBrk="1" fontAlgn="auto" hangingPunct="1">
              <a:spcAft>
                <a:spcPts val="0"/>
              </a:spcAft>
              <a:defRPr/>
            </a:pPr>
            <a:r>
              <a:rPr lang="en-US" sz="105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https://www.amazon.com/Exercise-Sport-Science-William-Garrett/dp/0683034219/ref=sr_1_1?dchild=1&amp;keywords=9780683034219&amp;linkCode=qs&amp;qid=1611865362&amp;s=books&amp;sr=1-1</a:t>
            </a:r>
            <a:endParaRPr lang="en-US" sz="105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580426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Fick Principle Comparisons</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34</a:t>
            </a:fld>
            <a:endParaRPr lang="en-US" dirty="0"/>
          </a:p>
        </p:txBody>
      </p:sp>
      <p:pic>
        <p:nvPicPr>
          <p:cNvPr id="12" name="Picture 11">
            <a:extLst>
              <a:ext uri="{FF2B5EF4-FFF2-40B4-BE49-F238E27FC236}">
                <a16:creationId xmlns:a16="http://schemas.microsoft.com/office/drawing/2014/main" id="{1E0393C8-B3CB-4C27-AC57-153C6544DFA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43200" y="1002413"/>
            <a:ext cx="8527341" cy="5025491"/>
          </a:xfrm>
          <a:prstGeom prst="rect">
            <a:avLst/>
          </a:prstGeom>
        </p:spPr>
      </p:pic>
    </p:spTree>
    <p:extLst>
      <p:ext uri="{BB962C8B-B14F-4D97-AF65-F5344CB8AC3E}">
        <p14:creationId xmlns:p14="http://schemas.microsoft.com/office/powerpoint/2010/main" val="3988739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222FFA-4B79-4E8F-8755-4854AC115856}"/>
              </a:ext>
            </a:extLst>
          </p:cNvPr>
          <p:cNvSpPr/>
          <p:nvPr/>
        </p:nvSpPr>
        <p:spPr>
          <a:xfrm>
            <a:off x="1932039" y="914400"/>
            <a:ext cx="10259960" cy="5943599"/>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We will get into this in Structure and Function!</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35</a:t>
            </a:fld>
            <a:endParaRPr lang="en-US" dirty="0"/>
          </a:p>
        </p:txBody>
      </p:sp>
      <p:pic>
        <p:nvPicPr>
          <p:cNvPr id="16" name="Picture 15" descr="Timeline&#10;&#10;Description automatically generated with medium confidence">
            <a:extLst>
              <a:ext uri="{FF2B5EF4-FFF2-40B4-BE49-F238E27FC236}">
                <a16:creationId xmlns:a16="http://schemas.microsoft.com/office/drawing/2014/main" id="{3328665F-9905-4719-BD2C-7E15FBE64F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4826" y="1204662"/>
            <a:ext cx="9390841" cy="5130814"/>
          </a:xfrm>
          <a:prstGeom prst="rect">
            <a:avLst/>
          </a:prstGeom>
        </p:spPr>
      </p:pic>
    </p:spTree>
    <p:extLst>
      <p:ext uri="{BB962C8B-B14F-4D97-AF65-F5344CB8AC3E}">
        <p14:creationId xmlns:p14="http://schemas.microsoft.com/office/powerpoint/2010/main" val="1718433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ADD3A7-E3AF-4EBE-BCA3-0A1D7541575D}"/>
              </a:ext>
            </a:extLst>
          </p:cNvPr>
          <p:cNvSpPr/>
          <p:nvPr/>
        </p:nvSpPr>
        <p:spPr>
          <a:xfrm>
            <a:off x="0" y="2105733"/>
            <a:ext cx="12191999" cy="3046258"/>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Cardiorespiratory Fitness and Health</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36</a:t>
            </a:fld>
            <a:endParaRPr lang="en-US" dirty="0"/>
          </a:p>
        </p:txBody>
      </p:sp>
      <p:sp>
        <p:nvSpPr>
          <p:cNvPr id="10" name="TextBox 9">
            <a:extLst>
              <a:ext uri="{FF2B5EF4-FFF2-40B4-BE49-F238E27FC236}">
                <a16:creationId xmlns:a16="http://schemas.microsoft.com/office/drawing/2014/main" id="{546433F8-4AB7-417D-ABE5-36DB240D0452}"/>
              </a:ext>
            </a:extLst>
          </p:cNvPr>
          <p:cNvSpPr txBox="1"/>
          <p:nvPr/>
        </p:nvSpPr>
        <p:spPr>
          <a:xfrm>
            <a:off x="3993971" y="5871576"/>
            <a:ext cx="185763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Arial"/>
                <a:hlinkClick r:id="rId3">
                  <a:extLst>
                    <a:ext uri="{A12FA001-AC4F-418D-AE19-62706E023703}">
                      <ahyp:hlinkClr xmlns:ahyp="http://schemas.microsoft.com/office/drawing/2018/hyperlinkcolor" val="tx"/>
                    </a:ext>
                  </a:extLst>
                </a:hlinkClick>
              </a:rPr>
              <a:t>Link to Study</a:t>
            </a:r>
            <a:endParaRPr lang="en-US" sz="1050" dirty="0">
              <a:latin typeface="Arial"/>
              <a:cs typeface="Arial"/>
            </a:endParaRPr>
          </a:p>
        </p:txBody>
      </p:sp>
      <p:sp>
        <p:nvSpPr>
          <p:cNvPr id="12" name="TextBox 11">
            <a:extLst>
              <a:ext uri="{FF2B5EF4-FFF2-40B4-BE49-F238E27FC236}">
                <a16:creationId xmlns:a16="http://schemas.microsoft.com/office/drawing/2014/main" id="{6762CAE9-9CEE-46A1-8468-7A0CBEDA1672}"/>
              </a:ext>
            </a:extLst>
          </p:cNvPr>
          <p:cNvSpPr txBox="1"/>
          <p:nvPr/>
        </p:nvSpPr>
        <p:spPr>
          <a:xfrm>
            <a:off x="10227213" y="5917696"/>
            <a:ext cx="18164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Arial"/>
                <a:hlinkClick r:id="rId4">
                  <a:extLst>
                    <a:ext uri="{A12FA001-AC4F-418D-AE19-62706E023703}">
                      <ahyp:hlinkClr xmlns:ahyp="http://schemas.microsoft.com/office/drawing/2018/hyperlinkcolor" val="tx"/>
                    </a:ext>
                  </a:extLst>
                </a:hlinkClick>
              </a:rPr>
              <a:t>Link to Study</a:t>
            </a:r>
            <a:endParaRPr lang="en-US" sz="1050">
              <a:latin typeface="Arial"/>
              <a:cs typeface="Arial"/>
            </a:endParaRPr>
          </a:p>
        </p:txBody>
      </p:sp>
      <p:pic>
        <p:nvPicPr>
          <p:cNvPr id="11" name="Picture 14">
            <a:extLst>
              <a:ext uri="{FF2B5EF4-FFF2-40B4-BE49-F238E27FC236}">
                <a16:creationId xmlns:a16="http://schemas.microsoft.com/office/drawing/2014/main" id="{50EEDDD6-C8B3-4C6C-A55C-D14BA56B0E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307400" y="994233"/>
            <a:ext cx="5273597" cy="4620947"/>
          </a:xfrm>
          <a:prstGeom prst="rect">
            <a:avLst/>
          </a:prstGeom>
          <a:ln>
            <a:noFill/>
          </a:ln>
          <a:effectLst>
            <a:outerShdw blurRad="292100" dist="139700" dir="2700000" algn="tl" rotWithShape="0">
              <a:srgbClr val="333333">
                <a:alpha val="65000"/>
              </a:srgbClr>
            </a:outerShdw>
          </a:effectLst>
        </p:spPr>
      </p:pic>
      <p:pic>
        <p:nvPicPr>
          <p:cNvPr id="15" name="Picture 15">
            <a:extLst>
              <a:ext uri="{FF2B5EF4-FFF2-40B4-BE49-F238E27FC236}">
                <a16:creationId xmlns:a16="http://schemas.microsoft.com/office/drawing/2014/main" id="{AB7C7DC8-E3D5-46D4-B54F-9163853869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587" y="994233"/>
            <a:ext cx="5316746" cy="463579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895B0CA1-903F-4F48-9D18-AF72D63EF53D}"/>
              </a:ext>
            </a:extLst>
          </p:cNvPr>
          <p:cNvSpPr txBox="1"/>
          <p:nvPr/>
        </p:nvSpPr>
        <p:spPr>
          <a:xfrm>
            <a:off x="990654" y="5119345"/>
            <a:ext cx="3807248" cy="415498"/>
          </a:xfrm>
          <a:prstGeom prst="rect">
            <a:avLst/>
          </a:prstGeom>
          <a:noFill/>
        </p:spPr>
        <p:txBody>
          <a:bodyPr wrap="square" lIns="91440" tIns="45720" rIns="91440" bIns="45720" rtlCol="0" anchor="t">
            <a:spAutoFit/>
          </a:bodyPr>
          <a:lstStyle/>
          <a:p>
            <a:r>
              <a:rPr lang="en-US" sz="1050" dirty="0">
                <a:solidFill>
                  <a:srgbClr val="303030"/>
                </a:solidFill>
                <a:latin typeface="Arial"/>
                <a:cs typeface="Arial"/>
              </a:rPr>
              <a:t>N=38,000 men received VO</a:t>
            </a:r>
            <a:r>
              <a:rPr lang="en-US" sz="700" dirty="0">
                <a:solidFill>
                  <a:srgbClr val="303030"/>
                </a:solidFill>
                <a:latin typeface="Arial"/>
                <a:cs typeface="Arial"/>
              </a:rPr>
              <a:t>2</a:t>
            </a:r>
            <a:r>
              <a:rPr lang="en-US" sz="1050" dirty="0">
                <a:solidFill>
                  <a:srgbClr val="303030"/>
                </a:solidFill>
                <a:latin typeface="Arial"/>
                <a:cs typeface="Arial"/>
              </a:rPr>
              <a:t>max test; followed 1972-2003. ACLS, Dallas, Texas.</a:t>
            </a:r>
            <a:endParaRPr lang="en-US" dirty="0">
              <a:latin typeface="Arial" panose="020B0604020202020204" pitchFamily="34" charset="0"/>
            </a:endParaRPr>
          </a:p>
        </p:txBody>
      </p:sp>
      <p:pic>
        <p:nvPicPr>
          <p:cNvPr id="17" name="Picture 15">
            <a:extLst>
              <a:ext uri="{FF2B5EF4-FFF2-40B4-BE49-F238E27FC236}">
                <a16:creationId xmlns:a16="http://schemas.microsoft.com/office/drawing/2014/main" id="{DB4CE50F-CFBB-449E-9BCE-A212923C3D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1587" y="994233"/>
            <a:ext cx="5316746" cy="657681"/>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EE1DE20F-6764-4025-8079-7BF381349B69}"/>
              </a:ext>
            </a:extLst>
          </p:cNvPr>
          <p:cNvSpPr/>
          <p:nvPr/>
        </p:nvSpPr>
        <p:spPr>
          <a:xfrm>
            <a:off x="471587" y="1650862"/>
            <a:ext cx="5316746" cy="359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62FD39D9-8BF2-4EDE-A029-B2CF6670DF5A}"/>
              </a:ext>
            </a:extLst>
          </p:cNvPr>
          <p:cNvSpPr txBox="1"/>
          <p:nvPr/>
        </p:nvSpPr>
        <p:spPr>
          <a:xfrm>
            <a:off x="1017635" y="1689604"/>
            <a:ext cx="3239343" cy="253916"/>
          </a:xfrm>
          <a:prstGeom prst="rect">
            <a:avLst/>
          </a:prstGeom>
          <a:noFill/>
        </p:spPr>
        <p:txBody>
          <a:bodyPr wrap="square" lIns="91440" tIns="45720" rIns="91440" bIns="45720" rtlCol="0" anchor="t">
            <a:spAutoFit/>
          </a:bodyPr>
          <a:lstStyle/>
          <a:p>
            <a:r>
              <a:rPr lang="en-US" sz="1050" b="0" i="0" dirty="0">
                <a:solidFill>
                  <a:srgbClr val="303030"/>
                </a:solidFill>
                <a:effectLst/>
                <a:latin typeface="Arial"/>
                <a:cs typeface="Arial"/>
              </a:rPr>
              <a:t>Sui, Xuemei et al</a:t>
            </a:r>
            <a:r>
              <a:rPr lang="en-US" sz="1050" dirty="0">
                <a:solidFill>
                  <a:srgbClr val="303030"/>
                </a:solidFill>
                <a:latin typeface="Arial"/>
                <a:cs typeface="Arial"/>
              </a:rPr>
              <a:t>. </a:t>
            </a:r>
            <a:r>
              <a:rPr lang="en-US" sz="1050" i="1" dirty="0">
                <a:solidFill>
                  <a:srgbClr val="303030"/>
                </a:solidFill>
                <a:latin typeface="Arial"/>
                <a:cs typeface="Arial"/>
              </a:rPr>
              <a:t>MSSE</a:t>
            </a:r>
            <a:r>
              <a:rPr lang="en-US" sz="1050" dirty="0">
                <a:solidFill>
                  <a:srgbClr val="303030"/>
                </a:solidFill>
                <a:latin typeface="Arial"/>
                <a:cs typeface="Arial"/>
              </a:rPr>
              <a:t>. </a:t>
            </a:r>
            <a:r>
              <a:rPr lang="en-US" sz="1050" b="0" i="0" dirty="0">
                <a:solidFill>
                  <a:srgbClr val="303030"/>
                </a:solidFill>
                <a:effectLst/>
                <a:latin typeface="Arial"/>
                <a:cs typeface="Arial"/>
              </a:rPr>
              <a:t>vol. 42,5 (2010): 872-8.</a:t>
            </a:r>
            <a:r>
              <a:rPr lang="en-US" sz="1050" dirty="0">
                <a:solidFill>
                  <a:srgbClr val="303030"/>
                </a:solidFill>
                <a:latin typeface="Arial"/>
                <a:cs typeface="Arial"/>
              </a:rPr>
              <a:t> </a:t>
            </a:r>
          </a:p>
        </p:txBody>
      </p:sp>
    </p:spTree>
    <p:extLst>
      <p:ext uri="{BB962C8B-B14F-4D97-AF65-F5344CB8AC3E}">
        <p14:creationId xmlns:p14="http://schemas.microsoft.com/office/powerpoint/2010/main" val="1192070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879987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Recap on Exercise Definitions, Testing, and Prescription:</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37</a:t>
            </a:fld>
            <a:endParaRPr lang="en-US" dirty="0"/>
          </a:p>
        </p:txBody>
      </p:sp>
      <p:sp>
        <p:nvSpPr>
          <p:cNvPr id="5" name="Rectangle 4">
            <a:extLst>
              <a:ext uri="{FF2B5EF4-FFF2-40B4-BE49-F238E27FC236}">
                <a16:creationId xmlns:a16="http://schemas.microsoft.com/office/drawing/2014/main" id="{EC9AC1DD-7F79-4542-BEEA-09C86792AA0E}"/>
              </a:ext>
            </a:extLst>
          </p:cNvPr>
          <p:cNvSpPr/>
          <p:nvPr/>
        </p:nvSpPr>
        <p:spPr>
          <a:xfrm>
            <a:off x="642257" y="1372386"/>
            <a:ext cx="10907485" cy="4401205"/>
          </a:xfrm>
          <a:prstGeom prst="rect">
            <a:avLst/>
          </a:prstGeom>
        </p:spPr>
        <p:txBody>
          <a:bodyPr wrap="square">
            <a:spAutoFit/>
          </a:bodyPr>
          <a:lstStyle/>
          <a:p>
            <a:pPr marL="342900" lvl="0" indent="-342900" fontAlgn="base">
              <a:buFont typeface="Arial" panose="020B0604020202020204" pitchFamily="34" charset="0"/>
              <a:buChar char="•"/>
            </a:pPr>
            <a:r>
              <a:rPr lang="en-US" sz="2000" dirty="0">
                <a:latin typeface="Arial" panose="020B0604020202020204" pitchFamily="34" charset="0"/>
              </a:rPr>
              <a:t>What is the different Definitions of Movement?</a:t>
            </a:r>
          </a:p>
          <a:p>
            <a:pPr marL="342900" lvl="0" indent="-342900" fontAlgn="base">
              <a:buFont typeface="Arial" panose="020B0604020202020204" pitchFamily="34" charset="0"/>
              <a:buChar char="•"/>
            </a:pPr>
            <a:endParaRPr lang="en-US" sz="2000" dirty="0">
              <a:latin typeface="Arial" panose="020B0604020202020204" pitchFamily="34" charset="0"/>
            </a:endParaRPr>
          </a:p>
          <a:p>
            <a:pPr marL="342900" lvl="0" indent="-342900" fontAlgn="base">
              <a:buFont typeface="Arial" panose="020B0604020202020204" pitchFamily="34" charset="0"/>
              <a:buChar char="•"/>
            </a:pPr>
            <a:r>
              <a:rPr lang="en-US" sz="2000" dirty="0">
                <a:latin typeface="Arial" panose="020B0604020202020204" pitchFamily="34" charset="0"/>
              </a:rPr>
              <a:t>List 3 TYPES of exercises that can be done for a cardiovascular workout. </a:t>
            </a:r>
          </a:p>
          <a:p>
            <a:pPr marL="342900" lvl="0" indent="-342900" fontAlgn="base">
              <a:buFont typeface="Arial" panose="020B0604020202020204" pitchFamily="34" charset="0"/>
              <a:buChar char="•"/>
            </a:pPr>
            <a:endParaRPr lang="en-US" sz="2000" dirty="0">
              <a:latin typeface="Arial" panose="020B0604020202020204" pitchFamily="34" charset="0"/>
            </a:endParaRPr>
          </a:p>
          <a:p>
            <a:pPr marL="342900" lvl="0" indent="-342900" fontAlgn="base">
              <a:buFont typeface="Arial" panose="020B0604020202020204" pitchFamily="34" charset="0"/>
              <a:buChar char="•"/>
            </a:pPr>
            <a:r>
              <a:rPr lang="en-US" sz="2000" dirty="0">
                <a:latin typeface="Arial" panose="020B0604020202020204" pitchFamily="34" charset="0"/>
              </a:rPr>
              <a:t>List 3 TYPES of exercises that can be done for a strength workout.</a:t>
            </a:r>
          </a:p>
          <a:p>
            <a:pPr marL="342900" indent="-342900" fontAlgn="base">
              <a:buFont typeface="Arial" panose="020B0604020202020204" pitchFamily="34" charset="0"/>
              <a:buChar char="•"/>
            </a:pPr>
            <a:endParaRPr lang="en-US" sz="2000" dirty="0">
              <a:latin typeface="Arial" panose="020B0604020202020204" pitchFamily="34" charset="0"/>
            </a:endParaRPr>
          </a:p>
          <a:p>
            <a:pPr marL="342900" indent="-342900" fontAlgn="base">
              <a:buFont typeface="Arial" panose="020B0604020202020204" pitchFamily="34" charset="0"/>
              <a:buChar char="•"/>
            </a:pPr>
            <a:r>
              <a:rPr lang="en-US" sz="2000" dirty="0">
                <a:latin typeface="Arial" panose="020B0604020202020204" pitchFamily="34" charset="0"/>
              </a:rPr>
              <a:t>Give an example of how you can manipulate the FREQUENCY at which you work out.</a:t>
            </a:r>
          </a:p>
          <a:p>
            <a:pPr marL="342900" indent="-342900" fontAlgn="base">
              <a:buFont typeface="Arial" panose="020B0604020202020204" pitchFamily="34" charset="0"/>
              <a:buChar char="•"/>
            </a:pPr>
            <a:endParaRPr lang="en-US" sz="2000" dirty="0">
              <a:latin typeface="Arial" panose="020B0604020202020204" pitchFamily="34" charset="0"/>
            </a:endParaRPr>
          </a:p>
          <a:p>
            <a:pPr marL="342900" lvl="0" indent="-342900" fontAlgn="base">
              <a:buFont typeface="Arial" panose="020B0604020202020204" pitchFamily="34" charset="0"/>
              <a:buChar char="•"/>
            </a:pPr>
            <a:r>
              <a:rPr lang="en-US" sz="2000" dirty="0">
                <a:latin typeface="Arial" panose="020B0604020202020204" pitchFamily="34" charset="0"/>
              </a:rPr>
              <a:t>Give an example of how you can manipulate the INTENSITY of your workout.</a:t>
            </a:r>
          </a:p>
          <a:p>
            <a:pPr marL="342900" indent="-342900" fontAlgn="base">
              <a:buFont typeface="Arial" panose="020B0604020202020204" pitchFamily="34" charset="0"/>
              <a:buChar char="•"/>
            </a:pPr>
            <a:endParaRPr lang="en-US" sz="2000" dirty="0">
              <a:latin typeface="Arial" panose="020B0604020202020204" pitchFamily="34" charset="0"/>
            </a:endParaRPr>
          </a:p>
          <a:p>
            <a:pPr marL="342900" indent="-342900" fontAlgn="base">
              <a:buFont typeface="Arial" panose="020B0604020202020204" pitchFamily="34" charset="0"/>
              <a:buChar char="•"/>
            </a:pPr>
            <a:r>
              <a:rPr lang="en-US" sz="2000" dirty="0">
                <a:latin typeface="Arial" panose="020B0604020202020204" pitchFamily="34" charset="0"/>
              </a:rPr>
              <a:t>Give an example of how you can manipulate the TIME for the exercise you do.</a:t>
            </a:r>
          </a:p>
          <a:p>
            <a:pPr marL="342900" indent="-342900" fontAlgn="base">
              <a:buFont typeface="Arial" panose="020B0604020202020204" pitchFamily="34" charset="0"/>
              <a:buChar char="•"/>
            </a:pPr>
            <a:endParaRPr lang="en-US" sz="2000" dirty="0">
              <a:latin typeface="Arial" panose="020B0604020202020204" pitchFamily="34" charset="0"/>
            </a:endParaRPr>
          </a:p>
          <a:p>
            <a:pPr marL="342900" lvl="0" indent="-342900" fontAlgn="base">
              <a:buFont typeface="Arial" panose="020B0604020202020204" pitchFamily="34" charset="0"/>
              <a:buChar char="•"/>
            </a:pPr>
            <a:r>
              <a:rPr lang="en-US" sz="2000" dirty="0">
                <a:latin typeface="Arial" panose="020B0604020202020204" pitchFamily="34" charset="0"/>
              </a:rPr>
              <a:t>Give an example of how you can manipulate the TYPE of exercise you do.</a:t>
            </a:r>
          </a:p>
          <a:p>
            <a:endParaRPr lang="en-US" sz="2000" dirty="0">
              <a:latin typeface="Arial" panose="020B0604020202020204" pitchFamily="34" charset="0"/>
            </a:endParaRPr>
          </a:p>
        </p:txBody>
      </p:sp>
    </p:spTree>
    <p:extLst>
      <p:ext uri="{BB962C8B-B14F-4D97-AF65-F5344CB8AC3E}">
        <p14:creationId xmlns:p14="http://schemas.microsoft.com/office/powerpoint/2010/main" val="171129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7284C-450B-493C-8B3C-D37E2DBBB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1999" cy="7120890"/>
          </a:xfrm>
          <a:prstGeom prst="rect">
            <a:avLst/>
          </a:prstGeom>
        </p:spPr>
      </p:pic>
      <p:sp>
        <p:nvSpPr>
          <p:cNvPr id="5" name="Rectangle: Rounded Corners 14">
            <a:extLst>
              <a:ext uri="{FF2B5EF4-FFF2-40B4-BE49-F238E27FC236}">
                <a16:creationId xmlns:a16="http://schemas.microsoft.com/office/drawing/2014/main" id="{78806EA6-DAF2-48EE-A55C-EBAB30234C73}"/>
              </a:ext>
            </a:extLst>
          </p:cNvPr>
          <p:cNvSpPr/>
          <p:nvPr/>
        </p:nvSpPr>
        <p:spPr>
          <a:xfrm>
            <a:off x="0" y="1902409"/>
            <a:ext cx="12192000" cy="3414057"/>
          </a:xfrm>
          <a:prstGeom prst="roundRect">
            <a:avLst>
              <a:gd name="adj" fmla="val 0"/>
            </a:avLst>
          </a:prstGeom>
          <a:gradFill>
            <a:gsLst>
              <a:gs pos="0">
                <a:srgbClr val="73000A">
                  <a:alpha val="58000"/>
                </a:srgbClr>
              </a:gs>
              <a:gs pos="100000">
                <a:srgbClr val="73000A">
                  <a:alpha val="63000"/>
                </a:srgb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TextBox 1">
            <a:extLst>
              <a:ext uri="{FF2B5EF4-FFF2-40B4-BE49-F238E27FC236}">
                <a16:creationId xmlns:a16="http://schemas.microsoft.com/office/drawing/2014/main" id="{B193CFBD-E9BF-42ED-A274-9C455338D79F}"/>
              </a:ext>
            </a:extLst>
          </p:cNvPr>
          <p:cNvSpPr txBox="1"/>
          <p:nvPr/>
        </p:nvSpPr>
        <p:spPr>
          <a:xfrm>
            <a:off x="1401536" y="3075057"/>
            <a:ext cx="9388929" cy="707886"/>
          </a:xfrm>
          <a:prstGeom prst="rect">
            <a:avLst/>
          </a:prstGeom>
          <a:noFill/>
        </p:spPr>
        <p:txBody>
          <a:bodyPr wrap="square" rtlCol="0">
            <a:spAutoFit/>
          </a:bodyPr>
          <a:lstStyle/>
          <a:p>
            <a:pPr algn="ctr"/>
            <a:r>
              <a:rPr lang="en-US" sz="4000" dirty="0">
                <a:solidFill>
                  <a:schemeClr val="bg1"/>
                </a:solidFill>
                <a:latin typeface="Georgia" panose="02040502050405020303" pitchFamily="18" charset="0"/>
              </a:rPr>
              <a:t>Break</a:t>
            </a:r>
          </a:p>
        </p:txBody>
      </p:sp>
      <p:sp>
        <p:nvSpPr>
          <p:cNvPr id="3" name="Slide Number Placeholder 2">
            <a:extLst>
              <a:ext uri="{FF2B5EF4-FFF2-40B4-BE49-F238E27FC236}">
                <a16:creationId xmlns:a16="http://schemas.microsoft.com/office/drawing/2014/main" id="{242B34E2-938E-41F4-A2CD-65DAE2B62350}"/>
              </a:ext>
            </a:extLst>
          </p:cNvPr>
          <p:cNvSpPr>
            <a:spLocks noGrp="1"/>
          </p:cNvSpPr>
          <p:nvPr>
            <p:ph type="sldNum" sz="quarter" idx="12"/>
          </p:nvPr>
        </p:nvSpPr>
        <p:spPr/>
        <p:txBody>
          <a:bodyPr/>
          <a:lstStyle/>
          <a:p>
            <a:fld id="{D64A4081-96DA-4357-B571-9C6EDCBB5541}" type="slidenum">
              <a:rPr lang="en-US" dirty="0" smtClean="0"/>
              <a:t>38</a:t>
            </a:fld>
            <a:endParaRPr lang="en-US" dirty="0"/>
          </a:p>
        </p:txBody>
      </p:sp>
      <p:pic>
        <p:nvPicPr>
          <p:cNvPr id="10" name="Picture 9">
            <a:extLst>
              <a:ext uri="{FF2B5EF4-FFF2-40B4-BE49-F238E27FC236}">
                <a16:creationId xmlns:a16="http://schemas.microsoft.com/office/drawing/2014/main" id="{EA189B7D-F25D-4464-AB56-6E0023854BE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6332" y="6276499"/>
            <a:ext cx="1383735" cy="481299"/>
          </a:xfrm>
          <a:prstGeom prst="rect">
            <a:avLst/>
          </a:prstGeom>
        </p:spPr>
      </p:pic>
    </p:spTree>
    <p:extLst>
      <p:ext uri="{BB962C8B-B14F-4D97-AF65-F5344CB8AC3E}">
        <p14:creationId xmlns:p14="http://schemas.microsoft.com/office/powerpoint/2010/main" val="353761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7284C-450B-493C-8B3C-D37E2DBBB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99" y="0"/>
            <a:ext cx="12219196" cy="6858000"/>
          </a:xfrm>
          <a:prstGeom prst="rect">
            <a:avLst/>
          </a:prstGeom>
        </p:spPr>
      </p:pic>
      <p:sp>
        <p:nvSpPr>
          <p:cNvPr id="5" name="Rectangle: Rounded Corners 14">
            <a:extLst>
              <a:ext uri="{FF2B5EF4-FFF2-40B4-BE49-F238E27FC236}">
                <a16:creationId xmlns:a16="http://schemas.microsoft.com/office/drawing/2014/main" id="{78806EA6-DAF2-48EE-A55C-EBAB30234C73}"/>
              </a:ext>
            </a:extLst>
          </p:cNvPr>
          <p:cNvSpPr/>
          <p:nvPr/>
        </p:nvSpPr>
        <p:spPr>
          <a:xfrm>
            <a:off x="0" y="1902409"/>
            <a:ext cx="12192000" cy="3414057"/>
          </a:xfrm>
          <a:prstGeom prst="roundRect">
            <a:avLst>
              <a:gd name="adj" fmla="val 0"/>
            </a:avLst>
          </a:prstGeom>
          <a:gradFill>
            <a:gsLst>
              <a:gs pos="0">
                <a:srgbClr val="73000A">
                  <a:alpha val="58000"/>
                </a:srgbClr>
              </a:gs>
              <a:gs pos="100000">
                <a:srgbClr val="73000A">
                  <a:alpha val="63000"/>
                </a:srgb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TextBox 1">
            <a:extLst>
              <a:ext uri="{FF2B5EF4-FFF2-40B4-BE49-F238E27FC236}">
                <a16:creationId xmlns:a16="http://schemas.microsoft.com/office/drawing/2014/main" id="{B193CFBD-E9BF-42ED-A274-9C455338D79F}"/>
              </a:ext>
            </a:extLst>
          </p:cNvPr>
          <p:cNvSpPr txBox="1"/>
          <p:nvPr/>
        </p:nvSpPr>
        <p:spPr>
          <a:xfrm>
            <a:off x="1727357" y="3390367"/>
            <a:ext cx="9388929" cy="707886"/>
          </a:xfrm>
          <a:prstGeom prst="rect">
            <a:avLst/>
          </a:prstGeom>
          <a:noFill/>
        </p:spPr>
        <p:txBody>
          <a:bodyPr wrap="square" rtlCol="0">
            <a:spAutoFit/>
          </a:bodyPr>
          <a:lstStyle/>
          <a:p>
            <a:pPr algn="ctr"/>
            <a:r>
              <a:rPr lang="en-US" sz="4000" dirty="0">
                <a:solidFill>
                  <a:schemeClr val="bg1"/>
                </a:solidFill>
                <a:latin typeface="Georgia" panose="02040502050405020303" pitchFamily="18" charset="0"/>
              </a:rPr>
              <a:t>Nutrition</a:t>
            </a:r>
          </a:p>
        </p:txBody>
      </p:sp>
      <p:sp>
        <p:nvSpPr>
          <p:cNvPr id="3" name="Slide Number Placeholder 2">
            <a:extLst>
              <a:ext uri="{FF2B5EF4-FFF2-40B4-BE49-F238E27FC236}">
                <a16:creationId xmlns:a16="http://schemas.microsoft.com/office/drawing/2014/main" id="{242B34E2-938E-41F4-A2CD-65DAE2B62350}"/>
              </a:ext>
            </a:extLst>
          </p:cNvPr>
          <p:cNvSpPr>
            <a:spLocks noGrp="1"/>
          </p:cNvSpPr>
          <p:nvPr>
            <p:ph type="sldNum" sz="quarter" idx="12"/>
          </p:nvPr>
        </p:nvSpPr>
        <p:spPr/>
        <p:txBody>
          <a:bodyPr/>
          <a:lstStyle/>
          <a:p>
            <a:fld id="{D64A4081-96DA-4357-B571-9C6EDCBB5541}" type="slidenum">
              <a:rPr lang="en-US" dirty="0" smtClean="0"/>
              <a:t>39</a:t>
            </a:fld>
            <a:endParaRPr lang="en-US" dirty="0"/>
          </a:p>
        </p:txBody>
      </p:sp>
      <p:pic>
        <p:nvPicPr>
          <p:cNvPr id="10" name="Picture 9">
            <a:extLst>
              <a:ext uri="{FF2B5EF4-FFF2-40B4-BE49-F238E27FC236}">
                <a16:creationId xmlns:a16="http://schemas.microsoft.com/office/drawing/2014/main" id="{EA189B7D-F25D-4464-AB56-6E0023854BE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6332" y="6276499"/>
            <a:ext cx="1383735" cy="481299"/>
          </a:xfrm>
          <a:prstGeom prst="rect">
            <a:avLst/>
          </a:prstGeom>
        </p:spPr>
      </p:pic>
    </p:spTree>
    <p:extLst>
      <p:ext uri="{BB962C8B-B14F-4D97-AF65-F5344CB8AC3E}">
        <p14:creationId xmlns:p14="http://schemas.microsoft.com/office/powerpoint/2010/main" val="197177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4">
            <a:extLst>
              <a:ext uri="{FF2B5EF4-FFF2-40B4-BE49-F238E27FC236}">
                <a16:creationId xmlns:a16="http://schemas.microsoft.com/office/drawing/2014/main" id="{D029D0FD-88E6-4C43-B5AF-1170C03F5EF5}"/>
              </a:ext>
            </a:extLst>
          </p:cNvPr>
          <p:cNvSpPr/>
          <p:nvPr/>
        </p:nvSpPr>
        <p:spPr>
          <a:xfrm>
            <a:off x="1040346" y="2436755"/>
            <a:ext cx="9796723" cy="6858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sz="1400" dirty="0">
                <a:solidFill>
                  <a:schemeClr val="tx1"/>
                </a:solidFill>
                <a:latin typeface="Arial" panose="020B0604020202020204" pitchFamily="34" charset="0"/>
              </a:rPr>
              <a:t>Review your LM Goals from IPM 1 (“Intro to LM”) and self-evaluate your current behaviors compared to </a:t>
            </a:r>
            <a:br>
              <a:rPr lang="en-US" sz="1400" dirty="0">
                <a:solidFill>
                  <a:schemeClr val="tx1"/>
                </a:solidFill>
                <a:latin typeface="Arial" panose="020B0604020202020204" pitchFamily="34" charset="0"/>
              </a:rPr>
            </a:br>
            <a:r>
              <a:rPr lang="en-US" sz="1400" dirty="0">
                <a:solidFill>
                  <a:schemeClr val="tx1"/>
                </a:solidFill>
                <a:latin typeface="Arial" panose="020B0604020202020204" pitchFamily="34" charset="0"/>
              </a:rPr>
              <a:t>your goals.</a:t>
            </a:r>
          </a:p>
        </p:txBody>
      </p:sp>
      <p:sp>
        <p:nvSpPr>
          <p:cNvPr id="12" name="Rectangle: Rounded Corners 14">
            <a:extLst>
              <a:ext uri="{FF2B5EF4-FFF2-40B4-BE49-F238E27FC236}">
                <a16:creationId xmlns:a16="http://schemas.microsoft.com/office/drawing/2014/main" id="{AD61BECE-7E51-485D-959D-1914EEECEEC4}"/>
              </a:ext>
            </a:extLst>
          </p:cNvPr>
          <p:cNvSpPr/>
          <p:nvPr/>
        </p:nvSpPr>
        <p:spPr>
          <a:xfrm>
            <a:off x="1040346" y="3304050"/>
            <a:ext cx="9796723" cy="9144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sz="1400" dirty="0">
                <a:solidFill>
                  <a:schemeClr val="tx1"/>
                </a:solidFill>
                <a:latin typeface="Arial" panose="020B0604020202020204" pitchFamily="34" charset="0"/>
              </a:rPr>
              <a:t>Utilize your chosen App tracker to complete your nutritional assessment and evaluate your nutrition behavior and rate your stage of change; set measurable goals for improvement.      </a:t>
            </a:r>
          </a:p>
        </p:txBody>
      </p:sp>
      <p:sp>
        <p:nvSpPr>
          <p:cNvPr id="13" name="Rectangle: Rounded Corners 14">
            <a:extLst>
              <a:ext uri="{FF2B5EF4-FFF2-40B4-BE49-F238E27FC236}">
                <a16:creationId xmlns:a16="http://schemas.microsoft.com/office/drawing/2014/main" id="{D8315E15-6A66-474F-93C9-F74B19341269}"/>
              </a:ext>
            </a:extLst>
          </p:cNvPr>
          <p:cNvSpPr/>
          <p:nvPr/>
        </p:nvSpPr>
        <p:spPr>
          <a:xfrm>
            <a:off x="1040345" y="4399945"/>
            <a:ext cx="9796723" cy="9144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sz="1400" dirty="0">
                <a:solidFill>
                  <a:schemeClr val="tx1"/>
                </a:solidFill>
                <a:latin typeface="Arial" panose="020B0604020202020204" pitchFamily="34" charset="0"/>
              </a:rPr>
              <a:t>Evaluate your exercise behavior and rate your stage of change; use the FITT principle to set measurable </a:t>
            </a:r>
            <a:br>
              <a:rPr lang="en-US" sz="1400" dirty="0">
                <a:solidFill>
                  <a:schemeClr val="tx1"/>
                </a:solidFill>
                <a:latin typeface="Arial" panose="020B0604020202020204" pitchFamily="34" charset="0"/>
              </a:rPr>
            </a:br>
            <a:r>
              <a:rPr lang="en-US" sz="1400" dirty="0">
                <a:solidFill>
                  <a:schemeClr val="tx1"/>
                </a:solidFill>
                <a:latin typeface="Arial" panose="020B0604020202020204" pitchFamily="34" charset="0"/>
              </a:rPr>
              <a:t>goals for improvement.</a:t>
            </a:r>
          </a:p>
        </p:txBody>
      </p:sp>
      <p:sp>
        <p:nvSpPr>
          <p:cNvPr id="3" name="TextBox 2">
            <a:extLst>
              <a:ext uri="{FF2B5EF4-FFF2-40B4-BE49-F238E27FC236}">
                <a16:creationId xmlns:a16="http://schemas.microsoft.com/office/drawing/2014/main" id="{233268AC-5C54-48F2-8EEC-F53396D528EA}"/>
              </a:ext>
            </a:extLst>
          </p:cNvPr>
          <p:cNvSpPr txBox="1"/>
          <p:nvPr/>
        </p:nvSpPr>
        <p:spPr>
          <a:xfrm>
            <a:off x="156610" y="283464"/>
            <a:ext cx="290946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OBJECTIVES</a:t>
            </a:r>
          </a:p>
        </p:txBody>
      </p:sp>
      <p:sp>
        <p:nvSpPr>
          <p:cNvPr id="10" name="Rectangle: Rounded Corners 14">
            <a:extLst>
              <a:ext uri="{FF2B5EF4-FFF2-40B4-BE49-F238E27FC236}">
                <a16:creationId xmlns:a16="http://schemas.microsoft.com/office/drawing/2014/main" id="{871D745B-D0E0-4272-9FEA-383DF9A37848}"/>
              </a:ext>
            </a:extLst>
          </p:cNvPr>
          <p:cNvSpPr/>
          <p:nvPr/>
        </p:nvSpPr>
        <p:spPr>
          <a:xfrm>
            <a:off x="1040345" y="1567008"/>
            <a:ext cx="9796723" cy="6858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sz="1400" dirty="0">
                <a:solidFill>
                  <a:schemeClr val="tx1"/>
                </a:solidFill>
                <a:latin typeface="Arial" panose="020B0604020202020204" pitchFamily="34" charset="0"/>
              </a:rPr>
              <a:t>Describe the characteristics of a healthy diet and a physically active lifestyle.</a:t>
            </a:r>
          </a:p>
        </p:txBody>
      </p:sp>
      <p:sp>
        <p:nvSpPr>
          <p:cNvPr id="15" name="Rectangle: Rounded Corners 14">
            <a:extLst>
              <a:ext uri="{FF2B5EF4-FFF2-40B4-BE49-F238E27FC236}">
                <a16:creationId xmlns:a16="http://schemas.microsoft.com/office/drawing/2014/main" id="{04231298-56FE-4897-A354-CB82A9AB23DB}"/>
              </a:ext>
            </a:extLst>
          </p:cNvPr>
          <p:cNvSpPr/>
          <p:nvPr/>
        </p:nvSpPr>
        <p:spPr>
          <a:xfrm>
            <a:off x="1175359" y="2504109"/>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2</a:t>
            </a:r>
            <a:endParaRPr lang="id-ID" dirty="0">
              <a:latin typeface="Arial" panose="020B0604020202020204" pitchFamily="34" charset="0"/>
            </a:endParaRPr>
          </a:p>
        </p:txBody>
      </p:sp>
      <p:sp>
        <p:nvSpPr>
          <p:cNvPr id="16" name="Rectangle: Rounded Corners 14">
            <a:extLst>
              <a:ext uri="{FF2B5EF4-FFF2-40B4-BE49-F238E27FC236}">
                <a16:creationId xmlns:a16="http://schemas.microsoft.com/office/drawing/2014/main" id="{306DE609-D76C-4F20-AF78-2F258F891106}"/>
              </a:ext>
            </a:extLst>
          </p:cNvPr>
          <p:cNvSpPr/>
          <p:nvPr/>
        </p:nvSpPr>
        <p:spPr>
          <a:xfrm>
            <a:off x="1175358" y="3486238"/>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3</a:t>
            </a:r>
            <a:endParaRPr lang="id-ID" dirty="0">
              <a:latin typeface="Arial" panose="020B0604020202020204" pitchFamily="34" charset="0"/>
            </a:endParaRPr>
          </a:p>
        </p:txBody>
      </p:sp>
      <p:sp>
        <p:nvSpPr>
          <p:cNvPr id="17" name="Rectangle: Rounded Corners 14">
            <a:extLst>
              <a:ext uri="{FF2B5EF4-FFF2-40B4-BE49-F238E27FC236}">
                <a16:creationId xmlns:a16="http://schemas.microsoft.com/office/drawing/2014/main" id="{00820424-C731-4058-8825-5A63AC0A791A}"/>
              </a:ext>
            </a:extLst>
          </p:cNvPr>
          <p:cNvSpPr/>
          <p:nvPr/>
        </p:nvSpPr>
        <p:spPr>
          <a:xfrm>
            <a:off x="1175358" y="4582825"/>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4</a:t>
            </a:r>
            <a:endParaRPr lang="id-ID" dirty="0">
              <a:latin typeface="Arial" panose="020B0604020202020204" pitchFamily="34" charset="0"/>
            </a:endParaRPr>
          </a:p>
        </p:txBody>
      </p:sp>
      <p:sp>
        <p:nvSpPr>
          <p:cNvPr id="19" name="Rectangle: Rounded Corners 14">
            <a:extLst>
              <a:ext uri="{FF2B5EF4-FFF2-40B4-BE49-F238E27FC236}">
                <a16:creationId xmlns:a16="http://schemas.microsoft.com/office/drawing/2014/main" id="{0ECD5937-2A45-40D2-850C-054967F75D69}"/>
              </a:ext>
            </a:extLst>
          </p:cNvPr>
          <p:cNvSpPr/>
          <p:nvPr/>
        </p:nvSpPr>
        <p:spPr>
          <a:xfrm>
            <a:off x="1175359" y="1635588"/>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1</a:t>
            </a:r>
            <a:endParaRPr lang="id-ID" dirty="0">
              <a:latin typeface="Arial" panose="020B0604020202020204" pitchFamily="34" charset="0"/>
            </a:endParaRPr>
          </a:p>
        </p:txBody>
      </p:sp>
      <p:grpSp>
        <p:nvGrpSpPr>
          <p:cNvPr id="20" name="Group 19">
            <a:extLst>
              <a:ext uri="{FF2B5EF4-FFF2-40B4-BE49-F238E27FC236}">
                <a16:creationId xmlns:a16="http://schemas.microsoft.com/office/drawing/2014/main" id="{18C16805-20A3-442C-8CDE-713DF49DED63}"/>
              </a:ext>
            </a:extLst>
          </p:cNvPr>
          <p:cNvGrpSpPr/>
          <p:nvPr/>
        </p:nvGrpSpPr>
        <p:grpSpPr>
          <a:xfrm>
            <a:off x="0" y="211147"/>
            <a:ext cx="2743200" cy="102242"/>
            <a:chOff x="0" y="211147"/>
            <a:chExt cx="2743200" cy="102242"/>
          </a:xfrm>
        </p:grpSpPr>
        <p:sp>
          <p:nvSpPr>
            <p:cNvPr id="21" name="Rectangle: Rounded Corners 14">
              <a:extLst>
                <a:ext uri="{FF2B5EF4-FFF2-40B4-BE49-F238E27FC236}">
                  <a16:creationId xmlns:a16="http://schemas.microsoft.com/office/drawing/2014/main" id="{E32628D1-8B35-4AC4-886F-39245D940F1E}"/>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2" name="Rectangle: Rounded Corners 14">
              <a:extLst>
                <a:ext uri="{FF2B5EF4-FFF2-40B4-BE49-F238E27FC236}">
                  <a16:creationId xmlns:a16="http://schemas.microsoft.com/office/drawing/2014/main" id="{435BBE11-2821-45DC-A946-028060A79787}"/>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147D7EC2-A48C-49B8-913F-577091981819}"/>
              </a:ext>
            </a:extLst>
          </p:cNvPr>
          <p:cNvSpPr>
            <a:spLocks noGrp="1"/>
          </p:cNvSpPr>
          <p:nvPr>
            <p:ph type="sldNum" sz="quarter" idx="12"/>
          </p:nvPr>
        </p:nvSpPr>
        <p:spPr/>
        <p:txBody>
          <a:bodyPr/>
          <a:lstStyle/>
          <a:p>
            <a:fld id="{D64A4081-96DA-4357-B571-9C6EDCBB5541}" type="slidenum">
              <a:rPr lang="en-US" smtClean="0"/>
              <a:t>4</a:t>
            </a:fld>
            <a:endParaRPr lang="en-US"/>
          </a:p>
        </p:txBody>
      </p:sp>
    </p:spTree>
    <p:extLst>
      <p:ext uri="{BB962C8B-B14F-4D97-AF65-F5344CB8AC3E}">
        <p14:creationId xmlns:p14="http://schemas.microsoft.com/office/powerpoint/2010/main" val="33518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BEA542-5C75-48EE-8208-7C0478F33EC3}"/>
              </a:ext>
            </a:extLst>
          </p:cNvPr>
          <p:cNvSpPr/>
          <p:nvPr/>
        </p:nvSpPr>
        <p:spPr>
          <a:xfrm>
            <a:off x="5826034" y="1515291"/>
            <a:ext cx="6365966" cy="3291840"/>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46858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Macronutrients</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40</a:t>
            </a:fld>
            <a:endParaRPr lang="en-US" dirty="0"/>
          </a:p>
        </p:txBody>
      </p:sp>
      <p:sp>
        <p:nvSpPr>
          <p:cNvPr id="6" name="Rectangle 5">
            <a:extLst>
              <a:ext uri="{FF2B5EF4-FFF2-40B4-BE49-F238E27FC236}">
                <a16:creationId xmlns:a16="http://schemas.microsoft.com/office/drawing/2014/main" id="{921138A4-DCCA-4A98-82DB-7A5DE22B2DAD}"/>
              </a:ext>
            </a:extLst>
          </p:cNvPr>
          <p:cNvSpPr/>
          <p:nvPr/>
        </p:nvSpPr>
        <p:spPr>
          <a:xfrm>
            <a:off x="373661" y="1136064"/>
            <a:ext cx="6042905" cy="5139869"/>
          </a:xfrm>
          <a:prstGeom prst="rect">
            <a:avLst/>
          </a:prstGeom>
        </p:spPr>
        <p:txBody>
          <a:bodyPr wrap="square">
            <a:spAutoFit/>
          </a:bodyPr>
          <a:lstStyle/>
          <a:p>
            <a:r>
              <a:rPr lang="en-US" dirty="0">
                <a:latin typeface="Arial" panose="020B0604020202020204" pitchFamily="34" charset="0"/>
              </a:rPr>
              <a:t>Carbohydrates</a:t>
            </a:r>
          </a:p>
          <a:p>
            <a:pPr lvl="1"/>
            <a:r>
              <a:rPr lang="en-US" dirty="0">
                <a:latin typeface="Arial" panose="020B0604020202020204" pitchFamily="34" charset="0"/>
              </a:rPr>
              <a:t>4kcal/g</a:t>
            </a:r>
          </a:p>
          <a:p>
            <a:r>
              <a:rPr lang="en-US" dirty="0">
                <a:latin typeface="Arial" panose="020B0604020202020204" pitchFamily="34" charset="0"/>
              </a:rPr>
              <a:t>Fats</a:t>
            </a:r>
          </a:p>
          <a:p>
            <a:pPr lvl="1"/>
            <a:r>
              <a:rPr lang="en-US" dirty="0">
                <a:latin typeface="Arial" panose="020B0604020202020204" pitchFamily="34" charset="0"/>
              </a:rPr>
              <a:t>9kcal/g</a:t>
            </a:r>
          </a:p>
          <a:p>
            <a:r>
              <a:rPr lang="en-US" dirty="0">
                <a:latin typeface="Arial" panose="020B0604020202020204" pitchFamily="34" charset="0"/>
              </a:rPr>
              <a:t>Proteins</a:t>
            </a:r>
          </a:p>
          <a:p>
            <a:pPr lvl="1"/>
            <a:r>
              <a:rPr lang="en-US" dirty="0">
                <a:latin typeface="Arial" panose="020B0604020202020204" pitchFamily="34" charset="0"/>
              </a:rPr>
              <a:t>4kcal/g</a:t>
            </a:r>
            <a:br>
              <a:rPr lang="en-US" dirty="0">
                <a:latin typeface="Arial" panose="020B0604020202020204" pitchFamily="34" charset="0"/>
              </a:rPr>
            </a:br>
            <a:endParaRPr lang="en-US" dirty="0">
              <a:latin typeface="Arial" panose="020B0604020202020204" pitchFamily="34" charset="0"/>
            </a:endParaRPr>
          </a:p>
          <a:p>
            <a:endParaRPr lang="en-US" dirty="0">
              <a:latin typeface="Arial" panose="020B0604020202020204" pitchFamily="34" charset="0"/>
            </a:endParaRPr>
          </a:p>
          <a:p>
            <a:r>
              <a:rPr lang="en-US" sz="2000" dirty="0">
                <a:latin typeface="Arial" panose="020B0604020202020204" pitchFamily="34" charset="0"/>
              </a:rPr>
              <a:t>50-60%CHO</a:t>
            </a:r>
            <a:r>
              <a:rPr lang="en-US" sz="2000" b="1" dirty="0">
                <a:latin typeface="Arial" panose="020B0604020202020204" pitchFamily="34" charset="0"/>
              </a:rPr>
              <a:t>/</a:t>
            </a:r>
            <a:r>
              <a:rPr lang="en-US" sz="2000" dirty="0">
                <a:latin typeface="Arial" panose="020B0604020202020204" pitchFamily="34" charset="0"/>
              </a:rPr>
              <a:t>15-25%PRO</a:t>
            </a:r>
            <a:r>
              <a:rPr lang="en-US" sz="2000" b="1" dirty="0">
                <a:latin typeface="Arial" panose="020B0604020202020204" pitchFamily="34" charset="0"/>
              </a:rPr>
              <a:t>/</a:t>
            </a:r>
            <a:r>
              <a:rPr lang="en-US" sz="2000" dirty="0">
                <a:latin typeface="Arial" panose="020B0604020202020204" pitchFamily="34" charset="0"/>
              </a:rPr>
              <a:t>10-30% </a:t>
            </a:r>
            <a:br>
              <a:rPr lang="en-US" sz="2000" dirty="0">
                <a:latin typeface="Arial" panose="020B0604020202020204" pitchFamily="34" charset="0"/>
              </a:rPr>
            </a:br>
            <a:r>
              <a:rPr lang="en-US" sz="2000" dirty="0">
                <a:latin typeface="Arial" panose="020B0604020202020204" pitchFamily="34" charset="0"/>
              </a:rPr>
              <a:t>TOTAL FAT (&lt;10% </a:t>
            </a:r>
            <a:r>
              <a:rPr lang="en-US" sz="2000" dirty="0" err="1">
                <a:latin typeface="Arial" panose="020B0604020202020204" pitchFamily="34" charset="0"/>
              </a:rPr>
              <a:t>SatFat</a:t>
            </a:r>
            <a:r>
              <a:rPr lang="en-US" sz="2000" dirty="0">
                <a:latin typeface="Arial" panose="020B0604020202020204" pitchFamily="34" charset="0"/>
              </a:rPr>
              <a:t>)</a:t>
            </a:r>
          </a:p>
          <a:p>
            <a:pPr lvl="1"/>
            <a:endParaRPr lang="en-US" dirty="0">
              <a:latin typeface="Arial" panose="020B0604020202020204" pitchFamily="34" charset="0"/>
            </a:endParaRPr>
          </a:p>
          <a:p>
            <a:pPr lvl="1"/>
            <a:r>
              <a:rPr lang="en-US" dirty="0">
                <a:latin typeface="Arial" panose="020B0604020202020204" pitchFamily="34" charset="0"/>
              </a:rPr>
              <a:t>If eating 2500 kcal/day, and receiving </a:t>
            </a:r>
            <a:br>
              <a:rPr lang="en-US" dirty="0">
                <a:latin typeface="Arial" panose="020B0604020202020204" pitchFamily="34" charset="0"/>
              </a:rPr>
            </a:br>
            <a:r>
              <a:rPr lang="en-US" dirty="0">
                <a:latin typeface="Arial" panose="020B0604020202020204" pitchFamily="34" charset="0"/>
              </a:rPr>
              <a:t>20% protein, how many kcal of protein? </a:t>
            </a:r>
            <a:br>
              <a:rPr lang="en-US" dirty="0">
                <a:latin typeface="Arial" panose="020B0604020202020204" pitchFamily="34" charset="0"/>
              </a:rPr>
            </a:br>
            <a:r>
              <a:rPr lang="en-US" dirty="0">
                <a:latin typeface="Arial" panose="020B0604020202020204" pitchFamily="34" charset="0"/>
              </a:rPr>
              <a:t>How many grams of protein?</a:t>
            </a:r>
          </a:p>
          <a:p>
            <a:pPr lvl="2"/>
            <a:r>
              <a:rPr lang="en-US" dirty="0">
                <a:solidFill>
                  <a:srgbClr val="C00000"/>
                </a:solidFill>
                <a:latin typeface="Arial" panose="020B0604020202020204" pitchFamily="34" charset="0"/>
              </a:rPr>
              <a:t>500 kcal</a:t>
            </a:r>
          </a:p>
          <a:p>
            <a:pPr lvl="2"/>
            <a:r>
              <a:rPr lang="en-US" dirty="0">
                <a:solidFill>
                  <a:srgbClr val="C00000"/>
                </a:solidFill>
                <a:latin typeface="Arial" panose="020B0604020202020204" pitchFamily="34" charset="0"/>
              </a:rPr>
              <a:t>125 g</a:t>
            </a:r>
            <a:br>
              <a:rPr lang="en-US" dirty="0">
                <a:solidFill>
                  <a:srgbClr val="C00000"/>
                </a:solidFill>
                <a:latin typeface="Arial" panose="020B0604020202020204" pitchFamily="34" charset="0"/>
              </a:rPr>
            </a:br>
            <a:endParaRPr lang="en-US" dirty="0">
              <a:solidFill>
                <a:srgbClr val="C00000"/>
              </a:solidFill>
              <a:latin typeface="Arial" panose="020B0604020202020204" pitchFamily="34" charset="0"/>
            </a:endParaRPr>
          </a:p>
          <a:p>
            <a:r>
              <a:rPr lang="en-US" dirty="0">
                <a:latin typeface="Arial" panose="020B0604020202020204" pitchFamily="34" charset="0"/>
              </a:rPr>
              <a:t>Flip this for Peanut Butter…what %protein and %fat?</a:t>
            </a:r>
          </a:p>
        </p:txBody>
      </p:sp>
      <p:pic>
        <p:nvPicPr>
          <p:cNvPr id="12" name="Picture 11">
            <a:extLst>
              <a:ext uri="{FF2B5EF4-FFF2-40B4-BE49-F238E27FC236}">
                <a16:creationId xmlns:a16="http://schemas.microsoft.com/office/drawing/2014/main" id="{9220E879-678E-4A26-A8B4-86F6F7008A6B}"/>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6082130" y="1937467"/>
            <a:ext cx="5587329" cy="2267940"/>
          </a:xfrm>
          <a:prstGeom prst="rect">
            <a:avLst/>
          </a:prstGeom>
          <a:ln w="12700">
            <a:solidFill>
              <a:schemeClr val="bg1">
                <a:lumMod val="85000"/>
              </a:schemeClr>
            </a:solidFill>
          </a:ln>
        </p:spPr>
      </p:pic>
    </p:spTree>
    <p:extLst>
      <p:ext uri="{BB962C8B-B14F-4D97-AF65-F5344CB8AC3E}">
        <p14:creationId xmlns:p14="http://schemas.microsoft.com/office/powerpoint/2010/main" val="4039900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80D4B1-AFAC-4CDD-87DA-93B22E6B8443}"/>
              </a:ext>
            </a:extLst>
          </p:cNvPr>
          <p:cNvSpPr/>
          <p:nvPr/>
        </p:nvSpPr>
        <p:spPr>
          <a:xfrm>
            <a:off x="-9527" y="1796144"/>
            <a:ext cx="12201527" cy="4326750"/>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638800" cy="738664"/>
          </a:xfrm>
          <a:prstGeom prst="rect">
            <a:avLst/>
          </a:prstGeom>
          <a:noFill/>
        </p:spPr>
        <p:txBody>
          <a:bodyPr wrap="square" rtlCol="0">
            <a:spAutoFit/>
          </a:bodyPr>
          <a:lstStyle/>
          <a:p>
            <a:r>
              <a:rPr lang="en-US" sz="2400" b="1" dirty="0">
                <a:solidFill>
                  <a:schemeClr val="tx2"/>
                </a:solidFill>
                <a:latin typeface="Arial" panose="020B0604020202020204" pitchFamily="34" charset="0"/>
              </a:rPr>
              <a:t>What Should I Eat?</a:t>
            </a:r>
            <a:br>
              <a:rPr lang="en-US" sz="2400" b="1" dirty="0">
                <a:solidFill>
                  <a:schemeClr val="tx2"/>
                </a:solidFill>
                <a:latin typeface="Arial" panose="020B0604020202020204" pitchFamily="34" charset="0"/>
              </a:rPr>
            </a:br>
            <a:r>
              <a:rPr lang="en-US" b="1" dirty="0">
                <a:solidFill>
                  <a:schemeClr val="tx2"/>
                </a:solidFill>
                <a:latin typeface="Arial" panose="020B0604020202020204" pitchFamily="34" charset="0"/>
              </a:rPr>
              <a:t>(And what should I tell my patients?)</a:t>
            </a: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41</a:t>
            </a:fld>
            <a:endParaRPr lang="en-US" dirty="0"/>
          </a:p>
        </p:txBody>
      </p:sp>
      <p:sp>
        <p:nvSpPr>
          <p:cNvPr id="6" name="Rectangle 5">
            <a:extLst>
              <a:ext uri="{FF2B5EF4-FFF2-40B4-BE49-F238E27FC236}">
                <a16:creationId xmlns:a16="http://schemas.microsoft.com/office/drawing/2014/main" id="{921138A4-DCCA-4A98-82DB-7A5DE22B2DAD}"/>
              </a:ext>
            </a:extLst>
          </p:cNvPr>
          <p:cNvSpPr/>
          <p:nvPr/>
        </p:nvSpPr>
        <p:spPr>
          <a:xfrm>
            <a:off x="152400" y="1284110"/>
            <a:ext cx="6096000" cy="646331"/>
          </a:xfrm>
          <a:prstGeom prst="rect">
            <a:avLst/>
          </a:prstGeom>
        </p:spPr>
        <p:txBody>
          <a:bodyPr>
            <a:spAutoFit/>
          </a:bodyPr>
          <a:lstStyle/>
          <a:p>
            <a:r>
              <a:rPr lang="en-US" dirty="0">
                <a:latin typeface="Arial" panose="020B0604020202020204" pitchFamily="34" charset="0"/>
              </a:rPr>
              <a:t>Let’s think of macronutrients for a minute…….</a:t>
            </a:r>
          </a:p>
          <a:p>
            <a:endParaRPr lang="en-US" dirty="0">
              <a:latin typeface="Arial" panose="020B0604020202020204" pitchFamily="34" charset="0"/>
            </a:endParaRPr>
          </a:p>
        </p:txBody>
      </p:sp>
      <p:pic>
        <p:nvPicPr>
          <p:cNvPr id="14" name="Picture 13">
            <a:extLst>
              <a:ext uri="{FF2B5EF4-FFF2-40B4-BE49-F238E27FC236}">
                <a16:creationId xmlns:a16="http://schemas.microsoft.com/office/drawing/2014/main" id="{CAF3EE35-A7D1-43AF-9B55-77708499B8A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3224" y="2024416"/>
            <a:ext cx="7757225" cy="3787726"/>
          </a:xfrm>
          <a:prstGeom prst="rect">
            <a:avLst/>
          </a:prstGeom>
          <a:ln>
            <a:solidFill>
              <a:schemeClr val="bg1">
                <a:lumMod val="85000"/>
              </a:schemeClr>
            </a:solidFill>
          </a:ln>
        </p:spPr>
      </p:pic>
      <p:pic>
        <p:nvPicPr>
          <p:cNvPr id="15" name="Picture 14">
            <a:extLst>
              <a:ext uri="{FF2B5EF4-FFF2-40B4-BE49-F238E27FC236}">
                <a16:creationId xmlns:a16="http://schemas.microsoft.com/office/drawing/2014/main" id="{F4908BBA-03E1-43FA-9847-03216DA99EC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25662" y="2440528"/>
            <a:ext cx="3693114" cy="2957364"/>
          </a:xfrm>
          <a:prstGeom prst="rect">
            <a:avLst/>
          </a:prstGeom>
        </p:spPr>
      </p:pic>
      <p:sp>
        <p:nvSpPr>
          <p:cNvPr id="17" name="Rectangle 16">
            <a:extLst>
              <a:ext uri="{FF2B5EF4-FFF2-40B4-BE49-F238E27FC236}">
                <a16:creationId xmlns:a16="http://schemas.microsoft.com/office/drawing/2014/main" id="{DA3D69B5-E294-45CB-92F9-4E427FE23678}"/>
              </a:ext>
            </a:extLst>
          </p:cNvPr>
          <p:cNvSpPr/>
          <p:nvPr/>
        </p:nvSpPr>
        <p:spPr>
          <a:xfrm>
            <a:off x="3927426" y="249888"/>
            <a:ext cx="5867400" cy="707886"/>
          </a:xfrm>
          <a:prstGeom prst="rect">
            <a:avLst/>
          </a:prstGeom>
        </p:spPr>
        <p:txBody>
          <a:bodyPr wrap="square">
            <a:spAutoFit/>
          </a:bodyPr>
          <a:lstStyle/>
          <a:p>
            <a:pPr algn="ctr"/>
            <a:r>
              <a:rPr lang="en-US" sz="2000" dirty="0">
                <a:solidFill>
                  <a:srgbClr val="2F5897"/>
                </a:solidFill>
                <a:effectLst>
                  <a:outerShdw blurRad="63500" dist="38100" dir="5400000" algn="t" rotWithShape="0">
                    <a:prstClr val="black">
                      <a:alpha val="25000"/>
                    </a:prstClr>
                  </a:outerShdw>
                </a:effectLst>
                <a:latin typeface="Arial" panose="020B0604020202020204" pitchFamily="34" charset="0"/>
                <a:ea typeface="+mj-ea"/>
                <a:cs typeface="+mj-cs"/>
              </a:rPr>
              <a:t>“Eat (Real) Food, Not Too Much, </a:t>
            </a:r>
          </a:p>
          <a:p>
            <a:pPr algn="ctr"/>
            <a:r>
              <a:rPr lang="en-US" sz="2000" dirty="0">
                <a:solidFill>
                  <a:srgbClr val="2F5897"/>
                </a:solidFill>
                <a:effectLst>
                  <a:outerShdw blurRad="63500" dist="38100" dir="5400000" algn="t" rotWithShape="0">
                    <a:prstClr val="black">
                      <a:alpha val="25000"/>
                    </a:prstClr>
                  </a:outerShdw>
                </a:effectLst>
                <a:latin typeface="Arial" panose="020B0604020202020204" pitchFamily="34" charset="0"/>
                <a:ea typeface="+mj-ea"/>
                <a:cs typeface="+mj-cs"/>
              </a:rPr>
              <a:t>Mostly Plants”--</a:t>
            </a:r>
            <a:r>
              <a:rPr lang="en-US" sz="2000" dirty="0">
                <a:solidFill>
                  <a:srgbClr val="2F5897"/>
                </a:solidFill>
                <a:latin typeface="Arial" panose="020B0604020202020204" pitchFamily="34" charset="0"/>
                <a:ea typeface="+mj-ea"/>
                <a:cs typeface="+mj-cs"/>
              </a:rPr>
              <a:t>Michael Pollan</a:t>
            </a:r>
            <a:endParaRPr lang="en-US" sz="2000" dirty="0">
              <a:latin typeface="Arial" panose="020B0604020202020204" pitchFamily="34" charset="0"/>
            </a:endParaRPr>
          </a:p>
        </p:txBody>
      </p:sp>
    </p:spTree>
    <p:extLst>
      <p:ext uri="{BB962C8B-B14F-4D97-AF65-F5344CB8AC3E}">
        <p14:creationId xmlns:p14="http://schemas.microsoft.com/office/powerpoint/2010/main" val="41263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638800" cy="738664"/>
          </a:xfrm>
          <a:prstGeom prst="rect">
            <a:avLst/>
          </a:prstGeom>
          <a:noFill/>
        </p:spPr>
        <p:txBody>
          <a:bodyPr wrap="square" rtlCol="0">
            <a:spAutoFit/>
          </a:bodyPr>
          <a:lstStyle/>
          <a:p>
            <a:r>
              <a:rPr lang="en-US" sz="2400" b="1" dirty="0">
                <a:solidFill>
                  <a:schemeClr val="tx2"/>
                </a:solidFill>
                <a:latin typeface="Arial" panose="020B0604020202020204" pitchFamily="34" charset="0"/>
              </a:rPr>
              <a:t>7 Rules for Eating—Michael Pollan</a:t>
            </a:r>
            <a:br>
              <a:rPr lang="en-US" sz="2400" b="1" dirty="0">
                <a:solidFill>
                  <a:schemeClr val="tx2"/>
                </a:solidFill>
                <a:latin typeface="Arial" panose="020B0604020202020204" pitchFamily="34" charset="0"/>
              </a:rPr>
            </a:br>
            <a:r>
              <a:rPr lang="en-US" b="1" dirty="0">
                <a:solidFill>
                  <a:schemeClr val="tx2"/>
                </a:solidFill>
                <a:latin typeface="Arial" panose="020B0604020202020204" pitchFamily="34" charset="0"/>
              </a:rPr>
              <a:t>(Easy for Patients, and Us, to Understand)</a:t>
            </a: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42</a:t>
            </a:fld>
            <a:endParaRPr lang="en-US" dirty="0"/>
          </a:p>
        </p:txBody>
      </p:sp>
      <p:sp>
        <p:nvSpPr>
          <p:cNvPr id="18" name="Content Placeholder 2">
            <a:extLst>
              <a:ext uri="{FF2B5EF4-FFF2-40B4-BE49-F238E27FC236}">
                <a16:creationId xmlns:a16="http://schemas.microsoft.com/office/drawing/2014/main" id="{2ECC379F-EED6-4081-97A2-A30264623B8A}"/>
              </a:ext>
            </a:extLst>
          </p:cNvPr>
          <p:cNvSpPr txBox="1">
            <a:spLocks/>
          </p:cNvSpPr>
          <p:nvPr/>
        </p:nvSpPr>
        <p:spPr>
          <a:xfrm>
            <a:off x="404116" y="1102093"/>
            <a:ext cx="11375205" cy="51206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200" dirty="0">
              <a:latin typeface="Arial" panose="020B0604020202020204" pitchFamily="34" charset="0"/>
            </a:endParaRPr>
          </a:p>
          <a:p>
            <a:pPr marL="457200" indent="-457200">
              <a:lnSpc>
                <a:spcPct val="120000"/>
              </a:lnSpc>
              <a:buFont typeface="+mj-lt"/>
              <a:buAutoNum type="arabicPeriod"/>
            </a:pPr>
            <a:r>
              <a:rPr lang="en-US" sz="1200" dirty="0">
                <a:latin typeface="Arial" panose="020B0604020202020204" pitchFamily="34" charset="0"/>
              </a:rPr>
              <a:t>Don't eat anything your great grandmother wouldn't recognize as food. "When you pick up that box of portable yogurt tubes, or eat something with 15 ingredients you can't pronounce, ask yourself, "What are those things doing there?" Don’t eat anything with more than five ingredients, or ingredients you can't pronounce.</a:t>
            </a:r>
          </a:p>
          <a:p>
            <a:pPr marL="457200" indent="-457200">
              <a:lnSpc>
                <a:spcPct val="120000"/>
              </a:lnSpc>
              <a:buFont typeface="+mj-lt"/>
              <a:buAutoNum type="arabicPeriod"/>
            </a:pPr>
            <a:endParaRPr lang="en-US" sz="1200" dirty="0">
              <a:latin typeface="Arial" panose="020B0604020202020204" pitchFamily="34" charset="0"/>
            </a:endParaRPr>
          </a:p>
          <a:p>
            <a:pPr marL="457200" indent="-457200">
              <a:lnSpc>
                <a:spcPct val="120000"/>
              </a:lnSpc>
              <a:buFont typeface="+mj-lt"/>
              <a:buAutoNum type="arabicPeriod"/>
            </a:pPr>
            <a:r>
              <a:rPr lang="en-US" sz="1200" dirty="0">
                <a:latin typeface="Arial" panose="020B0604020202020204" pitchFamily="34" charset="0"/>
              </a:rPr>
              <a:t>Stay out of the middle of the supermarket; shop on the perimeter of the store. Real food tends to be on the outer edge of the store near the loading docks, where it can be replaced with fresh foods when it goes bad.</a:t>
            </a:r>
          </a:p>
          <a:p>
            <a:pPr marL="457200" indent="-457200">
              <a:lnSpc>
                <a:spcPct val="120000"/>
              </a:lnSpc>
              <a:buFont typeface="+mj-lt"/>
              <a:buAutoNum type="arabicPeriod"/>
            </a:pPr>
            <a:endParaRPr lang="en-US" sz="1200" dirty="0">
              <a:latin typeface="Arial" panose="020B0604020202020204" pitchFamily="34" charset="0"/>
            </a:endParaRPr>
          </a:p>
          <a:p>
            <a:pPr marL="457200" indent="-457200">
              <a:lnSpc>
                <a:spcPct val="120000"/>
              </a:lnSpc>
              <a:buFont typeface="+mj-lt"/>
              <a:buAutoNum type="arabicPeriod"/>
            </a:pPr>
            <a:r>
              <a:rPr lang="en-US" sz="1200" dirty="0">
                <a:latin typeface="Arial" panose="020B0604020202020204" pitchFamily="34" charset="0"/>
              </a:rPr>
              <a:t>Don't eat anything that won't eventually rot. "There are exceptions -- honey -- but as a rule, things like Twinkies that never go bad aren't food.”</a:t>
            </a:r>
          </a:p>
          <a:p>
            <a:pPr marL="457200" indent="-457200">
              <a:lnSpc>
                <a:spcPct val="120000"/>
              </a:lnSpc>
              <a:buFont typeface="+mj-lt"/>
              <a:buAutoNum type="arabicPeriod"/>
            </a:pPr>
            <a:endParaRPr lang="en-US" sz="1200" dirty="0">
              <a:latin typeface="Arial" panose="020B0604020202020204" pitchFamily="34" charset="0"/>
            </a:endParaRPr>
          </a:p>
          <a:p>
            <a:pPr marL="457200" indent="-457200">
              <a:lnSpc>
                <a:spcPct val="120000"/>
              </a:lnSpc>
              <a:buFont typeface="+mj-lt"/>
              <a:buAutoNum type="arabicPeriod"/>
            </a:pPr>
            <a:r>
              <a:rPr lang="en-US" sz="1200" dirty="0">
                <a:latin typeface="Arial" panose="020B0604020202020204" pitchFamily="34" charset="0"/>
              </a:rPr>
              <a:t>It is not just what you eat but how you eat. "Always leave the table a little hungry. Many cultures have rules that you stop eating before you are full. In Japan, they say eat until you are four-fifths full. German culture they say, 'Tie off the sack before it's full.’”</a:t>
            </a:r>
          </a:p>
          <a:p>
            <a:pPr marL="457200" indent="-457200">
              <a:lnSpc>
                <a:spcPct val="120000"/>
              </a:lnSpc>
              <a:buFont typeface="+mj-lt"/>
              <a:buAutoNum type="arabicPeriod"/>
            </a:pPr>
            <a:endParaRPr lang="en-US" sz="1200" dirty="0">
              <a:latin typeface="Arial" panose="020B0604020202020204" pitchFamily="34" charset="0"/>
            </a:endParaRPr>
          </a:p>
          <a:p>
            <a:pPr marL="457200" indent="-457200">
              <a:lnSpc>
                <a:spcPct val="120000"/>
              </a:lnSpc>
              <a:buFont typeface="+mj-lt"/>
              <a:buAutoNum type="arabicPeriod"/>
            </a:pPr>
            <a:r>
              <a:rPr lang="en-US" sz="1200" dirty="0">
                <a:latin typeface="Arial" panose="020B0604020202020204" pitchFamily="34" charset="0"/>
              </a:rPr>
              <a:t>Families traditionally ate together, around a table and not a TV, at regular mealtimes. It's a good tradition. Enjoy meals with the people you love. </a:t>
            </a:r>
          </a:p>
          <a:p>
            <a:pPr marL="457200" indent="-457200">
              <a:lnSpc>
                <a:spcPct val="120000"/>
              </a:lnSpc>
              <a:buFont typeface="+mj-lt"/>
              <a:buAutoNum type="arabicPeriod"/>
            </a:pPr>
            <a:endParaRPr lang="en-US" sz="1200" dirty="0">
              <a:latin typeface="Arial" panose="020B0604020202020204" pitchFamily="34" charset="0"/>
            </a:endParaRPr>
          </a:p>
          <a:p>
            <a:pPr marL="457200" indent="-457200">
              <a:lnSpc>
                <a:spcPct val="120000"/>
              </a:lnSpc>
              <a:buFont typeface="+mj-lt"/>
              <a:buAutoNum type="arabicPeriod"/>
            </a:pPr>
            <a:r>
              <a:rPr lang="en-US" sz="1200" dirty="0">
                <a:latin typeface="Arial" panose="020B0604020202020204" pitchFamily="34" charset="0"/>
              </a:rPr>
              <a:t>Don't buy food where you buy your gasoline. In the U.S., 20% of food is eaten in the car.</a:t>
            </a:r>
          </a:p>
        </p:txBody>
      </p:sp>
      <p:sp>
        <p:nvSpPr>
          <p:cNvPr id="4" name="Rectangle 3">
            <a:extLst>
              <a:ext uri="{FF2B5EF4-FFF2-40B4-BE49-F238E27FC236}">
                <a16:creationId xmlns:a16="http://schemas.microsoft.com/office/drawing/2014/main" id="{F2C22EFC-82BB-4BF9-B8BE-E8C63C84828E}"/>
              </a:ext>
            </a:extLst>
          </p:cNvPr>
          <p:cNvSpPr/>
          <p:nvPr/>
        </p:nvSpPr>
        <p:spPr>
          <a:xfrm>
            <a:off x="7006465" y="408950"/>
            <a:ext cx="2634696" cy="369332"/>
          </a:xfrm>
          <a:prstGeom prst="rect">
            <a:avLst/>
          </a:prstGeom>
        </p:spPr>
        <p:txBody>
          <a:bodyPr wrap="none">
            <a:spAutoFit/>
          </a:bodyPr>
          <a:lstStyle/>
          <a:p>
            <a:r>
              <a:rPr lang="en-US" b="1" dirty="0">
                <a:solidFill>
                  <a:schemeClr val="accent6">
                    <a:lumMod val="50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FED UP Documentary</a:t>
            </a:r>
            <a:r>
              <a:rPr lang="en-US" b="1" dirty="0">
                <a:solidFill>
                  <a:schemeClr val="accent6">
                    <a:lumMod val="50000"/>
                  </a:schemeClr>
                </a:solidFill>
                <a:latin typeface="Arial" panose="020B0604020202020204" pitchFamily="34" charset="0"/>
              </a:rPr>
              <a:t> </a:t>
            </a:r>
          </a:p>
        </p:txBody>
      </p:sp>
      <p:sp>
        <p:nvSpPr>
          <p:cNvPr id="5" name="Rectangle 4">
            <a:extLst>
              <a:ext uri="{FF2B5EF4-FFF2-40B4-BE49-F238E27FC236}">
                <a16:creationId xmlns:a16="http://schemas.microsoft.com/office/drawing/2014/main" id="{0375C09B-88D0-4124-A480-B30BFF188DA1}"/>
              </a:ext>
            </a:extLst>
          </p:cNvPr>
          <p:cNvSpPr/>
          <p:nvPr/>
        </p:nvSpPr>
        <p:spPr>
          <a:xfrm>
            <a:off x="6932206" y="6222732"/>
            <a:ext cx="5730240" cy="253916"/>
          </a:xfrm>
          <a:prstGeom prst="rect">
            <a:avLst/>
          </a:prstGeom>
        </p:spPr>
        <p:txBody>
          <a:bodyPr wrap="square" lIns="91440" tIns="45720" rIns="91440" bIns="45720" anchor="t">
            <a:spAutoFit/>
          </a:bodyPr>
          <a:lstStyle/>
          <a:p>
            <a:r>
              <a:rPr lang="en-US" sz="1050" dirty="0">
                <a:latin typeface="Arial" panose="020B0604020202020204" pitchFamily="34" charset="0"/>
                <a:hlinkClick r:id="rId4">
                  <a:extLst>
                    <a:ext uri="{A12FA001-AC4F-418D-AE19-62706E023703}">
                      <ahyp:hlinkClr xmlns:ahyp="http://schemas.microsoft.com/office/drawing/2018/hyperlinkcolor" val="tx"/>
                    </a:ext>
                  </a:extLst>
                </a:hlinkClick>
              </a:rPr>
              <a:t>https://www.webmd.com/food-recipes/news/20090323/7-rules-for-eating#</a:t>
            </a:r>
            <a:endParaRPr lang="en-US" sz="1050" dirty="0">
              <a:latin typeface="Arial" panose="020B0604020202020204" pitchFamily="34" charset="0"/>
            </a:endParaRPr>
          </a:p>
        </p:txBody>
      </p:sp>
    </p:spTree>
    <p:extLst>
      <p:ext uri="{BB962C8B-B14F-4D97-AF65-F5344CB8AC3E}">
        <p14:creationId xmlns:p14="http://schemas.microsoft.com/office/powerpoint/2010/main" val="2267382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A0D94D-6BCB-4CF4-869B-3ED58481BFA8}"/>
              </a:ext>
            </a:extLst>
          </p:cNvPr>
          <p:cNvSpPr/>
          <p:nvPr/>
        </p:nvSpPr>
        <p:spPr>
          <a:xfrm>
            <a:off x="0" y="2347495"/>
            <a:ext cx="4509174" cy="3195278"/>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638800" cy="738664"/>
          </a:xfrm>
          <a:prstGeom prst="rect">
            <a:avLst/>
          </a:prstGeom>
          <a:noFill/>
        </p:spPr>
        <p:txBody>
          <a:bodyPr wrap="square" rtlCol="0">
            <a:spAutoFit/>
          </a:bodyPr>
          <a:lstStyle/>
          <a:p>
            <a:r>
              <a:rPr lang="en-US" sz="2400" b="1" dirty="0">
                <a:solidFill>
                  <a:schemeClr val="tx2"/>
                </a:solidFill>
                <a:latin typeface="Arial" panose="020B0604020202020204" pitchFamily="34" charset="0"/>
              </a:rPr>
              <a:t>7 Rules for Eating—Michael Pollan</a:t>
            </a:r>
            <a:br>
              <a:rPr lang="en-US" sz="2400" b="1" dirty="0">
                <a:solidFill>
                  <a:schemeClr val="tx2"/>
                </a:solidFill>
                <a:latin typeface="Arial" panose="020B0604020202020204" pitchFamily="34" charset="0"/>
              </a:rPr>
            </a:br>
            <a:r>
              <a:rPr lang="en-US" b="1" dirty="0">
                <a:solidFill>
                  <a:schemeClr val="tx2"/>
                </a:solidFill>
                <a:latin typeface="Arial" panose="020B0604020202020204" pitchFamily="34" charset="0"/>
              </a:rPr>
              <a:t>(Easy for Patients, and Us, to Understand)</a:t>
            </a: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43</a:t>
            </a:fld>
            <a:endParaRPr lang="en-US" dirty="0"/>
          </a:p>
        </p:txBody>
      </p:sp>
      <p:sp>
        <p:nvSpPr>
          <p:cNvPr id="18" name="Content Placeholder 2">
            <a:extLst>
              <a:ext uri="{FF2B5EF4-FFF2-40B4-BE49-F238E27FC236}">
                <a16:creationId xmlns:a16="http://schemas.microsoft.com/office/drawing/2014/main" id="{2ECC379F-EED6-4081-97A2-A30264623B8A}"/>
              </a:ext>
            </a:extLst>
          </p:cNvPr>
          <p:cNvSpPr txBox="1">
            <a:spLocks/>
          </p:cNvSpPr>
          <p:nvPr/>
        </p:nvSpPr>
        <p:spPr>
          <a:xfrm>
            <a:off x="5983766" y="2039734"/>
            <a:ext cx="5788481" cy="3503039"/>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None/>
            </a:pPr>
            <a:r>
              <a:rPr lang="en-US" sz="2400" b="1" dirty="0">
                <a:latin typeface="Arial" panose="020B0604020202020204" pitchFamily="34" charset="0"/>
              </a:rPr>
              <a:t>Whole Food, Plant-Based Diet</a:t>
            </a:r>
          </a:p>
          <a:p>
            <a:pPr>
              <a:spcAft>
                <a:spcPts val="900"/>
              </a:spcAft>
            </a:pPr>
            <a:r>
              <a:rPr lang="en-US" sz="2400" dirty="0">
                <a:latin typeface="Arial" panose="020B0604020202020204" pitchFamily="34" charset="0"/>
              </a:rPr>
              <a:t>Whole Grains</a:t>
            </a:r>
          </a:p>
          <a:p>
            <a:pPr>
              <a:spcAft>
                <a:spcPts val="900"/>
              </a:spcAft>
            </a:pPr>
            <a:r>
              <a:rPr lang="en-US" sz="2400" dirty="0">
                <a:latin typeface="Arial" panose="020B0604020202020204" pitchFamily="34" charset="0"/>
              </a:rPr>
              <a:t>Legumes</a:t>
            </a:r>
          </a:p>
          <a:p>
            <a:pPr>
              <a:spcAft>
                <a:spcPts val="900"/>
              </a:spcAft>
            </a:pPr>
            <a:r>
              <a:rPr lang="en-US" sz="2400" dirty="0">
                <a:latin typeface="Arial" panose="020B0604020202020204" pitchFamily="34" charset="0"/>
              </a:rPr>
              <a:t>Vegetables and Fruits</a:t>
            </a:r>
          </a:p>
          <a:p>
            <a:pPr>
              <a:spcAft>
                <a:spcPts val="900"/>
              </a:spcAft>
            </a:pPr>
            <a:r>
              <a:rPr lang="en-US" sz="2400" dirty="0">
                <a:latin typeface="Arial" panose="020B0604020202020204" pitchFamily="34" charset="0"/>
              </a:rPr>
              <a:t>Fats, Cholesterols, Protein</a:t>
            </a:r>
          </a:p>
          <a:p>
            <a:pPr>
              <a:spcAft>
                <a:spcPts val="900"/>
              </a:spcAft>
            </a:pPr>
            <a:r>
              <a:rPr lang="en-US" sz="2400" dirty="0">
                <a:latin typeface="Arial" panose="020B0604020202020204" pitchFamily="34" charset="0"/>
              </a:rPr>
              <a:t>Calcium and Milk</a:t>
            </a:r>
          </a:p>
          <a:p>
            <a:pPr>
              <a:spcAft>
                <a:spcPts val="900"/>
              </a:spcAft>
            </a:pPr>
            <a:endParaRPr lang="en-US" sz="2400" dirty="0">
              <a:latin typeface="Arial" panose="020B0604020202020204" pitchFamily="34" charset="0"/>
            </a:endParaRPr>
          </a:p>
        </p:txBody>
      </p:sp>
      <p:pic>
        <p:nvPicPr>
          <p:cNvPr id="12" name="Picture 11">
            <a:extLst>
              <a:ext uri="{FF2B5EF4-FFF2-40B4-BE49-F238E27FC236}">
                <a16:creationId xmlns:a16="http://schemas.microsoft.com/office/drawing/2014/main" id="{FAE55444-0FF8-483B-BB89-A27FCBF9DC83}"/>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707263" y="2145506"/>
            <a:ext cx="4476037" cy="3094061"/>
          </a:xfrm>
          <a:prstGeom prst="rect">
            <a:avLst/>
          </a:prstGeom>
          <a:ln>
            <a:solidFill>
              <a:schemeClr val="bg1">
                <a:lumMod val="85000"/>
              </a:schemeClr>
            </a:solidFill>
          </a:ln>
        </p:spPr>
      </p:pic>
    </p:spTree>
    <p:extLst>
      <p:ext uri="{BB962C8B-B14F-4D97-AF65-F5344CB8AC3E}">
        <p14:creationId xmlns:p14="http://schemas.microsoft.com/office/powerpoint/2010/main" val="3385668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29C823-18CB-4F3D-8644-DCAAC5DFA037}"/>
              </a:ext>
            </a:extLst>
          </p:cNvPr>
          <p:cNvSpPr/>
          <p:nvPr/>
        </p:nvSpPr>
        <p:spPr>
          <a:xfrm>
            <a:off x="6923315" y="1490428"/>
            <a:ext cx="5268686" cy="4061285"/>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Whole Grains</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44</a:t>
            </a:fld>
            <a:endParaRPr lang="en-US" dirty="0"/>
          </a:p>
        </p:txBody>
      </p:sp>
      <p:sp>
        <p:nvSpPr>
          <p:cNvPr id="9" name="Content Placeholder 2">
            <a:extLst>
              <a:ext uri="{FF2B5EF4-FFF2-40B4-BE49-F238E27FC236}">
                <a16:creationId xmlns:a16="http://schemas.microsoft.com/office/drawing/2014/main" id="{891B1B8A-8409-403B-8232-D1157184090B}"/>
              </a:ext>
            </a:extLst>
          </p:cNvPr>
          <p:cNvSpPr txBox="1">
            <a:spLocks/>
          </p:cNvSpPr>
          <p:nvPr/>
        </p:nvSpPr>
        <p:spPr>
          <a:xfrm>
            <a:off x="246139" y="786227"/>
            <a:ext cx="6583961" cy="48533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Font typeface="Arial" panose="020B0604020202020204" pitchFamily="34" charset="0"/>
              <a:buNone/>
            </a:pPr>
            <a:r>
              <a:rPr lang="en-US" sz="2000" b="1" dirty="0">
                <a:latin typeface="Arial" panose="020B0604020202020204" pitchFamily="34" charset="0"/>
              </a:rPr>
              <a:t>These components have various effects on our bodies:</a:t>
            </a:r>
            <a:endParaRPr lang="en-US" sz="1800" b="1" dirty="0">
              <a:latin typeface="Arial" panose="020B0604020202020204" pitchFamily="34" charset="0"/>
            </a:endParaRPr>
          </a:p>
          <a:p>
            <a:pPr>
              <a:spcAft>
                <a:spcPts val="900"/>
              </a:spcAft>
            </a:pPr>
            <a:r>
              <a:rPr lang="en-US" sz="1800" dirty="0">
                <a:latin typeface="Arial" panose="020B0604020202020204" pitchFamily="34" charset="0"/>
              </a:rPr>
              <a:t>Bran and fiber slow the breakdown of starch into glucose—</a:t>
            </a:r>
          </a:p>
          <a:p>
            <a:pPr lvl="1">
              <a:spcAft>
                <a:spcPts val="900"/>
              </a:spcAft>
            </a:pPr>
            <a:r>
              <a:rPr lang="en-US" sz="1800" dirty="0">
                <a:latin typeface="Arial" panose="020B0604020202020204" pitchFamily="34" charset="0"/>
              </a:rPr>
              <a:t>maintaining a steady blood sugar rather than causing sharp spikes.</a:t>
            </a:r>
          </a:p>
          <a:p>
            <a:pPr>
              <a:spcAft>
                <a:spcPts val="900"/>
              </a:spcAft>
            </a:pPr>
            <a:r>
              <a:rPr lang="en-US" sz="1800" dirty="0">
                <a:latin typeface="Arial" panose="020B0604020202020204" pitchFamily="34" charset="0"/>
              </a:rPr>
              <a:t>Germ: nutrient-packed with B vitamins, vitamin E, phytochemicals, and healthy fats</a:t>
            </a:r>
          </a:p>
          <a:p>
            <a:pPr lvl="1">
              <a:spcAft>
                <a:spcPts val="900"/>
              </a:spcAft>
            </a:pPr>
            <a:r>
              <a:rPr lang="en-US" sz="1800" dirty="0">
                <a:latin typeface="Arial" panose="020B0604020202020204" pitchFamily="34" charset="0"/>
              </a:rPr>
              <a:t>Phytochemicals and essential minerals such as magnesium, selenium and copper found in whole grains may protect against some cancers.</a:t>
            </a:r>
          </a:p>
          <a:p>
            <a:pPr lvl="1">
              <a:spcAft>
                <a:spcPts val="900"/>
              </a:spcAft>
            </a:pPr>
            <a:endParaRPr lang="en-US" sz="1000" dirty="0">
              <a:latin typeface="Arial" panose="020B0604020202020204" pitchFamily="34" charset="0"/>
            </a:endParaRPr>
          </a:p>
          <a:p>
            <a:pPr>
              <a:spcAft>
                <a:spcPts val="900"/>
              </a:spcAft>
            </a:pPr>
            <a:r>
              <a:rPr lang="en-US" sz="1800" dirty="0">
                <a:latin typeface="Arial" panose="020B0604020202020204" pitchFamily="34" charset="0"/>
              </a:rPr>
              <a:t>Fiber helps lower cholesterol (soluble) as well as move waste through the digestive tract (insoluble).</a:t>
            </a:r>
          </a:p>
          <a:p>
            <a:pPr>
              <a:spcAft>
                <a:spcPts val="900"/>
              </a:spcAft>
            </a:pPr>
            <a:r>
              <a:rPr lang="en-US" sz="1800" dirty="0">
                <a:latin typeface="Arial" panose="020B0604020202020204" pitchFamily="34" charset="0"/>
              </a:rPr>
              <a:t>Fiber may also help prevent the formation of small blood clots that can trigger heart attacks or strokes.</a:t>
            </a:r>
          </a:p>
        </p:txBody>
      </p:sp>
      <p:pic>
        <p:nvPicPr>
          <p:cNvPr id="10" name="Picture 9">
            <a:extLst>
              <a:ext uri="{FF2B5EF4-FFF2-40B4-BE49-F238E27FC236}">
                <a16:creationId xmlns:a16="http://schemas.microsoft.com/office/drawing/2014/main" id="{9B6B32D6-025A-41C1-BB02-36EF9F53061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09744" y="1672260"/>
            <a:ext cx="4808398" cy="3494100"/>
          </a:xfrm>
          <a:prstGeom prst="rect">
            <a:avLst/>
          </a:prstGeom>
        </p:spPr>
      </p:pic>
    </p:spTree>
    <p:extLst>
      <p:ext uri="{BB962C8B-B14F-4D97-AF65-F5344CB8AC3E}">
        <p14:creationId xmlns:p14="http://schemas.microsoft.com/office/powerpoint/2010/main" val="1057253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29C823-18CB-4F3D-8644-DCAAC5DFA037}"/>
              </a:ext>
            </a:extLst>
          </p:cNvPr>
          <p:cNvSpPr/>
          <p:nvPr/>
        </p:nvSpPr>
        <p:spPr>
          <a:xfrm>
            <a:off x="6923315" y="786227"/>
            <a:ext cx="5265648" cy="5268407"/>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Veg and Fruit</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45</a:t>
            </a:fld>
            <a:endParaRPr lang="en-US" dirty="0"/>
          </a:p>
        </p:txBody>
      </p:sp>
      <p:sp>
        <p:nvSpPr>
          <p:cNvPr id="9" name="Content Placeholder 2">
            <a:extLst>
              <a:ext uri="{FF2B5EF4-FFF2-40B4-BE49-F238E27FC236}">
                <a16:creationId xmlns:a16="http://schemas.microsoft.com/office/drawing/2014/main" id="{891B1B8A-8409-403B-8232-D1157184090B}"/>
              </a:ext>
            </a:extLst>
          </p:cNvPr>
          <p:cNvSpPr txBox="1">
            <a:spLocks/>
          </p:cNvSpPr>
          <p:nvPr/>
        </p:nvSpPr>
        <p:spPr>
          <a:xfrm>
            <a:off x="273859" y="1079864"/>
            <a:ext cx="5978896" cy="48533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r>
              <a:rPr lang="en-US" sz="2000" dirty="0">
                <a:latin typeface="Arial" panose="020B0604020202020204" pitchFamily="34" charset="0"/>
              </a:rPr>
              <a:t>Lowers blood pressure, risk of heart disease and stroke, some types of cancer.</a:t>
            </a:r>
          </a:p>
          <a:p>
            <a:pPr>
              <a:spcAft>
                <a:spcPts val="900"/>
              </a:spcAft>
            </a:pPr>
            <a:r>
              <a:rPr lang="en-US" sz="2000" dirty="0">
                <a:latin typeface="Arial" panose="020B0604020202020204" pitchFamily="34" charset="0"/>
              </a:rPr>
              <a:t>Eat a variety of types and colors of produce in order to give your body the mix of nutrients it needs. </a:t>
            </a:r>
          </a:p>
          <a:p>
            <a:pPr lvl="1">
              <a:spcAft>
                <a:spcPts val="900"/>
              </a:spcAft>
            </a:pPr>
            <a:r>
              <a:rPr lang="en-US" sz="1800" dirty="0">
                <a:latin typeface="Arial" panose="020B0604020202020204" pitchFamily="34" charset="0"/>
              </a:rPr>
              <a:t>Try dark leafy greens; brightly colored red, yellow and orange vegetables and fruits; and cooked tomatoes.</a:t>
            </a:r>
          </a:p>
          <a:p>
            <a:pPr>
              <a:spcAft>
                <a:spcPts val="900"/>
              </a:spcAft>
            </a:pPr>
            <a:r>
              <a:rPr lang="en-US" sz="2000" dirty="0">
                <a:latin typeface="Arial" panose="020B0604020202020204" pitchFamily="34" charset="0"/>
              </a:rPr>
              <a:t>Compared with those in the lowest category of fruit and vegetable intake (less than 1.5 servings a day), those who averaged 8 or more servings a day were 30% less likely to have had a heart attack or stroke. (</a:t>
            </a:r>
            <a:r>
              <a:rPr lang="en-US" sz="2000" dirty="0">
                <a:latin typeface="Arial" panose="020B0604020202020204" pitchFamily="34" charset="0"/>
                <a:hlinkClick r:id="rId3" tooltip="Hung, 2004 #12"/>
              </a:rPr>
              <a:t>1</a:t>
            </a:r>
            <a:r>
              <a:rPr lang="en-US" sz="2000" dirty="0">
                <a:latin typeface="Arial" panose="020B0604020202020204" pitchFamily="34" charset="0"/>
              </a:rPr>
              <a:t>)</a:t>
            </a:r>
          </a:p>
        </p:txBody>
      </p:sp>
      <p:pic>
        <p:nvPicPr>
          <p:cNvPr id="12" name="Picture 11">
            <a:extLst>
              <a:ext uri="{FF2B5EF4-FFF2-40B4-BE49-F238E27FC236}">
                <a16:creationId xmlns:a16="http://schemas.microsoft.com/office/drawing/2014/main" id="{27657251-1859-4C49-B5AB-ABFF75649D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4594" y="993754"/>
            <a:ext cx="3703090" cy="4853352"/>
          </a:xfrm>
          <a:prstGeom prst="rect">
            <a:avLst/>
          </a:prstGeom>
        </p:spPr>
      </p:pic>
    </p:spTree>
    <p:extLst>
      <p:ext uri="{BB962C8B-B14F-4D97-AF65-F5344CB8AC3E}">
        <p14:creationId xmlns:p14="http://schemas.microsoft.com/office/powerpoint/2010/main" val="704280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15484D-8FBC-4B92-9CFA-8E302167C91F}"/>
              </a:ext>
            </a:extLst>
          </p:cNvPr>
          <p:cNvSpPr/>
          <p:nvPr/>
        </p:nvSpPr>
        <p:spPr>
          <a:xfrm>
            <a:off x="6166339" y="1166402"/>
            <a:ext cx="6025662" cy="3231427"/>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11" name="Rectangle 10">
            <a:extLst>
              <a:ext uri="{FF2B5EF4-FFF2-40B4-BE49-F238E27FC236}">
                <a16:creationId xmlns:a16="http://schemas.microsoft.com/office/drawing/2014/main" id="{C829C823-18CB-4F3D-8644-DCAAC5DFA037}"/>
              </a:ext>
            </a:extLst>
          </p:cNvPr>
          <p:cNvSpPr/>
          <p:nvPr/>
        </p:nvSpPr>
        <p:spPr>
          <a:xfrm>
            <a:off x="0" y="2342606"/>
            <a:ext cx="5512525" cy="3633475"/>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Fats and Cholesterol</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46</a:t>
            </a:fld>
            <a:endParaRPr lang="en-US" dirty="0"/>
          </a:p>
        </p:txBody>
      </p:sp>
      <p:pic>
        <p:nvPicPr>
          <p:cNvPr id="10" name="Picture 9">
            <a:extLst>
              <a:ext uri="{FF2B5EF4-FFF2-40B4-BE49-F238E27FC236}">
                <a16:creationId xmlns:a16="http://schemas.microsoft.com/office/drawing/2014/main" id="{DA03FA9C-FDCA-4E26-A3E5-33FE704C7B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032644" y="1069652"/>
            <a:ext cx="3421111" cy="4718696"/>
          </a:xfrm>
          <a:prstGeom prst="rect">
            <a:avLst/>
          </a:prstGeom>
          <a:ln>
            <a:solidFill>
              <a:schemeClr val="bg1">
                <a:lumMod val="85000"/>
              </a:schemeClr>
            </a:solidFill>
          </a:ln>
        </p:spPr>
      </p:pic>
      <p:pic>
        <p:nvPicPr>
          <p:cNvPr id="13" name="Content Placeholder 4">
            <a:extLst>
              <a:ext uri="{FF2B5EF4-FFF2-40B4-BE49-F238E27FC236}">
                <a16:creationId xmlns:a16="http://schemas.microsoft.com/office/drawing/2014/main" id="{33947C74-C99C-4DD8-A60B-1292E07AFC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19631" y="1348234"/>
            <a:ext cx="4915860" cy="4343364"/>
          </a:xfrm>
          <a:prstGeom prst="rect">
            <a:avLst/>
          </a:prstGeom>
          <a:ln>
            <a:solidFill>
              <a:schemeClr val="bg1">
                <a:lumMod val="85000"/>
              </a:schemeClr>
            </a:solidFill>
          </a:ln>
        </p:spPr>
      </p:pic>
    </p:spTree>
    <p:extLst>
      <p:ext uri="{BB962C8B-B14F-4D97-AF65-F5344CB8AC3E}">
        <p14:creationId xmlns:p14="http://schemas.microsoft.com/office/powerpoint/2010/main" val="2533035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Fats and Cholesterol</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47</a:t>
            </a:fld>
            <a:endParaRPr lang="en-US" dirty="0"/>
          </a:p>
        </p:txBody>
      </p:sp>
      <p:pic>
        <p:nvPicPr>
          <p:cNvPr id="13" name="Picture 12" descr="A picture containing diagram&#10;&#10;Description automatically generated">
            <a:extLst>
              <a:ext uri="{FF2B5EF4-FFF2-40B4-BE49-F238E27FC236}">
                <a16:creationId xmlns:a16="http://schemas.microsoft.com/office/drawing/2014/main" id="{5ABBF881-FD29-4BBF-BA6C-BAAF3BF8E9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2383" y="786227"/>
            <a:ext cx="8627234" cy="5316094"/>
          </a:xfrm>
          <a:prstGeom prst="rect">
            <a:avLst/>
          </a:prstGeom>
        </p:spPr>
      </p:pic>
      <p:sp>
        <p:nvSpPr>
          <p:cNvPr id="14" name="TextBox 13">
            <a:hlinkClick r:id="rId4"/>
            <a:extLst>
              <a:ext uri="{FF2B5EF4-FFF2-40B4-BE49-F238E27FC236}">
                <a16:creationId xmlns:a16="http://schemas.microsoft.com/office/drawing/2014/main" id="{2EFFE36F-64AF-40B5-BB8C-AE246B538EB5}"/>
              </a:ext>
            </a:extLst>
          </p:cNvPr>
          <p:cNvSpPr txBox="1"/>
          <p:nvPr/>
        </p:nvSpPr>
        <p:spPr>
          <a:xfrm>
            <a:off x="5029199" y="6118858"/>
            <a:ext cx="5746654" cy="253916"/>
          </a:xfrm>
          <a:prstGeom prst="rect">
            <a:avLst/>
          </a:prstGeom>
          <a:noFill/>
        </p:spPr>
        <p:txBody>
          <a:bodyPr wrap="square" rtlCol="0">
            <a:spAutoFit/>
          </a:bodyPr>
          <a:lstStyle/>
          <a:p>
            <a:r>
              <a:rPr lang="en-US" sz="1050" u="sng" dirty="0">
                <a:latin typeface="Arial" panose="020B0604020202020204" pitchFamily="34" charset="0"/>
              </a:rPr>
              <a:t>https://www.heart.org/en/healthy-living/healthy-eating/eat-smart/fats/the-facts-on-fats</a:t>
            </a:r>
          </a:p>
        </p:txBody>
      </p:sp>
    </p:spTree>
    <p:extLst>
      <p:ext uri="{BB962C8B-B14F-4D97-AF65-F5344CB8AC3E}">
        <p14:creationId xmlns:p14="http://schemas.microsoft.com/office/powerpoint/2010/main" val="3746918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3F34DA-7CF9-49A5-A959-9FC186D7037C}"/>
              </a:ext>
            </a:extLst>
          </p:cNvPr>
          <p:cNvSpPr/>
          <p:nvPr/>
        </p:nvSpPr>
        <p:spPr>
          <a:xfrm>
            <a:off x="5522119" y="859599"/>
            <a:ext cx="6669882" cy="5119719"/>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Protein</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48</a:t>
            </a:fld>
            <a:endParaRPr lang="en-US" dirty="0"/>
          </a:p>
        </p:txBody>
      </p:sp>
      <p:pic>
        <p:nvPicPr>
          <p:cNvPr id="9" name="Picture 6">
            <a:extLst>
              <a:ext uri="{FF2B5EF4-FFF2-40B4-BE49-F238E27FC236}">
                <a16:creationId xmlns:a16="http://schemas.microsoft.com/office/drawing/2014/main" id="{09A2825E-5CAD-488F-973A-514615A391C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78718" y="1117949"/>
            <a:ext cx="5528961" cy="412055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6">
            <a:extLst>
              <a:ext uri="{FF2B5EF4-FFF2-40B4-BE49-F238E27FC236}">
                <a16:creationId xmlns:a16="http://schemas.microsoft.com/office/drawing/2014/main" id="{ABB2B26B-893C-43B5-844A-13E7F2F9DB50}"/>
              </a:ext>
            </a:extLst>
          </p:cNvPr>
          <p:cNvSpPr txBox="1">
            <a:spLocks/>
          </p:cNvSpPr>
          <p:nvPr/>
        </p:nvSpPr>
        <p:spPr>
          <a:xfrm>
            <a:off x="381001" y="1059688"/>
            <a:ext cx="4969668" cy="47386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r>
              <a:rPr lang="en-US" sz="2000" dirty="0">
                <a:latin typeface="Arial" panose="020B0604020202020204" pitchFamily="34" charset="0"/>
              </a:rPr>
              <a:t>0.8 – 1.2 grams of protein for every kilogram of body weight per day</a:t>
            </a:r>
          </a:p>
          <a:p>
            <a:pPr lvl="1">
              <a:spcAft>
                <a:spcPts val="900"/>
              </a:spcAft>
            </a:pPr>
            <a:r>
              <a:rPr lang="en-US" sz="2000" dirty="0">
                <a:latin typeface="Arial" panose="020B0604020202020204" pitchFamily="34" charset="0"/>
              </a:rPr>
              <a:t>8 grams of protein for every 20 pounds of body weight. </a:t>
            </a:r>
          </a:p>
          <a:p>
            <a:pPr lvl="1">
              <a:spcAft>
                <a:spcPts val="900"/>
              </a:spcAft>
            </a:pPr>
            <a:r>
              <a:rPr lang="en-US" sz="2000" dirty="0">
                <a:latin typeface="Arial" panose="020B0604020202020204" pitchFamily="34" charset="0"/>
              </a:rPr>
              <a:t>wide range for acceptable protein intake—anywhere from 10 to 35 percent of calories each day depending on activities. </a:t>
            </a:r>
          </a:p>
          <a:p>
            <a:pPr>
              <a:spcAft>
                <a:spcPts val="900"/>
              </a:spcAft>
            </a:pPr>
            <a:r>
              <a:rPr lang="en-US" sz="2000" dirty="0">
                <a:latin typeface="Arial" panose="020B0604020202020204" pitchFamily="34" charset="0"/>
              </a:rPr>
              <a:t>RDA: 46 grams/day for women and 56 grams/day for men.</a:t>
            </a:r>
          </a:p>
          <a:p>
            <a:pPr>
              <a:spcAft>
                <a:spcPts val="900"/>
              </a:spcAft>
            </a:pPr>
            <a:r>
              <a:rPr lang="en-US" sz="2000" dirty="0">
                <a:latin typeface="Arial" panose="020B0604020202020204" pitchFamily="34" charset="0"/>
              </a:rPr>
              <a:t>Too much? Weight gain, constipation, kidney damage, cancer, heart disease (primarily from animal sources—Why</a:t>
            </a:r>
            <a:r>
              <a:rPr lang="en-US" sz="2000" dirty="0">
                <a:latin typeface="Georgia" panose="02040502050405020303" pitchFamily="18" charset="0"/>
                <a:cs typeface="Times New Roman" panose="02020603050405020304" pitchFamily="18" charset="0"/>
              </a:rPr>
              <a:t>?</a:t>
            </a:r>
            <a:r>
              <a:rPr lang="en-US" sz="2000" dirty="0">
                <a:latin typeface="Arial" panose="020B0604020202020204" pitchFamily="34" charset="0"/>
              </a:rPr>
              <a:t>)</a:t>
            </a:r>
          </a:p>
        </p:txBody>
      </p:sp>
      <p:pic>
        <p:nvPicPr>
          <p:cNvPr id="12" name="Picture 4">
            <a:extLst>
              <a:ext uri="{FF2B5EF4-FFF2-40B4-BE49-F238E27FC236}">
                <a16:creationId xmlns:a16="http://schemas.microsoft.com/office/drawing/2014/main" id="{2AE6E8A4-C35A-446D-899C-6D550B499EA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894396" y="2390222"/>
            <a:ext cx="4847420" cy="321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8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A9FAC-08B4-47C2-8DCC-8C4C4811816F}"/>
              </a:ext>
            </a:extLst>
          </p:cNvPr>
          <p:cNvSpPr/>
          <p:nvPr/>
        </p:nvSpPr>
        <p:spPr>
          <a:xfrm>
            <a:off x="6236494" y="-12091"/>
            <a:ext cx="4030136" cy="2948172"/>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4" name="Rectangle 3">
            <a:extLst>
              <a:ext uri="{FF2B5EF4-FFF2-40B4-BE49-F238E27FC236}">
                <a16:creationId xmlns:a16="http://schemas.microsoft.com/office/drawing/2014/main" id="{6BA11269-BDBA-4E79-BDA9-9BE202AA92FC}"/>
              </a:ext>
            </a:extLst>
          </p:cNvPr>
          <p:cNvSpPr/>
          <p:nvPr/>
        </p:nvSpPr>
        <p:spPr>
          <a:xfrm>
            <a:off x="8679656" y="1364456"/>
            <a:ext cx="3512344" cy="3529013"/>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11" name="Content Placeholder 6">
            <a:extLst>
              <a:ext uri="{FF2B5EF4-FFF2-40B4-BE49-F238E27FC236}">
                <a16:creationId xmlns:a16="http://schemas.microsoft.com/office/drawing/2014/main" id="{D777E6A4-8E6B-4EBF-8DDA-AF9E0CD070F3}"/>
              </a:ext>
            </a:extLst>
          </p:cNvPr>
          <p:cNvSpPr txBox="1">
            <a:spLocks/>
          </p:cNvSpPr>
          <p:nvPr/>
        </p:nvSpPr>
        <p:spPr>
          <a:xfrm>
            <a:off x="213796" y="1077686"/>
            <a:ext cx="11506200" cy="4953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Arial" panose="020B0604020202020204" pitchFamily="34" charset="0"/>
              </a:rPr>
              <a:t>All Protein Isn’t Alike</a:t>
            </a:r>
          </a:p>
          <a:p>
            <a:endParaRPr lang="en-US" sz="1600" b="1" dirty="0">
              <a:latin typeface="Arial" panose="020B0604020202020204" pitchFamily="34" charset="0"/>
            </a:endParaRPr>
          </a:p>
          <a:p>
            <a:r>
              <a:rPr lang="en-US" sz="1600" dirty="0">
                <a:latin typeface="Arial" panose="020B0604020202020204" pitchFamily="34" charset="0"/>
              </a:rPr>
              <a:t>What comes along with the protein?</a:t>
            </a:r>
          </a:p>
          <a:p>
            <a:pPr lvl="1"/>
            <a:r>
              <a:rPr lang="en-US" sz="1600" dirty="0">
                <a:latin typeface="Arial" panose="020B0604020202020204" pitchFamily="34" charset="0"/>
              </a:rPr>
              <a:t>Healthy vs. harmful fats; beneficial fiber or hidden salt</a:t>
            </a:r>
          </a:p>
          <a:p>
            <a:pPr lvl="1"/>
            <a:endParaRPr lang="en-US" sz="1600" dirty="0">
              <a:latin typeface="Arial" panose="020B0604020202020204" pitchFamily="34" charset="0"/>
            </a:endParaRPr>
          </a:p>
          <a:p>
            <a:r>
              <a:rPr lang="en-US" sz="1600" dirty="0">
                <a:latin typeface="Arial" panose="020B0604020202020204" pitchFamily="34" charset="0"/>
              </a:rPr>
              <a:t>6-ounces of wild salmon </a:t>
            </a:r>
          </a:p>
          <a:p>
            <a:pPr lvl="1"/>
            <a:r>
              <a:rPr lang="en-US" sz="1600" dirty="0">
                <a:latin typeface="Arial" panose="020B0604020202020204" pitchFamily="34" charset="0"/>
              </a:rPr>
              <a:t>34 grams of protein; low in sodium, excellent sources of omega-3 fats, </a:t>
            </a:r>
            <a:br>
              <a:rPr lang="en-US" sz="1600" dirty="0">
                <a:latin typeface="Arial" panose="020B0604020202020204" pitchFamily="34" charset="0"/>
              </a:rPr>
            </a:br>
            <a:r>
              <a:rPr lang="en-US" sz="1600" dirty="0">
                <a:latin typeface="Arial" panose="020B0604020202020204" pitchFamily="34" charset="0"/>
              </a:rPr>
              <a:t>a type of fat that’s especially good for the heart. </a:t>
            </a:r>
          </a:p>
          <a:p>
            <a:pPr lvl="1"/>
            <a:endParaRPr lang="en-US" sz="1600" dirty="0">
              <a:latin typeface="Arial" panose="020B0604020202020204" pitchFamily="34" charset="0"/>
            </a:endParaRPr>
          </a:p>
          <a:p>
            <a:r>
              <a:rPr lang="en-US" sz="1600" dirty="0">
                <a:latin typeface="Arial" panose="020B0604020202020204" pitchFamily="34" charset="0"/>
              </a:rPr>
              <a:t>Cup of cooked lentils</a:t>
            </a:r>
          </a:p>
          <a:p>
            <a:pPr lvl="1"/>
            <a:r>
              <a:rPr lang="en-US" sz="1600" dirty="0">
                <a:latin typeface="Arial" panose="020B0604020202020204" pitchFamily="34" charset="0"/>
              </a:rPr>
              <a:t>18 grams of protein,15 grams of fiber, no saturated fat or sodium. </a:t>
            </a:r>
          </a:p>
          <a:p>
            <a:pPr lvl="1"/>
            <a:endParaRPr lang="en-US" sz="1600" dirty="0">
              <a:latin typeface="Arial" panose="020B0604020202020204" pitchFamily="34" charset="0"/>
            </a:endParaRPr>
          </a:p>
          <a:p>
            <a:r>
              <a:rPr lang="en-US" sz="1600" b="1" dirty="0">
                <a:latin typeface="Arial" panose="020B0604020202020204" pitchFamily="34" charset="0"/>
              </a:rPr>
              <a:t> </a:t>
            </a:r>
            <a:r>
              <a:rPr lang="en-US" sz="1600" dirty="0">
                <a:latin typeface="Arial" panose="020B0604020202020204" pitchFamily="34" charset="0"/>
              </a:rPr>
              <a:t>Health Professionals Follow-Up Study and Nurses’ Health Study</a:t>
            </a:r>
          </a:p>
          <a:p>
            <a:pPr lvl="1"/>
            <a:r>
              <a:rPr lang="en-US" sz="1600" dirty="0">
                <a:latin typeface="Arial" panose="020B0604020202020204" pitchFamily="34" charset="0"/>
              </a:rPr>
              <a:t>For every additional 3-ounce serving of unprocessed red meat consumed, risk of dying from CVD increased by 13%.</a:t>
            </a:r>
          </a:p>
          <a:p>
            <a:pPr lvl="1"/>
            <a:r>
              <a:rPr lang="en-US" sz="1600" dirty="0">
                <a:latin typeface="Arial" panose="020B0604020202020204" pitchFamily="34" charset="0"/>
              </a:rPr>
              <a:t>For every additional 1.5 ounce serving of processed red meat consumed each day—equivalent to one hot dog or two strips of bacon—was linked to a 20% increase in the risk of CVD death.</a:t>
            </a:r>
          </a:p>
          <a:p>
            <a:endParaRPr lang="en-US" sz="1600" b="1"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4783932"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Protein</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49</a:t>
            </a:fld>
            <a:endParaRPr lang="en-US" dirty="0"/>
          </a:p>
        </p:txBody>
      </p:sp>
      <p:pic>
        <p:nvPicPr>
          <p:cNvPr id="12" name="Picture 11">
            <a:extLst>
              <a:ext uri="{FF2B5EF4-FFF2-40B4-BE49-F238E27FC236}">
                <a16:creationId xmlns:a16="http://schemas.microsoft.com/office/drawing/2014/main" id="{AE2AFE09-FAAE-401E-AB13-3FB91C393E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12866" y="146180"/>
            <a:ext cx="3324077" cy="2551490"/>
          </a:xfrm>
          <a:prstGeom prst="rect">
            <a:avLst/>
          </a:prstGeom>
        </p:spPr>
      </p:pic>
      <p:pic>
        <p:nvPicPr>
          <p:cNvPr id="13" name="Content Placeholder 4">
            <a:extLst>
              <a:ext uri="{FF2B5EF4-FFF2-40B4-BE49-F238E27FC236}">
                <a16:creationId xmlns:a16="http://schemas.microsoft.com/office/drawing/2014/main" id="{8DBAF975-D91E-4DFB-8533-FDAC06BD6DA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17478" y="1592679"/>
            <a:ext cx="2960726" cy="3026752"/>
          </a:xfrm>
          <a:prstGeom prst="rect">
            <a:avLst/>
          </a:prstGeom>
        </p:spPr>
      </p:pic>
      <p:sp>
        <p:nvSpPr>
          <p:cNvPr id="14" name="Rectangle 13">
            <a:extLst>
              <a:ext uri="{FF2B5EF4-FFF2-40B4-BE49-F238E27FC236}">
                <a16:creationId xmlns:a16="http://schemas.microsoft.com/office/drawing/2014/main" id="{CC491FB3-4D13-4093-9941-6936E4BD9099}"/>
              </a:ext>
            </a:extLst>
          </p:cNvPr>
          <p:cNvSpPr/>
          <p:nvPr/>
        </p:nvSpPr>
        <p:spPr>
          <a:xfrm>
            <a:off x="8743534" y="5983039"/>
            <a:ext cx="1346844" cy="253916"/>
          </a:xfrm>
          <a:prstGeom prst="rect">
            <a:avLst/>
          </a:prstGeom>
        </p:spPr>
        <p:txBody>
          <a:bodyPr wrap="none">
            <a:spAutoFit/>
          </a:bodyPr>
          <a:lstStyle/>
          <a:p>
            <a:r>
              <a:rPr lang="en-US" sz="1050" dirty="0">
                <a:latin typeface="Arial" panose="020B0604020202020204" pitchFamily="34" charset="0"/>
              </a:rPr>
              <a:t>Dr Mercola articles </a:t>
            </a:r>
          </a:p>
        </p:txBody>
      </p:sp>
    </p:spTree>
    <p:extLst>
      <p:ext uri="{BB962C8B-B14F-4D97-AF65-F5344CB8AC3E}">
        <p14:creationId xmlns:p14="http://schemas.microsoft.com/office/powerpoint/2010/main" val="296733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46858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Paradox…..</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smtClean="0"/>
              <a:t>5</a:t>
            </a:fld>
            <a:endParaRPr lang="en-US"/>
          </a:p>
        </p:txBody>
      </p:sp>
      <p:sp>
        <p:nvSpPr>
          <p:cNvPr id="5" name="Rectangle 4">
            <a:extLst>
              <a:ext uri="{FF2B5EF4-FFF2-40B4-BE49-F238E27FC236}">
                <a16:creationId xmlns:a16="http://schemas.microsoft.com/office/drawing/2014/main" id="{EC9AC1DD-7F79-4542-BEEA-09C86792AA0E}"/>
              </a:ext>
            </a:extLst>
          </p:cNvPr>
          <p:cNvSpPr/>
          <p:nvPr/>
        </p:nvSpPr>
        <p:spPr>
          <a:xfrm>
            <a:off x="1230854" y="1676820"/>
            <a:ext cx="10907485" cy="4339650"/>
          </a:xfrm>
          <a:prstGeom prst="rect">
            <a:avLst/>
          </a:prstGeom>
        </p:spPr>
        <p:txBody>
          <a:bodyPr wrap="square">
            <a:spAutoFit/>
          </a:bodyPr>
          <a:lstStyle/>
          <a:p>
            <a:r>
              <a:rPr lang="en-US" sz="2400" i="1" dirty="0">
                <a:latin typeface="Arial" panose="020B0604020202020204" pitchFamily="34" charset="0"/>
              </a:rPr>
              <a:t>“Let food be thy medicine and medicine be thy food.” </a:t>
            </a:r>
            <a:r>
              <a:rPr lang="en-US" sz="1400" dirty="0">
                <a:latin typeface="Arial" panose="020B0604020202020204" pitchFamily="34" charset="0"/>
              </a:rPr>
              <a:t>Hippocrates</a:t>
            </a:r>
            <a:r>
              <a:rPr lang="en-US" dirty="0">
                <a:latin typeface="Arial" panose="020B0604020202020204" pitchFamily="34" charset="0"/>
              </a:rPr>
              <a:t> </a:t>
            </a:r>
          </a:p>
          <a:p>
            <a:endParaRPr lang="en-US" dirty="0">
              <a:latin typeface="Arial" panose="020B0604020202020204" pitchFamily="34" charset="0"/>
            </a:endParaRPr>
          </a:p>
          <a:p>
            <a:endParaRPr lang="en-US" dirty="0">
              <a:latin typeface="Arial" panose="020B0604020202020204" pitchFamily="34" charset="0"/>
            </a:endParaRPr>
          </a:p>
          <a:p>
            <a:r>
              <a:rPr lang="en-US" sz="2400" i="1" dirty="0">
                <a:latin typeface="Arial" panose="020B0604020202020204" pitchFamily="34" charset="0"/>
              </a:rPr>
              <a:t>“Lack of activity destroys the good condition of every human being, while movement and methodical physical exercise save it and preserve it.” </a:t>
            </a:r>
            <a:r>
              <a:rPr lang="en-US" sz="1400" dirty="0">
                <a:latin typeface="Arial" panose="020B0604020202020204" pitchFamily="34" charset="0"/>
              </a:rPr>
              <a:t>Plato</a:t>
            </a:r>
            <a:r>
              <a:rPr lang="en-US" dirty="0">
                <a:latin typeface="Arial" panose="020B0604020202020204" pitchFamily="34" charset="0"/>
              </a:rPr>
              <a:t> </a:t>
            </a:r>
          </a:p>
          <a:p>
            <a:endParaRPr lang="en-US" dirty="0">
              <a:latin typeface="Arial" panose="020B0604020202020204" pitchFamily="34" charset="0"/>
            </a:endParaRPr>
          </a:p>
          <a:p>
            <a:br>
              <a:rPr lang="en-US" dirty="0">
                <a:latin typeface="Arial" panose="020B0604020202020204" pitchFamily="34" charset="0"/>
              </a:rPr>
            </a:br>
            <a:endParaRPr lang="en-US" dirty="0">
              <a:latin typeface="Arial" panose="020B0604020202020204" pitchFamily="34" charset="0"/>
            </a:endParaRPr>
          </a:p>
          <a:p>
            <a:r>
              <a:rPr lang="en-US" sz="2400" b="1" dirty="0">
                <a:latin typeface="Arial" panose="020B0604020202020204" pitchFamily="34" charset="0"/>
              </a:rPr>
              <a:t>So how did the human race get into the current situation? </a:t>
            </a:r>
          </a:p>
          <a:p>
            <a:endParaRPr lang="en-US" dirty="0">
              <a:latin typeface="Arial" panose="020B0604020202020204" pitchFamily="34" charset="0"/>
            </a:endParaRPr>
          </a:p>
          <a:p>
            <a:pPr lvl="1"/>
            <a:r>
              <a:rPr lang="en-US" sz="2400" dirty="0">
                <a:latin typeface="Arial" panose="020B0604020202020204" pitchFamily="34" charset="0"/>
              </a:rPr>
              <a:t>The World Health Organization stated that by 2020, two-thirds of global disease will be the result of lifestyle behaviors such as poor diet, a physically inactive lifestyle, and high stress levels.</a:t>
            </a:r>
            <a:r>
              <a:rPr lang="en-US" sz="2400" baseline="30000" dirty="0">
                <a:latin typeface="Arial" panose="020B0604020202020204" pitchFamily="34" charset="0"/>
              </a:rPr>
              <a:t>1</a:t>
            </a:r>
            <a:r>
              <a:rPr lang="en-US" sz="2400" dirty="0">
                <a:latin typeface="Arial" panose="020B0604020202020204" pitchFamily="34" charset="0"/>
              </a:rPr>
              <a:t> </a:t>
            </a:r>
          </a:p>
        </p:txBody>
      </p:sp>
    </p:spTree>
    <p:extLst>
      <p:ext uri="{BB962C8B-B14F-4D97-AF65-F5344CB8AC3E}">
        <p14:creationId xmlns:p14="http://schemas.microsoft.com/office/powerpoint/2010/main" val="35512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down)">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wipe(down)">
                                      <p:cBhvr>
                                        <p:cTn id="2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Dairy Products</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50</a:t>
            </a:fld>
            <a:endParaRPr lang="en-US" dirty="0"/>
          </a:p>
        </p:txBody>
      </p:sp>
      <p:sp>
        <p:nvSpPr>
          <p:cNvPr id="9" name="Content Placeholder 6">
            <a:extLst>
              <a:ext uri="{FF2B5EF4-FFF2-40B4-BE49-F238E27FC236}">
                <a16:creationId xmlns:a16="http://schemas.microsoft.com/office/drawing/2014/main" id="{2531476C-88C8-44A4-935D-04BB831BC81B}"/>
              </a:ext>
            </a:extLst>
          </p:cNvPr>
          <p:cNvSpPr txBox="1">
            <a:spLocks/>
          </p:cNvSpPr>
          <p:nvPr/>
        </p:nvSpPr>
        <p:spPr>
          <a:xfrm>
            <a:off x="867591" y="1597979"/>
            <a:ext cx="5715000" cy="4068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r>
              <a:rPr lang="en-US" sz="2000" dirty="0">
                <a:latin typeface="Arial" panose="020B0604020202020204" pitchFamily="34" charset="0"/>
              </a:rPr>
              <a:t>It’s the Calcium that is important. </a:t>
            </a:r>
          </a:p>
          <a:p>
            <a:pPr lvl="1">
              <a:spcAft>
                <a:spcPts val="900"/>
              </a:spcAft>
            </a:pPr>
            <a:r>
              <a:rPr lang="en-US" sz="2000" dirty="0">
                <a:latin typeface="Arial" panose="020B0604020202020204" pitchFamily="34" charset="0"/>
              </a:rPr>
              <a:t>But milk isn’t the only, or even best, source.</a:t>
            </a:r>
          </a:p>
          <a:p>
            <a:pPr lvl="1">
              <a:spcAft>
                <a:spcPts val="900"/>
              </a:spcAft>
            </a:pPr>
            <a:r>
              <a:rPr lang="en-US" sz="2000" dirty="0">
                <a:latin typeface="Arial" panose="020B0604020202020204" pitchFamily="34" charset="0"/>
              </a:rPr>
              <a:t>While calcium and dairy can lower the risk of osteoporosis and colon cancer, high intake can increase the risk of prostate cancer and possibly ovarian cancer.</a:t>
            </a:r>
          </a:p>
          <a:p>
            <a:pPr lvl="1">
              <a:spcAft>
                <a:spcPts val="900"/>
              </a:spcAft>
            </a:pPr>
            <a:r>
              <a:rPr lang="en-US" sz="2000" dirty="0">
                <a:latin typeface="Arial" panose="020B0604020202020204" pitchFamily="34" charset="0"/>
              </a:rPr>
              <a:t>Dairy products can be high in saturated fat </a:t>
            </a:r>
          </a:p>
          <a:p>
            <a:pPr lvl="1">
              <a:spcAft>
                <a:spcPts val="900"/>
              </a:spcAft>
            </a:pPr>
            <a:r>
              <a:rPr lang="en-US" sz="2000" dirty="0">
                <a:latin typeface="Arial" panose="020B0604020202020204" pitchFamily="34" charset="0"/>
              </a:rPr>
              <a:t>Non-dairy sources of calcium include collards, </a:t>
            </a:r>
            <a:r>
              <a:rPr lang="en-US" sz="2000" dirty="0" err="1">
                <a:latin typeface="Arial" panose="020B0604020202020204" pitchFamily="34" charset="0"/>
              </a:rPr>
              <a:t>bok</a:t>
            </a:r>
            <a:r>
              <a:rPr lang="en-US" sz="2000" dirty="0">
                <a:latin typeface="Arial" panose="020B0604020202020204" pitchFamily="34" charset="0"/>
              </a:rPr>
              <a:t> choy, fortified soy milk, &amp; baked beans.</a:t>
            </a:r>
          </a:p>
        </p:txBody>
      </p:sp>
      <p:pic>
        <p:nvPicPr>
          <p:cNvPr id="11" name="Picture 10">
            <a:extLst>
              <a:ext uri="{FF2B5EF4-FFF2-40B4-BE49-F238E27FC236}">
                <a16:creationId xmlns:a16="http://schemas.microsoft.com/office/drawing/2014/main" id="{C54B57B0-5C50-4051-8838-FBE76FDDFB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70177" y="1409199"/>
            <a:ext cx="5521824" cy="3853025"/>
          </a:xfrm>
          <a:prstGeom prst="rect">
            <a:avLst/>
          </a:prstGeom>
        </p:spPr>
      </p:pic>
    </p:spTree>
    <p:extLst>
      <p:ext uri="{BB962C8B-B14F-4D97-AF65-F5344CB8AC3E}">
        <p14:creationId xmlns:p14="http://schemas.microsoft.com/office/powerpoint/2010/main" val="1247786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F12BED-4F0C-45A1-A144-6736A449EDF3}"/>
              </a:ext>
            </a:extLst>
          </p:cNvPr>
          <p:cNvSpPr/>
          <p:nvPr/>
        </p:nvSpPr>
        <p:spPr>
          <a:xfrm>
            <a:off x="0" y="2105733"/>
            <a:ext cx="4765330" cy="3095971"/>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Salt (Sodium)</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51</a:t>
            </a:fld>
            <a:endParaRPr lang="en-US" dirty="0"/>
          </a:p>
        </p:txBody>
      </p:sp>
      <p:sp>
        <p:nvSpPr>
          <p:cNvPr id="9" name="Content Placeholder 6">
            <a:extLst>
              <a:ext uri="{FF2B5EF4-FFF2-40B4-BE49-F238E27FC236}">
                <a16:creationId xmlns:a16="http://schemas.microsoft.com/office/drawing/2014/main" id="{2531476C-88C8-44A4-935D-04BB831BC81B}"/>
              </a:ext>
            </a:extLst>
          </p:cNvPr>
          <p:cNvSpPr txBox="1">
            <a:spLocks/>
          </p:cNvSpPr>
          <p:nvPr/>
        </p:nvSpPr>
        <p:spPr>
          <a:xfrm>
            <a:off x="5753100" y="729519"/>
            <a:ext cx="5715000" cy="49658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endParaRPr lang="en-US" sz="2000" dirty="0">
              <a:latin typeface="Arial" panose="020B0604020202020204" pitchFamily="34" charset="0"/>
            </a:endParaRPr>
          </a:p>
          <a:p>
            <a:pPr>
              <a:spcAft>
                <a:spcPts val="900"/>
              </a:spcAft>
            </a:pPr>
            <a:r>
              <a:rPr lang="en-US" sz="2000" dirty="0">
                <a:latin typeface="Arial" panose="020B0604020202020204" pitchFamily="34" charset="0"/>
              </a:rPr>
              <a:t>Too much sodium in the diet can lead to high blood pressure, heart disease, and stroke. </a:t>
            </a:r>
          </a:p>
          <a:p>
            <a:pPr>
              <a:spcAft>
                <a:spcPts val="900"/>
              </a:spcAft>
            </a:pPr>
            <a:r>
              <a:rPr lang="en-US" sz="2000" dirty="0">
                <a:latin typeface="Arial" panose="020B0604020202020204" pitchFamily="34" charset="0"/>
              </a:rPr>
              <a:t>RDA: 2,300 milligrams (one teaspoon).  </a:t>
            </a:r>
          </a:p>
          <a:p>
            <a:pPr lvl="1">
              <a:spcAft>
                <a:spcPts val="900"/>
              </a:spcAft>
            </a:pPr>
            <a:r>
              <a:rPr lang="en-US" sz="1600" dirty="0">
                <a:latin typeface="Arial" panose="020B0604020202020204" pitchFamily="34" charset="0"/>
              </a:rPr>
              <a:t>Most Americans consume at least 1.5 teaspoons per day, far more sodium than our bodies need.</a:t>
            </a:r>
          </a:p>
          <a:p>
            <a:pPr>
              <a:spcAft>
                <a:spcPts val="900"/>
              </a:spcAft>
            </a:pPr>
            <a:r>
              <a:rPr lang="en-US" sz="2000" dirty="0">
                <a:latin typeface="Arial" panose="020B0604020202020204" pitchFamily="34" charset="0"/>
              </a:rPr>
              <a:t>American Heart Association recommends that at-risk individuals should limit daily sodium intake to 1,500 milligrams (2/3 of a teaspoon)</a:t>
            </a:r>
          </a:p>
          <a:p>
            <a:pPr lvl="1">
              <a:spcAft>
                <a:spcPts val="900"/>
              </a:spcAft>
            </a:pPr>
            <a:r>
              <a:rPr lang="en-US" sz="1400" dirty="0">
                <a:latin typeface="Arial" panose="020B0604020202020204" pitchFamily="34" charset="0"/>
              </a:rPr>
              <a:t>People over age 50</a:t>
            </a:r>
          </a:p>
          <a:p>
            <a:pPr lvl="1">
              <a:spcAft>
                <a:spcPts val="900"/>
              </a:spcAft>
            </a:pPr>
            <a:r>
              <a:rPr lang="en-US" sz="1400" dirty="0">
                <a:latin typeface="Arial" panose="020B0604020202020204" pitchFamily="34" charset="0"/>
              </a:rPr>
              <a:t>People who have high or slightly elevated blood pressure</a:t>
            </a:r>
          </a:p>
          <a:p>
            <a:pPr lvl="1">
              <a:spcAft>
                <a:spcPts val="900"/>
              </a:spcAft>
            </a:pPr>
            <a:r>
              <a:rPr lang="en-US" sz="1400" dirty="0">
                <a:latin typeface="Arial" panose="020B0604020202020204" pitchFamily="34" charset="0"/>
              </a:rPr>
              <a:t>People who have diabetes</a:t>
            </a:r>
          </a:p>
          <a:p>
            <a:pPr lvl="1">
              <a:spcAft>
                <a:spcPts val="900"/>
              </a:spcAft>
            </a:pPr>
            <a:r>
              <a:rPr lang="en-US" sz="1400" dirty="0">
                <a:latin typeface="Arial" panose="020B0604020202020204" pitchFamily="34" charset="0"/>
              </a:rPr>
              <a:t>African Americans</a:t>
            </a:r>
          </a:p>
        </p:txBody>
      </p:sp>
      <p:pic>
        <p:nvPicPr>
          <p:cNvPr id="10" name="Picture 9">
            <a:extLst>
              <a:ext uri="{FF2B5EF4-FFF2-40B4-BE49-F238E27FC236}">
                <a16:creationId xmlns:a16="http://schemas.microsoft.com/office/drawing/2014/main" id="{CE570E55-2D02-4B01-B7D6-EF6D435D614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1338" y="1178719"/>
            <a:ext cx="4039957" cy="3753899"/>
          </a:xfrm>
          <a:prstGeom prst="rect">
            <a:avLst/>
          </a:prstGeom>
        </p:spPr>
      </p:pic>
    </p:spTree>
    <p:extLst>
      <p:ext uri="{BB962C8B-B14F-4D97-AF65-F5344CB8AC3E}">
        <p14:creationId xmlns:p14="http://schemas.microsoft.com/office/powerpoint/2010/main" val="138187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F12BED-4F0C-45A1-A144-6736A449EDF3}"/>
              </a:ext>
            </a:extLst>
          </p:cNvPr>
          <p:cNvSpPr/>
          <p:nvPr/>
        </p:nvSpPr>
        <p:spPr>
          <a:xfrm>
            <a:off x="-1" y="2053481"/>
            <a:ext cx="4942985" cy="3987458"/>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Water</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52</a:t>
            </a:fld>
            <a:endParaRPr lang="en-US" dirty="0"/>
          </a:p>
        </p:txBody>
      </p:sp>
      <p:sp>
        <p:nvSpPr>
          <p:cNvPr id="9" name="Content Placeholder 6">
            <a:extLst>
              <a:ext uri="{FF2B5EF4-FFF2-40B4-BE49-F238E27FC236}">
                <a16:creationId xmlns:a16="http://schemas.microsoft.com/office/drawing/2014/main" id="{2531476C-88C8-44A4-935D-04BB831BC81B}"/>
              </a:ext>
            </a:extLst>
          </p:cNvPr>
          <p:cNvSpPr txBox="1">
            <a:spLocks/>
          </p:cNvSpPr>
          <p:nvPr/>
        </p:nvSpPr>
        <p:spPr>
          <a:xfrm>
            <a:off x="5805351" y="1470834"/>
            <a:ext cx="5715000" cy="4068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r>
              <a:rPr lang="en-US" sz="2000" dirty="0">
                <a:latin typeface="Arial" panose="020B0604020202020204" pitchFamily="34" charset="0"/>
              </a:rPr>
              <a:t>Excellent calorie-free, sugar-free choice. </a:t>
            </a:r>
          </a:p>
          <a:p>
            <a:pPr>
              <a:spcAft>
                <a:spcPts val="900"/>
              </a:spcAft>
            </a:pPr>
            <a:r>
              <a:rPr lang="en-US" sz="2000" b="1" dirty="0">
                <a:latin typeface="Arial" panose="020B0604020202020204" pitchFamily="34" charset="0"/>
              </a:rPr>
              <a:t>IOM: </a:t>
            </a:r>
            <a:r>
              <a:rPr lang="en-US" sz="2000" dirty="0">
                <a:latin typeface="Arial" panose="020B0604020202020204" pitchFamily="34" charset="0"/>
              </a:rPr>
              <a:t>125 ounces (about 15 cups) for men and 91 ounces (about 11 cups) for women. (</a:t>
            </a:r>
            <a:r>
              <a:rPr lang="en-US" sz="2000" dirty="0">
                <a:latin typeface="Arial" panose="020B0604020202020204" pitchFamily="34" charset="0"/>
                <a:hlinkClick r:id="rId3"/>
              </a:rPr>
              <a:t>1</a:t>
            </a:r>
            <a:r>
              <a:rPr lang="en-US" sz="2000" dirty="0">
                <a:latin typeface="Arial" panose="020B0604020202020204" pitchFamily="34" charset="0"/>
              </a:rPr>
              <a:t>) </a:t>
            </a:r>
          </a:p>
          <a:p>
            <a:pPr>
              <a:spcAft>
                <a:spcPts val="900"/>
              </a:spcAft>
            </a:pPr>
            <a:r>
              <a:rPr lang="en-US" sz="2000" dirty="0">
                <a:latin typeface="Arial" panose="020B0604020202020204" pitchFamily="34" charset="0"/>
              </a:rPr>
              <a:t>“Spruce up” water:</a:t>
            </a:r>
          </a:p>
          <a:p>
            <a:pPr lvl="1">
              <a:spcAft>
                <a:spcPts val="900"/>
              </a:spcAft>
            </a:pPr>
            <a:r>
              <a:rPr lang="en-US" sz="1400" dirty="0">
                <a:latin typeface="Arial" panose="020B0604020202020204" pitchFamily="34" charset="0"/>
              </a:rPr>
              <a:t>Sliced citrus fruits or zest (lemon, lime, orange, grapefruit)</a:t>
            </a:r>
          </a:p>
          <a:p>
            <a:pPr lvl="1">
              <a:spcAft>
                <a:spcPts val="900"/>
              </a:spcAft>
            </a:pPr>
            <a:r>
              <a:rPr lang="en-US" sz="1400" dirty="0">
                <a:latin typeface="Arial" panose="020B0604020202020204" pitchFamily="34" charset="0"/>
              </a:rPr>
              <a:t>Crushed fresh mint</a:t>
            </a:r>
          </a:p>
          <a:p>
            <a:pPr lvl="1">
              <a:spcAft>
                <a:spcPts val="900"/>
              </a:spcAft>
            </a:pPr>
            <a:r>
              <a:rPr lang="en-US" sz="1400" dirty="0">
                <a:latin typeface="Arial" panose="020B0604020202020204" pitchFamily="34" charset="0"/>
              </a:rPr>
              <a:t>Peeled, sliced fresh ginger or sliced cucumber</a:t>
            </a:r>
          </a:p>
          <a:p>
            <a:pPr lvl="1">
              <a:spcAft>
                <a:spcPts val="900"/>
              </a:spcAft>
            </a:pPr>
            <a:r>
              <a:rPr lang="en-US" sz="1400" dirty="0">
                <a:latin typeface="Arial" panose="020B0604020202020204" pitchFamily="34" charset="0"/>
              </a:rPr>
              <a:t>Crushed berries</a:t>
            </a:r>
          </a:p>
          <a:p>
            <a:pPr lvl="1">
              <a:spcAft>
                <a:spcPts val="900"/>
              </a:spcAft>
            </a:pPr>
            <a:r>
              <a:rPr lang="en-US" sz="1400" dirty="0">
                <a:latin typeface="Arial" panose="020B0604020202020204" pitchFamily="34" charset="0"/>
              </a:rPr>
              <a:t>Sparkling water with an ounce (splash) of juice</a:t>
            </a:r>
          </a:p>
        </p:txBody>
      </p:sp>
      <p:pic>
        <p:nvPicPr>
          <p:cNvPr id="11" name="Picture 10">
            <a:extLst>
              <a:ext uri="{FF2B5EF4-FFF2-40B4-BE49-F238E27FC236}">
                <a16:creationId xmlns:a16="http://schemas.microsoft.com/office/drawing/2014/main" id="{A0FD0218-C338-4694-88D2-7AD7372D31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0971" y="1050085"/>
            <a:ext cx="3407495" cy="4841005"/>
          </a:xfrm>
          <a:prstGeom prst="rect">
            <a:avLst/>
          </a:prstGeom>
        </p:spPr>
      </p:pic>
    </p:spTree>
    <p:extLst>
      <p:ext uri="{BB962C8B-B14F-4D97-AF65-F5344CB8AC3E}">
        <p14:creationId xmlns:p14="http://schemas.microsoft.com/office/powerpoint/2010/main" val="3616575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Vitamin classification</a:t>
            </a:r>
            <a:endParaRPr lang="en-US" b="1" dirty="0">
              <a:solidFill>
                <a:schemeClr val="tx2"/>
              </a:solidFill>
              <a:latin typeface="Arial" panose="020B0604020202020204" pitchFamily="34" charset="0"/>
            </a:endParaRP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53</a:t>
            </a:fld>
            <a:endParaRPr lang="en-US" dirty="0"/>
          </a:p>
        </p:txBody>
      </p:sp>
      <p:pic>
        <p:nvPicPr>
          <p:cNvPr id="20" name="Picture 19" descr="A picture containing orange, sitting, high, blue&#10;&#10;Description automatically generated">
            <a:extLst>
              <a:ext uri="{FF2B5EF4-FFF2-40B4-BE49-F238E27FC236}">
                <a16:creationId xmlns:a16="http://schemas.microsoft.com/office/drawing/2014/main" id="{2968EA53-680C-4EA9-906B-18497272B528}"/>
              </a:ext>
            </a:extLst>
          </p:cNvPr>
          <p:cNvPicPr>
            <a:picLocks noChangeAspect="1"/>
          </p:cNvPicPr>
          <p:nvPr/>
        </p:nvPicPr>
        <p:blipFill>
          <a:blip r:embed="rId3"/>
          <a:stretch>
            <a:fillRect/>
          </a:stretch>
        </p:blipFill>
        <p:spPr>
          <a:xfrm>
            <a:off x="8049825" y="1454324"/>
            <a:ext cx="2284674" cy="4434515"/>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CA9B74F0-7F35-4B23-BB11-06C312492564}"/>
              </a:ext>
            </a:extLst>
          </p:cNvPr>
          <p:cNvPicPr>
            <a:picLocks noChangeAspect="1"/>
          </p:cNvPicPr>
          <p:nvPr/>
        </p:nvPicPr>
        <p:blipFill>
          <a:blip r:embed="rId4"/>
          <a:stretch>
            <a:fillRect/>
          </a:stretch>
        </p:blipFill>
        <p:spPr>
          <a:xfrm>
            <a:off x="2129657" y="2551603"/>
            <a:ext cx="2238979" cy="2106843"/>
          </a:xfrm>
          <a:prstGeom prst="rect">
            <a:avLst/>
          </a:prstGeom>
        </p:spPr>
      </p:pic>
      <p:sp>
        <p:nvSpPr>
          <p:cNvPr id="22" name="Rectangle: Rounded Corners 21">
            <a:extLst>
              <a:ext uri="{FF2B5EF4-FFF2-40B4-BE49-F238E27FC236}">
                <a16:creationId xmlns:a16="http://schemas.microsoft.com/office/drawing/2014/main" id="{E4C5A49A-FC28-41D0-A745-D3CDB5EB9B65}"/>
              </a:ext>
            </a:extLst>
          </p:cNvPr>
          <p:cNvSpPr/>
          <p:nvPr/>
        </p:nvSpPr>
        <p:spPr>
          <a:xfrm>
            <a:off x="5262422" y="2843004"/>
            <a:ext cx="2011678" cy="404261"/>
          </a:xfrm>
          <a:prstGeom prst="roundRect">
            <a:avLst>
              <a:gd name="adj" fmla="val 333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Arial" panose="020B0604020202020204" pitchFamily="34" charset="0"/>
              </a:rPr>
              <a:t>VITAMINS</a:t>
            </a:r>
          </a:p>
        </p:txBody>
      </p:sp>
      <p:sp>
        <p:nvSpPr>
          <p:cNvPr id="23" name="Rectangle: Rounded Corners 22">
            <a:extLst>
              <a:ext uri="{FF2B5EF4-FFF2-40B4-BE49-F238E27FC236}">
                <a16:creationId xmlns:a16="http://schemas.microsoft.com/office/drawing/2014/main" id="{7E88E0A6-1E98-4067-BF85-C430689B0D48}"/>
              </a:ext>
            </a:extLst>
          </p:cNvPr>
          <p:cNvSpPr/>
          <p:nvPr/>
        </p:nvSpPr>
        <p:spPr>
          <a:xfrm>
            <a:off x="7800518" y="983381"/>
            <a:ext cx="2783289" cy="4891238"/>
          </a:xfrm>
          <a:prstGeom prst="roundRect">
            <a:avLst>
              <a:gd name="adj" fmla="val 12929"/>
            </a:avLst>
          </a:prstGeom>
          <a:no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endParaRPr>
          </a:p>
        </p:txBody>
      </p:sp>
      <p:sp>
        <p:nvSpPr>
          <p:cNvPr id="24" name="Rectangle: Rounded Corners 23">
            <a:extLst>
              <a:ext uri="{FF2B5EF4-FFF2-40B4-BE49-F238E27FC236}">
                <a16:creationId xmlns:a16="http://schemas.microsoft.com/office/drawing/2014/main" id="{C7E43A8A-96CF-4CA5-B327-9997EE9BF5D1}"/>
              </a:ext>
            </a:extLst>
          </p:cNvPr>
          <p:cNvSpPr/>
          <p:nvPr/>
        </p:nvSpPr>
        <p:spPr>
          <a:xfrm>
            <a:off x="1857501" y="2080660"/>
            <a:ext cx="2783289" cy="2696678"/>
          </a:xfrm>
          <a:prstGeom prst="roundRect">
            <a:avLst>
              <a:gd name="adj" fmla="val 12929"/>
            </a:avLst>
          </a:prstGeom>
          <a:no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endParaRPr>
          </a:p>
        </p:txBody>
      </p:sp>
      <p:cxnSp>
        <p:nvCxnSpPr>
          <p:cNvPr id="25" name="Connector: Elbow 24">
            <a:extLst>
              <a:ext uri="{FF2B5EF4-FFF2-40B4-BE49-F238E27FC236}">
                <a16:creationId xmlns:a16="http://schemas.microsoft.com/office/drawing/2014/main" id="{FEB412E1-C54F-4184-A497-A4EE83F39538}"/>
              </a:ext>
            </a:extLst>
          </p:cNvPr>
          <p:cNvCxnSpPr>
            <a:cxnSpLocks/>
            <a:stCxn id="22" idx="2"/>
            <a:endCxn id="23" idx="1"/>
          </p:cNvCxnSpPr>
          <p:nvPr/>
        </p:nvCxnSpPr>
        <p:spPr>
          <a:xfrm rot="16200000" flipH="1">
            <a:off x="6943522" y="2572003"/>
            <a:ext cx="181735" cy="1532257"/>
          </a:xfrm>
          <a:prstGeom prst="bentConnector2">
            <a:avLst/>
          </a:prstGeom>
          <a:ln w="12700">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BB0BEE83-2B43-4B96-971B-075F09513FBE}"/>
              </a:ext>
            </a:extLst>
          </p:cNvPr>
          <p:cNvCxnSpPr>
            <a:cxnSpLocks/>
            <a:stCxn id="22" idx="2"/>
            <a:endCxn id="24" idx="3"/>
          </p:cNvCxnSpPr>
          <p:nvPr/>
        </p:nvCxnSpPr>
        <p:spPr>
          <a:xfrm rot="5400000">
            <a:off x="5363659" y="2524397"/>
            <a:ext cx="181734" cy="1627471"/>
          </a:xfrm>
          <a:prstGeom prst="bentConnector2">
            <a:avLst/>
          </a:prstGeom>
          <a:ln w="12700">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8A00C96-EAA3-4E34-B145-695325C92238}"/>
              </a:ext>
            </a:extLst>
          </p:cNvPr>
          <p:cNvSpPr txBox="1"/>
          <p:nvPr/>
        </p:nvSpPr>
        <p:spPr>
          <a:xfrm>
            <a:off x="2649623" y="2089564"/>
            <a:ext cx="1313180" cy="369332"/>
          </a:xfrm>
          <a:prstGeom prst="rect">
            <a:avLst/>
          </a:prstGeom>
          <a:noFill/>
        </p:spPr>
        <p:txBody>
          <a:bodyPr wrap="none" rtlCol="0">
            <a:spAutoFit/>
          </a:bodyPr>
          <a:lstStyle/>
          <a:p>
            <a:r>
              <a:rPr lang="en-US" dirty="0">
                <a:latin typeface="Arial" panose="020B0604020202020204" pitchFamily="34" charset="0"/>
              </a:rPr>
              <a:t>Fat soluble</a:t>
            </a:r>
          </a:p>
        </p:txBody>
      </p:sp>
      <p:sp>
        <p:nvSpPr>
          <p:cNvPr id="28" name="TextBox 27">
            <a:extLst>
              <a:ext uri="{FF2B5EF4-FFF2-40B4-BE49-F238E27FC236}">
                <a16:creationId xmlns:a16="http://schemas.microsoft.com/office/drawing/2014/main" id="{0266FE2A-972F-456B-A084-757330C3727D}"/>
              </a:ext>
            </a:extLst>
          </p:cNvPr>
          <p:cNvSpPr txBox="1"/>
          <p:nvPr/>
        </p:nvSpPr>
        <p:spPr>
          <a:xfrm>
            <a:off x="8464625" y="996854"/>
            <a:ext cx="1586716" cy="369332"/>
          </a:xfrm>
          <a:prstGeom prst="rect">
            <a:avLst/>
          </a:prstGeom>
          <a:noFill/>
        </p:spPr>
        <p:txBody>
          <a:bodyPr wrap="none" rtlCol="0">
            <a:spAutoFit/>
          </a:bodyPr>
          <a:lstStyle/>
          <a:p>
            <a:r>
              <a:rPr lang="en-US" dirty="0">
                <a:latin typeface="Arial" panose="020B0604020202020204" pitchFamily="34" charset="0"/>
              </a:rPr>
              <a:t>Water soluble</a:t>
            </a:r>
          </a:p>
        </p:txBody>
      </p:sp>
    </p:spTree>
    <p:extLst>
      <p:ext uri="{BB962C8B-B14F-4D97-AF65-F5344CB8AC3E}">
        <p14:creationId xmlns:p14="http://schemas.microsoft.com/office/powerpoint/2010/main" val="1086774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7284C-450B-493C-8B3C-D37E2DBBB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0095" cy="6858002"/>
          </a:xfrm>
          <a:prstGeom prst="rect">
            <a:avLst/>
          </a:prstGeom>
        </p:spPr>
      </p:pic>
      <p:sp>
        <p:nvSpPr>
          <p:cNvPr id="5" name="Rectangle: Rounded Corners 14">
            <a:extLst>
              <a:ext uri="{FF2B5EF4-FFF2-40B4-BE49-F238E27FC236}">
                <a16:creationId xmlns:a16="http://schemas.microsoft.com/office/drawing/2014/main" id="{78806EA6-DAF2-48EE-A55C-EBAB30234C73}"/>
              </a:ext>
            </a:extLst>
          </p:cNvPr>
          <p:cNvSpPr/>
          <p:nvPr/>
        </p:nvSpPr>
        <p:spPr>
          <a:xfrm>
            <a:off x="0" y="1902409"/>
            <a:ext cx="12192000" cy="3414057"/>
          </a:xfrm>
          <a:prstGeom prst="roundRect">
            <a:avLst>
              <a:gd name="adj" fmla="val 0"/>
            </a:avLst>
          </a:prstGeom>
          <a:gradFill>
            <a:gsLst>
              <a:gs pos="0">
                <a:srgbClr val="73000A">
                  <a:alpha val="58000"/>
                </a:srgbClr>
              </a:gs>
              <a:gs pos="100000">
                <a:srgbClr val="73000A">
                  <a:alpha val="63000"/>
                </a:srgb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TextBox 1">
            <a:extLst>
              <a:ext uri="{FF2B5EF4-FFF2-40B4-BE49-F238E27FC236}">
                <a16:creationId xmlns:a16="http://schemas.microsoft.com/office/drawing/2014/main" id="{B193CFBD-E9BF-42ED-A274-9C455338D79F}"/>
              </a:ext>
            </a:extLst>
          </p:cNvPr>
          <p:cNvSpPr txBox="1"/>
          <p:nvPr/>
        </p:nvSpPr>
        <p:spPr>
          <a:xfrm>
            <a:off x="1401536" y="3075057"/>
            <a:ext cx="9388929" cy="1323439"/>
          </a:xfrm>
          <a:prstGeom prst="rect">
            <a:avLst/>
          </a:prstGeom>
          <a:noFill/>
        </p:spPr>
        <p:txBody>
          <a:bodyPr wrap="square" rtlCol="0">
            <a:spAutoFit/>
          </a:bodyPr>
          <a:lstStyle/>
          <a:p>
            <a:pPr algn="ctr"/>
            <a:r>
              <a:rPr lang="en-US" sz="4000" dirty="0">
                <a:solidFill>
                  <a:schemeClr val="bg1"/>
                </a:solidFill>
                <a:latin typeface="Georgia" panose="02040502050405020303" pitchFamily="18" charset="0"/>
              </a:rPr>
              <a:t>Now let’s talk nutritional goals and do some Lifestyle Medicine work</a:t>
            </a:r>
          </a:p>
        </p:txBody>
      </p:sp>
      <p:sp>
        <p:nvSpPr>
          <p:cNvPr id="3" name="Slide Number Placeholder 2">
            <a:extLst>
              <a:ext uri="{FF2B5EF4-FFF2-40B4-BE49-F238E27FC236}">
                <a16:creationId xmlns:a16="http://schemas.microsoft.com/office/drawing/2014/main" id="{242B34E2-938E-41F4-A2CD-65DAE2B62350}"/>
              </a:ext>
            </a:extLst>
          </p:cNvPr>
          <p:cNvSpPr>
            <a:spLocks noGrp="1"/>
          </p:cNvSpPr>
          <p:nvPr>
            <p:ph type="sldNum" sz="quarter" idx="12"/>
          </p:nvPr>
        </p:nvSpPr>
        <p:spPr/>
        <p:txBody>
          <a:bodyPr/>
          <a:lstStyle/>
          <a:p>
            <a:fld id="{D64A4081-96DA-4357-B571-9C6EDCBB5541}" type="slidenum">
              <a:rPr lang="en-US" dirty="0" smtClean="0"/>
              <a:t>54</a:t>
            </a:fld>
            <a:endParaRPr lang="en-US" dirty="0"/>
          </a:p>
        </p:txBody>
      </p:sp>
      <p:pic>
        <p:nvPicPr>
          <p:cNvPr id="10" name="Picture 9">
            <a:extLst>
              <a:ext uri="{FF2B5EF4-FFF2-40B4-BE49-F238E27FC236}">
                <a16:creationId xmlns:a16="http://schemas.microsoft.com/office/drawing/2014/main" id="{EA189B7D-F25D-4464-AB56-6E0023854BE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6332" y="6276499"/>
            <a:ext cx="1383735" cy="481299"/>
          </a:xfrm>
          <a:prstGeom prst="rect">
            <a:avLst/>
          </a:prstGeom>
        </p:spPr>
      </p:pic>
    </p:spTree>
    <p:extLst>
      <p:ext uri="{BB962C8B-B14F-4D97-AF65-F5344CB8AC3E}">
        <p14:creationId xmlns:p14="http://schemas.microsoft.com/office/powerpoint/2010/main" val="3007205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6388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Dietary Recall</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55</a:t>
            </a:fld>
            <a:endParaRPr lang="en-US" dirty="0"/>
          </a:p>
        </p:txBody>
      </p:sp>
      <p:sp>
        <p:nvSpPr>
          <p:cNvPr id="4" name="Rectangle 3">
            <a:extLst>
              <a:ext uri="{FF2B5EF4-FFF2-40B4-BE49-F238E27FC236}">
                <a16:creationId xmlns:a16="http://schemas.microsoft.com/office/drawing/2014/main" id="{D0A3F2C3-D2ED-40F6-88F6-2D8AF05E0500}"/>
              </a:ext>
            </a:extLst>
          </p:cNvPr>
          <p:cNvSpPr/>
          <p:nvPr/>
        </p:nvSpPr>
        <p:spPr>
          <a:xfrm>
            <a:off x="522513" y="1166018"/>
            <a:ext cx="6096000" cy="2092881"/>
          </a:xfrm>
          <a:prstGeom prst="rect">
            <a:avLst/>
          </a:prstGeom>
        </p:spPr>
        <p:txBody>
          <a:bodyPr>
            <a:spAutoFit/>
          </a:bodyPr>
          <a:lstStyle/>
          <a:p>
            <a:pPr>
              <a:spcAft>
                <a:spcPts val="1200"/>
              </a:spcAft>
            </a:pPr>
            <a:r>
              <a:rPr lang="en-US" altLang="en-US" sz="2800" b="1" dirty="0">
                <a:latin typeface="Arial" panose="020B0604020202020204" pitchFamily="34" charset="0"/>
              </a:rPr>
              <a:t>Advantages</a:t>
            </a:r>
          </a:p>
          <a:p>
            <a:pPr marL="800100" lvl="1" indent="-342900">
              <a:spcAft>
                <a:spcPts val="1200"/>
              </a:spcAft>
              <a:buFont typeface="Arial" panose="020B0604020202020204" pitchFamily="34" charset="0"/>
              <a:buChar char="•"/>
            </a:pPr>
            <a:r>
              <a:rPr lang="en-US" altLang="en-US" sz="2400" dirty="0">
                <a:latin typeface="Arial" panose="020B0604020202020204" pitchFamily="34" charset="0"/>
              </a:rPr>
              <a:t>easily obtained</a:t>
            </a:r>
          </a:p>
          <a:p>
            <a:pPr marL="800100" lvl="1" indent="-342900">
              <a:spcAft>
                <a:spcPts val="1200"/>
              </a:spcAft>
              <a:buFont typeface="Arial" panose="020B0604020202020204" pitchFamily="34" charset="0"/>
              <a:buChar char="•"/>
            </a:pPr>
            <a:r>
              <a:rPr lang="en-US" altLang="en-US" sz="2400" dirty="0">
                <a:latin typeface="Arial" panose="020B0604020202020204" pitchFamily="34" charset="0"/>
              </a:rPr>
              <a:t>patients can usually recall</a:t>
            </a:r>
          </a:p>
          <a:p>
            <a:pPr marL="800100" lvl="1" indent="-342900">
              <a:spcAft>
                <a:spcPts val="1200"/>
              </a:spcAft>
              <a:buFont typeface="Arial" panose="020B0604020202020204" pitchFamily="34" charset="0"/>
              <a:buChar char="•"/>
            </a:pPr>
            <a:r>
              <a:rPr lang="en-US" altLang="en-US" sz="2400" dirty="0">
                <a:latin typeface="Arial" panose="020B0604020202020204" pitchFamily="34" charset="0"/>
              </a:rPr>
              <a:t>Good for patients with diabetes</a:t>
            </a:r>
          </a:p>
        </p:txBody>
      </p:sp>
      <p:sp>
        <p:nvSpPr>
          <p:cNvPr id="9" name="Rectangle 4">
            <a:extLst>
              <a:ext uri="{FF2B5EF4-FFF2-40B4-BE49-F238E27FC236}">
                <a16:creationId xmlns:a16="http://schemas.microsoft.com/office/drawing/2014/main" id="{E3F9564C-CF97-4685-96A1-D3A618F7358A}"/>
              </a:ext>
            </a:extLst>
          </p:cNvPr>
          <p:cNvSpPr txBox="1">
            <a:spLocks noChangeArrowheads="1"/>
          </p:cNvSpPr>
          <p:nvPr/>
        </p:nvSpPr>
        <p:spPr>
          <a:xfrm>
            <a:off x="7034981" y="1166018"/>
            <a:ext cx="4320997" cy="5047971"/>
          </a:xfrm>
          <a:prstGeom prst="rect">
            <a:avLst/>
          </a:prstGeom>
          <a:noFill/>
        </p:spPr>
        <p:txBody>
          <a:bodyPr vert="horz" lIns="90487" tIns="44450" rIns="90487" bIns="4445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altLang="en-US" b="1" dirty="0">
                <a:latin typeface="Arial" panose="020B0604020202020204" pitchFamily="34" charset="0"/>
              </a:rPr>
              <a:t>Disadvantages</a:t>
            </a:r>
          </a:p>
          <a:p>
            <a:pPr lvl="1">
              <a:spcAft>
                <a:spcPts val="1200"/>
              </a:spcAft>
            </a:pPr>
            <a:r>
              <a:rPr lang="en-US" altLang="en-US" dirty="0">
                <a:latin typeface="Arial" panose="020B0604020202020204" pitchFamily="34" charset="0"/>
              </a:rPr>
              <a:t>difficulty estimating portion sizes</a:t>
            </a:r>
          </a:p>
          <a:p>
            <a:pPr lvl="1">
              <a:spcAft>
                <a:spcPts val="1200"/>
              </a:spcAft>
            </a:pPr>
            <a:r>
              <a:rPr lang="en-US" altLang="en-US" dirty="0">
                <a:latin typeface="Arial" panose="020B0604020202020204" pitchFamily="34" charset="0"/>
              </a:rPr>
              <a:t>difficulty remembering everything</a:t>
            </a:r>
          </a:p>
          <a:p>
            <a:pPr lvl="1">
              <a:spcAft>
                <a:spcPts val="1200"/>
              </a:spcAft>
            </a:pPr>
            <a:r>
              <a:rPr lang="en-US" altLang="en-US" dirty="0">
                <a:latin typeface="Arial" panose="020B0604020202020204" pitchFamily="34" charset="0"/>
              </a:rPr>
              <a:t>24 hours may not be representative of diet</a:t>
            </a:r>
          </a:p>
          <a:p>
            <a:pPr lvl="1">
              <a:spcAft>
                <a:spcPts val="1200"/>
              </a:spcAft>
            </a:pPr>
            <a:r>
              <a:rPr lang="en-US" altLang="en-US" dirty="0">
                <a:latin typeface="Arial" panose="020B0604020202020204" pitchFamily="34" charset="0"/>
              </a:rPr>
              <a:t>pressure to say what is perceived as desired</a:t>
            </a:r>
          </a:p>
        </p:txBody>
      </p:sp>
    </p:spTree>
    <p:extLst>
      <p:ext uri="{BB962C8B-B14F-4D97-AF65-F5344CB8AC3E}">
        <p14:creationId xmlns:p14="http://schemas.microsoft.com/office/powerpoint/2010/main" val="2200567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F587CB8-89CE-4A0D-AB9E-BEDE837ADA85}"/>
              </a:ext>
            </a:extLst>
          </p:cNvPr>
          <p:cNvSpPr/>
          <p:nvPr/>
        </p:nvSpPr>
        <p:spPr>
          <a:xfrm>
            <a:off x="0" y="1081606"/>
            <a:ext cx="12192000" cy="4894476"/>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endParaRPr lang="en-US" sz="1200" dirty="0">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8" y="267854"/>
            <a:ext cx="10397069" cy="461665"/>
          </a:xfrm>
          <a:prstGeom prst="rect">
            <a:avLst/>
          </a:prstGeom>
          <a:noFill/>
        </p:spPr>
        <p:txBody>
          <a:bodyPr wrap="square" rtlCol="0">
            <a:spAutoFit/>
          </a:bodyPr>
          <a:lstStyle/>
          <a:p>
            <a:r>
              <a:rPr lang="en-US" sz="2400" b="1" dirty="0">
                <a:solidFill>
                  <a:schemeClr val="tx2"/>
                </a:solidFill>
                <a:latin typeface="Arial" panose="020B0604020202020204" pitchFamily="34" charset="0"/>
                <a:hlinkClick r:id="rId3">
                  <a:extLst>
                    <a:ext uri="{A12FA001-AC4F-418D-AE19-62706E023703}">
                      <ahyp:hlinkClr xmlns:ahyp="http://schemas.microsoft.com/office/drawing/2018/hyperlinkcolor" val="tx"/>
                    </a:ext>
                  </a:extLst>
                </a:hlinkClick>
              </a:rPr>
              <a:t>Lifestyle Diary Apps to Track What You Eat and How It Affects You</a:t>
            </a:r>
            <a:endParaRPr lang="en-US" b="1" dirty="0">
              <a:solidFill>
                <a:schemeClr val="tx2"/>
              </a:solidFill>
              <a:latin typeface="Arial" panose="020B0604020202020204" pitchFamily="34" charset="0"/>
            </a:endParaRP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56</a:t>
            </a:fld>
            <a:endParaRPr lang="en-US" dirty="0"/>
          </a:p>
        </p:txBody>
      </p:sp>
      <p:pic>
        <p:nvPicPr>
          <p:cNvPr id="21" name="Picture 20">
            <a:extLst>
              <a:ext uri="{FF2B5EF4-FFF2-40B4-BE49-F238E27FC236}">
                <a16:creationId xmlns:a16="http://schemas.microsoft.com/office/drawing/2014/main" id="{7FB36A3E-E9D3-4B68-A9C8-485F6302BA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8887" y="3837504"/>
            <a:ext cx="1973589" cy="1726890"/>
          </a:xfrm>
          <a:prstGeom prst="rect">
            <a:avLst/>
          </a:prstGeom>
          <a:ln>
            <a:solidFill>
              <a:schemeClr val="bg1">
                <a:lumMod val="85000"/>
              </a:schemeClr>
            </a:solidFill>
          </a:ln>
          <a:effectLst/>
        </p:spPr>
      </p:pic>
      <p:pic>
        <p:nvPicPr>
          <p:cNvPr id="22" name="Content Placeholder 8">
            <a:extLst>
              <a:ext uri="{FF2B5EF4-FFF2-40B4-BE49-F238E27FC236}">
                <a16:creationId xmlns:a16="http://schemas.microsoft.com/office/drawing/2014/main" id="{1A5D3125-4DD2-4B39-9BB9-FD717A9012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11854" y="3837505"/>
            <a:ext cx="4033929" cy="1728826"/>
          </a:xfrm>
          <a:prstGeom prst="rect">
            <a:avLst/>
          </a:prstGeom>
          <a:ln>
            <a:solidFill>
              <a:schemeClr val="bg1">
                <a:lumMod val="85000"/>
              </a:schemeClr>
            </a:solidFill>
          </a:ln>
          <a:effectLst/>
        </p:spPr>
      </p:pic>
      <p:pic>
        <p:nvPicPr>
          <p:cNvPr id="23" name="Picture 22">
            <a:extLst>
              <a:ext uri="{FF2B5EF4-FFF2-40B4-BE49-F238E27FC236}">
                <a16:creationId xmlns:a16="http://schemas.microsoft.com/office/drawing/2014/main" id="{0B5D254B-DFDF-4744-BCD9-D74A8979C6E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35290" y="1227282"/>
            <a:ext cx="4373415" cy="2166645"/>
          </a:xfrm>
          <a:prstGeom prst="rect">
            <a:avLst/>
          </a:prstGeom>
          <a:ln>
            <a:solidFill>
              <a:schemeClr val="bg1">
                <a:lumMod val="85000"/>
              </a:schemeClr>
            </a:solidFill>
          </a:ln>
          <a:effectLst/>
        </p:spPr>
      </p:pic>
      <p:pic>
        <p:nvPicPr>
          <p:cNvPr id="24" name="Picture 23">
            <a:extLst>
              <a:ext uri="{FF2B5EF4-FFF2-40B4-BE49-F238E27FC236}">
                <a16:creationId xmlns:a16="http://schemas.microsoft.com/office/drawing/2014/main" id="{4C9DC52A-3B5B-4BE8-B527-03767069F3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26368" y="1242428"/>
            <a:ext cx="2166645" cy="2166645"/>
          </a:xfrm>
          <a:prstGeom prst="rect">
            <a:avLst/>
          </a:prstGeom>
          <a:ln>
            <a:solidFill>
              <a:schemeClr val="bg1">
                <a:lumMod val="85000"/>
              </a:schemeClr>
            </a:solidFill>
          </a:ln>
          <a:effectLst/>
        </p:spPr>
      </p:pic>
      <p:pic>
        <p:nvPicPr>
          <p:cNvPr id="25" name="Picture 24">
            <a:extLst>
              <a:ext uri="{FF2B5EF4-FFF2-40B4-BE49-F238E27FC236}">
                <a16:creationId xmlns:a16="http://schemas.microsoft.com/office/drawing/2014/main" id="{C82EA184-00E8-404D-A4A1-D4017C38B5D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1590" y="1231997"/>
            <a:ext cx="1636037" cy="2166645"/>
          </a:xfrm>
          <a:prstGeom prst="rect">
            <a:avLst/>
          </a:prstGeom>
          <a:ln>
            <a:solidFill>
              <a:schemeClr val="bg1">
                <a:lumMod val="85000"/>
              </a:schemeClr>
            </a:solidFill>
          </a:ln>
          <a:effectLst/>
        </p:spPr>
      </p:pic>
      <p:sp>
        <p:nvSpPr>
          <p:cNvPr id="26" name="Rectangle 25">
            <a:extLst>
              <a:ext uri="{FF2B5EF4-FFF2-40B4-BE49-F238E27FC236}">
                <a16:creationId xmlns:a16="http://schemas.microsoft.com/office/drawing/2014/main" id="{E2462412-6370-46C9-9A98-4EF4BBD44A44}"/>
              </a:ext>
            </a:extLst>
          </p:cNvPr>
          <p:cNvSpPr/>
          <p:nvPr/>
        </p:nvSpPr>
        <p:spPr>
          <a:xfrm>
            <a:off x="2591086" y="5631738"/>
            <a:ext cx="2442779" cy="253916"/>
          </a:xfrm>
          <a:prstGeom prst="rect">
            <a:avLst/>
          </a:prstGeom>
        </p:spPr>
        <p:txBody>
          <a:bodyPr wrap="square">
            <a:spAutoFit/>
          </a:bodyPr>
          <a:lstStyle/>
          <a:p>
            <a:r>
              <a:rPr lang="en-US" sz="1050" dirty="0">
                <a:solidFill>
                  <a:schemeClr val="bg1"/>
                </a:solidFill>
                <a:latin typeface="Arial" panose="020B0604020202020204" pitchFamily="34" charset="0"/>
                <a:hlinkClick r:id="rId9">
                  <a:extLst>
                    <a:ext uri="{A12FA001-AC4F-418D-AE19-62706E023703}">
                      <ahyp:hlinkClr xmlns:ahyp="http://schemas.microsoft.com/office/drawing/2018/hyperlinkcolor" val="tx"/>
                    </a:ext>
                  </a:extLst>
                </a:hlinkClick>
              </a:rPr>
              <a:t>https://www.myfitnesspal.com/</a:t>
            </a:r>
            <a:r>
              <a:rPr lang="en-US" sz="1050" dirty="0">
                <a:solidFill>
                  <a:schemeClr val="bg1"/>
                </a:solidFill>
                <a:latin typeface="Arial" panose="020B0604020202020204" pitchFamily="34" charset="0"/>
              </a:rPr>
              <a:t>  </a:t>
            </a:r>
          </a:p>
        </p:txBody>
      </p:sp>
      <p:sp>
        <p:nvSpPr>
          <p:cNvPr id="27" name="Rectangle 26">
            <a:extLst>
              <a:ext uri="{FF2B5EF4-FFF2-40B4-BE49-F238E27FC236}">
                <a16:creationId xmlns:a16="http://schemas.microsoft.com/office/drawing/2014/main" id="{ACD43B33-5208-470B-A136-F249DA30B4F1}"/>
              </a:ext>
            </a:extLst>
          </p:cNvPr>
          <p:cNvSpPr/>
          <p:nvPr/>
        </p:nvSpPr>
        <p:spPr>
          <a:xfrm>
            <a:off x="3405565" y="3429000"/>
            <a:ext cx="2789364" cy="253916"/>
          </a:xfrm>
          <a:prstGeom prst="rect">
            <a:avLst/>
          </a:prstGeom>
        </p:spPr>
        <p:txBody>
          <a:bodyPr wrap="square">
            <a:spAutoFit/>
          </a:bodyPr>
          <a:lstStyle/>
          <a:p>
            <a:r>
              <a:rPr lang="en-US" sz="1050" dirty="0">
                <a:solidFill>
                  <a:schemeClr val="bg1"/>
                </a:solidFill>
                <a:latin typeface="Arial" panose="020B0604020202020204" pitchFamily="34" charset="0"/>
                <a:hlinkClick r:id="rId10">
                  <a:extLst>
                    <a:ext uri="{A12FA001-AC4F-418D-AE19-62706E023703}">
                      <ahyp:hlinkClr xmlns:ahyp="http://schemas.microsoft.com/office/drawing/2018/hyperlinkcolor" val="tx"/>
                    </a:ext>
                  </a:extLst>
                </a:hlinkClick>
              </a:rPr>
              <a:t>https://seehowyoueat.com/</a:t>
            </a:r>
            <a:endParaRPr lang="en-US" sz="1050" dirty="0">
              <a:solidFill>
                <a:schemeClr val="bg1"/>
              </a:solidFill>
              <a:latin typeface="Arial" panose="020B0604020202020204" pitchFamily="34" charset="0"/>
            </a:endParaRPr>
          </a:p>
        </p:txBody>
      </p:sp>
      <p:sp>
        <p:nvSpPr>
          <p:cNvPr id="28" name="Rectangle 27">
            <a:extLst>
              <a:ext uri="{FF2B5EF4-FFF2-40B4-BE49-F238E27FC236}">
                <a16:creationId xmlns:a16="http://schemas.microsoft.com/office/drawing/2014/main" id="{922D954C-A120-448E-B8D5-33646ECD207D}"/>
              </a:ext>
            </a:extLst>
          </p:cNvPr>
          <p:cNvSpPr/>
          <p:nvPr/>
        </p:nvSpPr>
        <p:spPr>
          <a:xfrm>
            <a:off x="9426381" y="3410533"/>
            <a:ext cx="2062400" cy="253916"/>
          </a:xfrm>
          <a:prstGeom prst="rect">
            <a:avLst/>
          </a:prstGeom>
        </p:spPr>
        <p:txBody>
          <a:bodyPr wrap="square">
            <a:spAutoFit/>
          </a:bodyPr>
          <a:lstStyle/>
          <a:p>
            <a:r>
              <a:rPr lang="en-US" sz="1050" dirty="0">
                <a:solidFill>
                  <a:schemeClr val="bg1"/>
                </a:solidFill>
                <a:latin typeface="Arial" panose="020B0604020202020204" pitchFamily="34" charset="0"/>
                <a:hlinkClick r:id="rId11">
                  <a:extLst>
                    <a:ext uri="{A12FA001-AC4F-418D-AE19-62706E023703}">
                      <ahyp:hlinkClr xmlns:ahyp="http://schemas.microsoft.com/office/drawing/2018/hyperlinkcolor" val="tx"/>
                    </a:ext>
                  </a:extLst>
                </a:hlinkClick>
              </a:rPr>
              <a:t>https://youate.com/</a:t>
            </a:r>
            <a:r>
              <a:rPr lang="en-US" sz="1050" dirty="0">
                <a:solidFill>
                  <a:schemeClr val="bg1"/>
                </a:solidFill>
                <a:latin typeface="Arial" panose="020B0604020202020204" pitchFamily="34" charset="0"/>
              </a:rPr>
              <a:t> </a:t>
            </a:r>
          </a:p>
        </p:txBody>
      </p:sp>
      <p:sp>
        <p:nvSpPr>
          <p:cNvPr id="29" name="Rectangle 28">
            <a:extLst>
              <a:ext uri="{FF2B5EF4-FFF2-40B4-BE49-F238E27FC236}">
                <a16:creationId xmlns:a16="http://schemas.microsoft.com/office/drawing/2014/main" id="{26A48657-CF22-47B6-BBCD-8FBCCFDC073B}"/>
              </a:ext>
            </a:extLst>
          </p:cNvPr>
          <p:cNvSpPr/>
          <p:nvPr/>
        </p:nvSpPr>
        <p:spPr>
          <a:xfrm>
            <a:off x="6311854" y="5645824"/>
            <a:ext cx="4033929" cy="253916"/>
          </a:xfrm>
          <a:prstGeom prst="rect">
            <a:avLst/>
          </a:prstGeom>
        </p:spPr>
        <p:txBody>
          <a:bodyPr wrap="square">
            <a:spAutoFit/>
          </a:bodyPr>
          <a:lstStyle/>
          <a:p>
            <a:r>
              <a:rPr lang="en-US" sz="1050" dirty="0">
                <a:solidFill>
                  <a:schemeClr val="bg1"/>
                </a:solidFill>
                <a:latin typeface="Arial" panose="020B0604020202020204" pitchFamily="34" charset="0"/>
                <a:hlinkClick r:id="rId12">
                  <a:extLst>
                    <a:ext uri="{A12FA001-AC4F-418D-AE19-62706E023703}">
                      <ahyp:hlinkClr xmlns:ahyp="http://schemas.microsoft.com/office/drawing/2018/hyperlinkcolor" val="tx"/>
                    </a:ext>
                  </a:extLst>
                </a:hlinkClick>
              </a:rPr>
              <a:t>https://www.recoverywarriors.com/app/</a:t>
            </a:r>
            <a:r>
              <a:rPr lang="en-US" sz="1050" dirty="0">
                <a:solidFill>
                  <a:schemeClr val="bg1"/>
                </a:solidFill>
                <a:latin typeface="Arial" panose="020B0604020202020204" pitchFamily="34" charset="0"/>
              </a:rPr>
              <a:t> </a:t>
            </a:r>
          </a:p>
        </p:txBody>
      </p:sp>
      <p:sp>
        <p:nvSpPr>
          <p:cNvPr id="30" name="Rectangle 29">
            <a:extLst>
              <a:ext uri="{FF2B5EF4-FFF2-40B4-BE49-F238E27FC236}">
                <a16:creationId xmlns:a16="http://schemas.microsoft.com/office/drawing/2014/main" id="{0BC34002-C458-46BF-A8AB-5EF579486D00}"/>
              </a:ext>
            </a:extLst>
          </p:cNvPr>
          <p:cNvSpPr/>
          <p:nvPr/>
        </p:nvSpPr>
        <p:spPr>
          <a:xfrm>
            <a:off x="174113" y="3410533"/>
            <a:ext cx="2789364" cy="253916"/>
          </a:xfrm>
          <a:prstGeom prst="rect">
            <a:avLst/>
          </a:prstGeom>
        </p:spPr>
        <p:txBody>
          <a:bodyPr wrap="square">
            <a:spAutoFit/>
          </a:bodyPr>
          <a:lstStyle/>
          <a:p>
            <a:r>
              <a:rPr lang="en-US" sz="1050" dirty="0">
                <a:solidFill>
                  <a:schemeClr val="bg1"/>
                </a:solidFill>
                <a:latin typeface="Arial" panose="020B0604020202020204" pitchFamily="34" charset="0"/>
                <a:hlinkClick r:id="rId13">
                  <a:extLst>
                    <a:ext uri="{A12FA001-AC4F-418D-AE19-62706E023703}">
                      <ahyp:hlinkClr xmlns:ahyp="http://schemas.microsoft.com/office/drawing/2018/hyperlinkcolor" val="tx"/>
                    </a:ext>
                  </a:extLst>
                </a:hlinkClick>
              </a:rPr>
              <a:t>https://www.livestrong.com/myplate/</a:t>
            </a:r>
            <a:r>
              <a:rPr lang="en-US" sz="1050" dirty="0">
                <a:solidFill>
                  <a:schemeClr val="bg1"/>
                </a:solidFill>
                <a:latin typeface="Arial" panose="020B0604020202020204" pitchFamily="34" charset="0"/>
              </a:rPr>
              <a:t> </a:t>
            </a:r>
          </a:p>
        </p:txBody>
      </p:sp>
    </p:spTree>
    <p:extLst>
      <p:ext uri="{BB962C8B-B14F-4D97-AF65-F5344CB8AC3E}">
        <p14:creationId xmlns:p14="http://schemas.microsoft.com/office/powerpoint/2010/main" val="1164176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638800" cy="738664"/>
          </a:xfrm>
          <a:prstGeom prst="rect">
            <a:avLst/>
          </a:prstGeom>
          <a:noFill/>
        </p:spPr>
        <p:txBody>
          <a:bodyPr wrap="square" rtlCol="0">
            <a:spAutoFit/>
          </a:bodyPr>
          <a:lstStyle/>
          <a:p>
            <a:r>
              <a:rPr lang="en-US" sz="2400" b="1" dirty="0">
                <a:solidFill>
                  <a:schemeClr val="tx2"/>
                </a:solidFill>
                <a:latin typeface="Arial" panose="020B0604020202020204" pitchFamily="34" charset="0"/>
              </a:rPr>
              <a:t>Nutritional Goal Setting</a:t>
            </a:r>
            <a:br>
              <a:rPr lang="en-US" sz="2400" b="1" dirty="0">
                <a:solidFill>
                  <a:schemeClr val="tx2"/>
                </a:solidFill>
                <a:latin typeface="Arial" panose="020B0604020202020204" pitchFamily="34" charset="0"/>
              </a:rPr>
            </a:br>
            <a:r>
              <a:rPr lang="en-US" b="1" dirty="0">
                <a:solidFill>
                  <a:schemeClr val="tx2"/>
                </a:solidFill>
                <a:latin typeface="Arial" panose="020B0604020202020204" pitchFamily="34" charset="0"/>
              </a:rPr>
              <a:t>(move on….)</a:t>
            </a:r>
            <a:endParaRPr lang="en-US" sz="2400" b="1" dirty="0">
              <a:solidFill>
                <a:schemeClr val="tx2"/>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57</a:t>
            </a:fld>
            <a:endParaRPr lang="en-US" dirty="0"/>
          </a:p>
        </p:txBody>
      </p:sp>
      <p:sp>
        <p:nvSpPr>
          <p:cNvPr id="5" name="Rectangle 4">
            <a:extLst>
              <a:ext uri="{FF2B5EF4-FFF2-40B4-BE49-F238E27FC236}">
                <a16:creationId xmlns:a16="http://schemas.microsoft.com/office/drawing/2014/main" id="{3822A0B1-2F7B-416B-B1ED-A9F5E1BB212F}"/>
              </a:ext>
            </a:extLst>
          </p:cNvPr>
          <p:cNvSpPr/>
          <p:nvPr/>
        </p:nvSpPr>
        <p:spPr>
          <a:xfrm>
            <a:off x="780884" y="2490057"/>
            <a:ext cx="6191795" cy="2055051"/>
          </a:xfrm>
          <a:prstGeom prst="rect">
            <a:avLst/>
          </a:prstGeom>
        </p:spPr>
        <p:txBody>
          <a:bodyPr wrap="square">
            <a:noAutofit/>
          </a:bodyPr>
          <a:lstStyle/>
          <a:p>
            <a:pPr>
              <a:spcAft>
                <a:spcPts val="900"/>
              </a:spcAft>
            </a:pPr>
            <a:r>
              <a:rPr lang="en-US" sz="3200" dirty="0">
                <a:latin typeface="Arial" panose="020B0604020202020204" pitchFamily="34" charset="0"/>
              </a:rPr>
              <a:t>Challenges to your diet?</a:t>
            </a:r>
          </a:p>
          <a:p>
            <a:pPr>
              <a:spcAft>
                <a:spcPts val="900"/>
              </a:spcAft>
            </a:pPr>
            <a:r>
              <a:rPr lang="en-US" sz="3200" dirty="0">
                <a:latin typeface="Arial" panose="020B0604020202020204" pitchFamily="34" charset="0"/>
              </a:rPr>
              <a:t>Plans?</a:t>
            </a:r>
          </a:p>
          <a:p>
            <a:pPr>
              <a:spcAft>
                <a:spcPts val="900"/>
              </a:spcAft>
            </a:pPr>
            <a:r>
              <a:rPr lang="en-US" sz="3200" dirty="0">
                <a:latin typeface="Arial" panose="020B0604020202020204" pitchFamily="34" charset="0"/>
              </a:rPr>
              <a:t>Goals?</a:t>
            </a:r>
          </a:p>
        </p:txBody>
      </p:sp>
    </p:spTree>
    <p:extLst>
      <p:ext uri="{BB962C8B-B14F-4D97-AF65-F5344CB8AC3E}">
        <p14:creationId xmlns:p14="http://schemas.microsoft.com/office/powerpoint/2010/main" val="70198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4D9F09-5844-4925-A8D7-90B208BD0069}"/>
              </a:ext>
            </a:extLst>
          </p:cNvPr>
          <p:cNvSpPr/>
          <p:nvPr/>
        </p:nvSpPr>
        <p:spPr>
          <a:xfrm>
            <a:off x="1200647" y="794951"/>
            <a:ext cx="9878479" cy="5381535"/>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274320" algn="r" eaLnBrk="1" fontAlgn="auto" hangingPunct="1">
              <a:spcAft>
                <a:spcPts val="0"/>
              </a:spcAft>
              <a:defRPr/>
            </a:pPr>
            <a:r>
              <a:rPr lang="en-US" sz="105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Sleepfoundation.org</a:t>
            </a:r>
            <a:endParaRPr lang="en-US" sz="105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How Much Sleep Do You Need?</a:t>
            </a:r>
            <a:endParaRPr lang="en-US" b="1" dirty="0">
              <a:solidFill>
                <a:schemeClr val="tx2"/>
              </a:solidFill>
              <a:latin typeface="Arial" panose="020B0604020202020204" pitchFamily="34" charset="0"/>
            </a:endParaRP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58</a:t>
            </a:fld>
            <a:endParaRPr lang="en-US" dirty="0"/>
          </a:p>
        </p:txBody>
      </p:sp>
      <p:pic>
        <p:nvPicPr>
          <p:cNvPr id="10" name="Picture 9">
            <a:extLst>
              <a:ext uri="{FF2B5EF4-FFF2-40B4-BE49-F238E27FC236}">
                <a16:creationId xmlns:a16="http://schemas.microsoft.com/office/drawing/2014/main" id="{8C0443CB-637B-41C9-8C18-384D95389F7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77656" y="950888"/>
            <a:ext cx="7607340" cy="5069659"/>
          </a:xfrm>
          <a:prstGeom prst="rect">
            <a:avLst/>
          </a:prstGeom>
          <a:solidFill>
            <a:schemeClr val="bg1"/>
          </a:solidFill>
          <a:ln>
            <a:solidFill>
              <a:schemeClr val="accent3"/>
            </a:solidFill>
          </a:ln>
        </p:spPr>
      </p:pic>
      <p:sp>
        <p:nvSpPr>
          <p:cNvPr id="11" name="TextBox 10">
            <a:extLst>
              <a:ext uri="{FF2B5EF4-FFF2-40B4-BE49-F238E27FC236}">
                <a16:creationId xmlns:a16="http://schemas.microsoft.com/office/drawing/2014/main" id="{3E9F54C6-9AE6-4147-9997-12E0FFFBA761}"/>
              </a:ext>
            </a:extLst>
          </p:cNvPr>
          <p:cNvSpPr txBox="1"/>
          <p:nvPr/>
        </p:nvSpPr>
        <p:spPr>
          <a:xfrm>
            <a:off x="2041451" y="1030003"/>
            <a:ext cx="6920261"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National Sleep Foundation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Sleep Duration Recommendations</a:t>
            </a:r>
          </a:p>
        </p:txBody>
      </p:sp>
    </p:spTree>
    <p:extLst>
      <p:ext uri="{BB962C8B-B14F-4D97-AF65-F5344CB8AC3E}">
        <p14:creationId xmlns:p14="http://schemas.microsoft.com/office/powerpoint/2010/main" val="4213142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Sleep and Adenosine?</a:t>
            </a:r>
            <a:endParaRPr lang="en-US" b="1" dirty="0">
              <a:solidFill>
                <a:schemeClr val="tx2"/>
              </a:solidFill>
              <a:latin typeface="Arial" panose="020B0604020202020204" pitchFamily="34" charset="0"/>
            </a:endParaRP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59</a:t>
            </a:fld>
            <a:endParaRPr lang="en-US" dirty="0"/>
          </a:p>
        </p:txBody>
      </p:sp>
      <p:pic>
        <p:nvPicPr>
          <p:cNvPr id="11" name="Picture 2">
            <a:extLst>
              <a:ext uri="{FF2B5EF4-FFF2-40B4-BE49-F238E27FC236}">
                <a16:creationId xmlns:a16="http://schemas.microsoft.com/office/drawing/2014/main" id="{21881149-6AC8-4A20-8A7A-A338942A62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0215" y="2590919"/>
            <a:ext cx="3210028" cy="2955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E6D7BF0-3C68-492D-AD42-BDCBDA8F2B80}"/>
              </a:ext>
            </a:extLst>
          </p:cNvPr>
          <p:cNvSpPr/>
          <p:nvPr/>
        </p:nvSpPr>
        <p:spPr>
          <a:xfrm>
            <a:off x="310025" y="1990124"/>
            <a:ext cx="2890535" cy="369332"/>
          </a:xfrm>
          <a:prstGeom prst="rect">
            <a:avLst/>
          </a:prstGeom>
        </p:spPr>
        <p:txBody>
          <a:bodyPr wrap="none">
            <a:spAutoFit/>
          </a:bodyPr>
          <a:lstStyle/>
          <a:p>
            <a:r>
              <a:rPr lang="en-US" dirty="0">
                <a:latin typeface="Arial" panose="020B0604020202020204" pitchFamily="34" charset="0"/>
              </a:rPr>
              <a:t>Where does it come from?</a:t>
            </a:r>
          </a:p>
        </p:txBody>
      </p:sp>
      <p:grpSp>
        <p:nvGrpSpPr>
          <p:cNvPr id="9" name="Group 8">
            <a:extLst>
              <a:ext uri="{FF2B5EF4-FFF2-40B4-BE49-F238E27FC236}">
                <a16:creationId xmlns:a16="http://schemas.microsoft.com/office/drawing/2014/main" id="{4573CC34-D4C5-45B6-B37C-19603F93777E}"/>
              </a:ext>
            </a:extLst>
          </p:cNvPr>
          <p:cNvGrpSpPr/>
          <p:nvPr/>
        </p:nvGrpSpPr>
        <p:grpSpPr>
          <a:xfrm>
            <a:off x="3753975" y="653485"/>
            <a:ext cx="8128000" cy="5418667"/>
            <a:chOff x="3753975" y="653485"/>
            <a:chExt cx="8128000" cy="5418667"/>
          </a:xfrm>
        </p:grpSpPr>
        <p:sp>
          <p:nvSpPr>
            <p:cNvPr id="15" name="Rectangle 14">
              <a:extLst>
                <a:ext uri="{FF2B5EF4-FFF2-40B4-BE49-F238E27FC236}">
                  <a16:creationId xmlns:a16="http://schemas.microsoft.com/office/drawing/2014/main" id="{6B9CB633-36EB-4FBB-B1FE-98D4BEBFD3D0}"/>
                </a:ext>
              </a:extLst>
            </p:cNvPr>
            <p:cNvSpPr/>
            <p:nvPr/>
          </p:nvSpPr>
          <p:spPr>
            <a:xfrm>
              <a:off x="4147599" y="1396376"/>
              <a:ext cx="7588972" cy="4150390"/>
            </a:xfrm>
            <a:prstGeom prst="rect">
              <a:avLst/>
            </a:prstGeom>
            <a:gradFill flip="none" rotWithShape="1">
              <a:gsLst>
                <a:gs pos="10000">
                  <a:schemeClr val="accent6">
                    <a:lumMod val="42000"/>
                    <a:lumOff val="58000"/>
                  </a:schemeClr>
                </a:gs>
                <a:gs pos="0">
                  <a:schemeClr val="accent2">
                    <a:lumMod val="75000"/>
                    <a:alpha val="48000"/>
                  </a:schemeClr>
                </a:gs>
                <a:gs pos="73000">
                  <a:schemeClr val="accent2">
                    <a:lumMod val="75000"/>
                    <a:alpha val="48000"/>
                  </a:schemeClr>
                </a:gs>
                <a:gs pos="56000">
                  <a:schemeClr val="accent6">
                    <a:lumMod val="53000"/>
                    <a:lumOff val="47000"/>
                    <a:alpha val="76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6" name="Chart 15">
              <a:extLst>
                <a:ext uri="{FF2B5EF4-FFF2-40B4-BE49-F238E27FC236}">
                  <a16:creationId xmlns:a16="http://schemas.microsoft.com/office/drawing/2014/main" id="{2DEC71A7-F8D9-461A-B8F8-A5104DA22DB5}"/>
                </a:ext>
              </a:extLst>
            </p:cNvPr>
            <p:cNvGraphicFramePr/>
            <p:nvPr>
              <p:extLst>
                <p:ext uri="{D42A27DB-BD31-4B8C-83A1-F6EECF244321}">
                  <p14:modId xmlns:p14="http://schemas.microsoft.com/office/powerpoint/2010/main" val="3617482178"/>
                </p:ext>
              </p:extLst>
            </p:nvPr>
          </p:nvGraphicFramePr>
          <p:xfrm>
            <a:off x="3753975" y="653485"/>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FAAFF2BC-5A90-486F-96EF-D817B6AF7CE5}"/>
                </a:ext>
              </a:extLst>
            </p:cNvPr>
            <p:cNvSpPr txBox="1"/>
            <p:nvPr/>
          </p:nvSpPr>
          <p:spPr>
            <a:xfrm>
              <a:off x="4730351" y="3073914"/>
              <a:ext cx="1922321" cy="461665"/>
            </a:xfrm>
            <a:prstGeom prst="rect">
              <a:avLst/>
            </a:prstGeom>
            <a:noFill/>
          </p:spPr>
          <p:txBody>
            <a:bodyPr wrap="none" rtlCol="0">
              <a:spAutoFit/>
            </a:bodyPr>
            <a:lstStyle/>
            <a:p>
              <a:r>
                <a:rPr lang="en-US" sz="1200" dirty="0">
                  <a:latin typeface="Arial" panose="020B0604020202020204" pitchFamily="34" charset="0"/>
                </a:rPr>
                <a:t>Adenosine levels are low </a:t>
              </a:r>
              <a:br>
                <a:rPr lang="en-US" sz="1200" dirty="0">
                  <a:latin typeface="Arial" panose="020B0604020202020204" pitchFamily="34" charset="0"/>
                </a:rPr>
              </a:br>
              <a:r>
                <a:rPr lang="en-US" sz="1200" dirty="0">
                  <a:latin typeface="Arial" panose="020B0604020202020204" pitchFamily="34" charset="0"/>
                </a:rPr>
                <a:t>just after sleeping</a:t>
              </a:r>
            </a:p>
          </p:txBody>
        </p:sp>
        <p:cxnSp>
          <p:nvCxnSpPr>
            <p:cNvPr id="18" name="Straight Arrow Connector 17">
              <a:extLst>
                <a:ext uri="{FF2B5EF4-FFF2-40B4-BE49-F238E27FC236}">
                  <a16:creationId xmlns:a16="http://schemas.microsoft.com/office/drawing/2014/main" id="{3BE50B6A-AE54-4F17-87B1-8D84CC982570}"/>
                </a:ext>
              </a:extLst>
            </p:cNvPr>
            <p:cNvCxnSpPr/>
            <p:nvPr/>
          </p:nvCxnSpPr>
          <p:spPr>
            <a:xfrm>
              <a:off x="5443583" y="3549595"/>
              <a:ext cx="0" cy="795529"/>
            </a:xfrm>
            <a:prstGeom prst="straightConnector1">
              <a:avLst/>
            </a:prstGeom>
            <a:ln w="9525">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28D58435-A1B1-45C3-AAE2-212337FF7197}"/>
                </a:ext>
              </a:extLst>
            </p:cNvPr>
            <p:cNvSpPr txBox="1"/>
            <p:nvPr/>
          </p:nvSpPr>
          <p:spPr>
            <a:xfrm>
              <a:off x="7590873" y="3073914"/>
              <a:ext cx="2571538" cy="646331"/>
            </a:xfrm>
            <a:prstGeom prst="rect">
              <a:avLst/>
            </a:prstGeom>
            <a:noFill/>
          </p:spPr>
          <p:txBody>
            <a:bodyPr wrap="none" rtlCol="0">
              <a:spAutoFit/>
            </a:bodyPr>
            <a:lstStyle/>
            <a:p>
              <a:r>
                <a:rPr lang="en-US" sz="1200" dirty="0">
                  <a:latin typeface="Arial" panose="020B0604020202020204" pitchFamily="34" charset="0"/>
                </a:rPr>
                <a:t>Adenosine levels build throughout </a:t>
              </a:r>
              <a:br>
                <a:rPr lang="en-US" sz="1200" dirty="0">
                  <a:latin typeface="Arial" panose="020B0604020202020204" pitchFamily="34" charset="0"/>
                </a:rPr>
              </a:br>
              <a:r>
                <a:rPr lang="en-US" sz="1200" dirty="0">
                  <a:latin typeface="Arial" panose="020B0604020202020204" pitchFamily="34" charset="0"/>
                </a:rPr>
                <a:t>the waking hours and are elevated </a:t>
              </a:r>
              <a:br>
                <a:rPr lang="en-US" sz="1200" dirty="0">
                  <a:latin typeface="Arial" panose="020B0604020202020204" pitchFamily="34" charset="0"/>
                </a:rPr>
              </a:br>
              <a:r>
                <a:rPr lang="en-US" sz="1200" dirty="0">
                  <a:latin typeface="Arial" panose="020B0604020202020204" pitchFamily="34" charset="0"/>
                </a:rPr>
                <a:t>if awake for long periods of time</a:t>
              </a:r>
            </a:p>
          </p:txBody>
        </p:sp>
        <p:cxnSp>
          <p:nvCxnSpPr>
            <p:cNvPr id="20" name="Straight Arrow Connector 19">
              <a:extLst>
                <a:ext uri="{FF2B5EF4-FFF2-40B4-BE49-F238E27FC236}">
                  <a16:creationId xmlns:a16="http://schemas.microsoft.com/office/drawing/2014/main" id="{75B6917D-74C1-4474-B34A-412345CEDDAD}"/>
                </a:ext>
              </a:extLst>
            </p:cNvPr>
            <p:cNvCxnSpPr>
              <a:cxnSpLocks/>
            </p:cNvCxnSpPr>
            <p:nvPr/>
          </p:nvCxnSpPr>
          <p:spPr>
            <a:xfrm flipV="1">
              <a:off x="7111646" y="2891228"/>
              <a:ext cx="830439" cy="711289"/>
            </a:xfrm>
            <a:prstGeom prst="straightConnector1">
              <a:avLst/>
            </a:prstGeom>
            <a:ln w="9525">
              <a:solidFill>
                <a:schemeClr val="bg2">
                  <a:lumMod val="25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5" name="Rectangle 4">
            <a:extLst>
              <a:ext uri="{FF2B5EF4-FFF2-40B4-BE49-F238E27FC236}">
                <a16:creationId xmlns:a16="http://schemas.microsoft.com/office/drawing/2014/main" id="{83B9183B-E517-4072-B529-85B104AFC72E}"/>
              </a:ext>
            </a:extLst>
          </p:cNvPr>
          <p:cNvSpPr/>
          <p:nvPr/>
        </p:nvSpPr>
        <p:spPr>
          <a:xfrm>
            <a:off x="4325044" y="6204515"/>
            <a:ext cx="7411527" cy="442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dirty="0">
                <a:solidFill>
                  <a:schemeClr val="tx1"/>
                </a:solidFill>
                <a:latin typeface="Arial" panose="020B0604020202020204" pitchFamily="34" charset="0"/>
                <a:ea typeface="+mn-lt"/>
                <a:cs typeface="Arial" panose="020B0604020202020204" pitchFamily="34" charset="0"/>
                <a:hlinkClick r:id="rId5">
                  <a:extLst>
                    <a:ext uri="{A12FA001-AC4F-418D-AE19-62706E023703}">
                      <ahyp:hlinkClr xmlns:ahyp="http://schemas.microsoft.com/office/drawing/2018/hyperlinkcolor" val="tx"/>
                    </a:ext>
                  </a:extLst>
                </a:hlinkClick>
              </a:rPr>
              <a:t>Circadian rhythms of adenosine triphosphate contents in the suprachiasmatic nucleus, anterior hypothalamic area and caudate putamen of the rat — negative correlation with electrical activity - ScienceDirect</a:t>
            </a:r>
            <a:endParaRPr lang="en-US" sz="1050" dirty="0">
              <a:solidFill>
                <a:schemeClr val="tx1"/>
              </a:solidFill>
              <a:latin typeface="Arial" panose="020B0604020202020204" pitchFamily="34" charset="0"/>
            </a:endParaRPr>
          </a:p>
        </p:txBody>
      </p:sp>
    </p:spTree>
    <p:extLst>
      <p:ext uri="{BB962C8B-B14F-4D97-AF65-F5344CB8AC3E}">
        <p14:creationId xmlns:p14="http://schemas.microsoft.com/office/powerpoint/2010/main" val="4247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4">
            <a:extLst>
              <a:ext uri="{FF2B5EF4-FFF2-40B4-BE49-F238E27FC236}">
                <a16:creationId xmlns:a16="http://schemas.microsoft.com/office/drawing/2014/main" id="{90DDF352-2A3C-4712-8F92-11DEBAD6DAEC}"/>
              </a:ext>
            </a:extLst>
          </p:cNvPr>
          <p:cNvSpPr/>
          <p:nvPr/>
        </p:nvSpPr>
        <p:spPr>
          <a:xfrm rot="10800000">
            <a:off x="6497904" y="0"/>
            <a:ext cx="5694096" cy="6228525"/>
          </a:xfrm>
          <a:prstGeom prst="roundRect">
            <a:avLst>
              <a:gd name="adj" fmla="val 0"/>
            </a:avLst>
          </a:prstGeom>
          <a:gradFill>
            <a:gsLst>
              <a:gs pos="26000">
                <a:schemeClr val="accent1">
                  <a:lumMod val="50000"/>
                </a:schemeClr>
              </a:gs>
              <a:gs pos="100000">
                <a:schemeClr val="accent1">
                  <a:lumMod val="75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616494" y="1810814"/>
            <a:ext cx="4614984" cy="396410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2400" dirty="0">
                <a:solidFill>
                  <a:schemeClr val="tx1"/>
                </a:solidFill>
                <a:latin typeface="Arial" panose="020B0604020202020204" pitchFamily="34" charset="0"/>
              </a:rPr>
              <a:t>Rank, in order from highest risk to lowest risk, these workers’ risks of cardiovascular disease based on their occupation:</a:t>
            </a:r>
          </a:p>
        </p:txBody>
      </p:sp>
      <p:sp>
        <p:nvSpPr>
          <p:cNvPr id="4" name="Speech Bubble: Oval 3">
            <a:extLst>
              <a:ext uri="{FF2B5EF4-FFF2-40B4-BE49-F238E27FC236}">
                <a16:creationId xmlns:a16="http://schemas.microsoft.com/office/drawing/2014/main" id="{9C5D6FCE-C38E-459E-9021-1709DC5CDF57}"/>
              </a:ext>
            </a:extLst>
          </p:cNvPr>
          <p:cNvSpPr/>
          <p:nvPr/>
        </p:nvSpPr>
        <p:spPr>
          <a:xfrm>
            <a:off x="472405" y="350390"/>
            <a:ext cx="1213805" cy="887490"/>
          </a:xfrm>
          <a:prstGeom prst="wedgeEllipseCallout">
            <a:avLst>
              <a:gd name="adj1" fmla="val -68166"/>
              <a:gd name="adj2" fmla="val 260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rPr>
              <a:t>?</a:t>
            </a:r>
          </a:p>
        </p:txBody>
      </p:sp>
      <p:sp>
        <p:nvSpPr>
          <p:cNvPr id="11" name="TextBox 10">
            <a:extLst>
              <a:ext uri="{FF2B5EF4-FFF2-40B4-BE49-F238E27FC236}">
                <a16:creationId xmlns:a16="http://schemas.microsoft.com/office/drawing/2014/main" id="{60F07E7C-47D8-476D-AF37-684A532DF627}"/>
              </a:ext>
            </a:extLst>
          </p:cNvPr>
          <p:cNvSpPr txBox="1"/>
          <p:nvPr/>
        </p:nvSpPr>
        <p:spPr>
          <a:xfrm>
            <a:off x="1749407" y="605110"/>
            <a:ext cx="463521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Ice Breaker Question 1</a:t>
            </a:r>
          </a:p>
        </p:txBody>
      </p:sp>
      <p:sp>
        <p:nvSpPr>
          <p:cNvPr id="3" name="Slide Number Placeholder 2">
            <a:extLst>
              <a:ext uri="{FF2B5EF4-FFF2-40B4-BE49-F238E27FC236}">
                <a16:creationId xmlns:a16="http://schemas.microsoft.com/office/drawing/2014/main" id="{B565E6CA-8023-4036-94C9-682E5122C873}"/>
              </a:ext>
            </a:extLst>
          </p:cNvPr>
          <p:cNvSpPr>
            <a:spLocks noGrp="1"/>
          </p:cNvSpPr>
          <p:nvPr>
            <p:ph type="sldNum" sz="quarter" idx="12"/>
          </p:nvPr>
        </p:nvSpPr>
        <p:spPr/>
        <p:txBody>
          <a:bodyPr/>
          <a:lstStyle/>
          <a:p>
            <a:fld id="{D64A4081-96DA-4357-B571-9C6EDCBB5541}" type="slidenum">
              <a:rPr lang="en-US" smtClean="0"/>
              <a:t>6</a:t>
            </a:fld>
            <a:endParaRPr lang="en-US" dirty="0"/>
          </a:p>
        </p:txBody>
      </p:sp>
      <p:sp>
        <p:nvSpPr>
          <p:cNvPr id="16" name="CAI1">
            <a:extLst>
              <a:ext uri="{FF2B5EF4-FFF2-40B4-BE49-F238E27FC236}">
                <a16:creationId xmlns:a16="http://schemas.microsoft.com/office/drawing/2014/main" id="{DECEA1DC-9EBE-4F73-87D6-6AB2CE4262C6}"/>
              </a:ext>
            </a:extLst>
          </p:cNvPr>
          <p:cNvSpPr/>
          <p:nvPr>
            <p:custDataLst>
              <p:tags r:id="rId1"/>
            </p:custDataLst>
          </p:nvPr>
        </p:nvSpPr>
        <p:spPr>
          <a:xfrm rot="10800000">
            <a:off x="6647071" y="3632355"/>
            <a:ext cx="266700" cy="224029"/>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PAnswers">
            <a:extLst>
              <a:ext uri="{FF2B5EF4-FFF2-40B4-BE49-F238E27FC236}">
                <a16:creationId xmlns:a16="http://schemas.microsoft.com/office/drawing/2014/main" id="{0CC05B97-AC13-4E2C-A22A-D773A51F240D}"/>
              </a:ext>
            </a:extLst>
          </p:cNvPr>
          <p:cNvSpPr txBox="1">
            <a:spLocks/>
          </p:cNvSpPr>
          <p:nvPr>
            <p:custDataLst>
              <p:tags r:id="rId2"/>
            </p:custDataLst>
          </p:nvPr>
        </p:nvSpPr>
        <p:spPr>
          <a:xfrm>
            <a:off x="6837064" y="547687"/>
            <a:ext cx="5208604" cy="54527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1"/>
                </a:solidFill>
                <a:latin typeface="Arial" panose="020B0604020202020204" pitchFamily="34" charset="0"/>
              </a:rPr>
              <a:t>	 </a:t>
            </a:r>
          </a:p>
        </p:txBody>
      </p:sp>
      <p:sp>
        <p:nvSpPr>
          <p:cNvPr id="7" name="Rectangle 6">
            <a:extLst>
              <a:ext uri="{FF2B5EF4-FFF2-40B4-BE49-F238E27FC236}">
                <a16:creationId xmlns:a16="http://schemas.microsoft.com/office/drawing/2014/main" id="{958ADDB4-6878-4138-8978-8E73965334C3}"/>
              </a:ext>
            </a:extLst>
          </p:cNvPr>
          <p:cNvSpPr/>
          <p:nvPr/>
        </p:nvSpPr>
        <p:spPr>
          <a:xfrm>
            <a:off x="6962274" y="2403155"/>
            <a:ext cx="5923808" cy="1546577"/>
          </a:xfrm>
          <a:prstGeom prst="rect">
            <a:avLst/>
          </a:prstGeom>
        </p:spPr>
        <p:txBody>
          <a:bodyPr wrap="square">
            <a:spAutoFit/>
          </a:bodyPr>
          <a:lstStyle/>
          <a:p>
            <a:pPr marL="342900" indent="-342900">
              <a:spcAft>
                <a:spcPts val="900"/>
              </a:spcAft>
              <a:buFont typeface="+mj-lt"/>
              <a:buAutoNum type="alphaUcPeriod"/>
            </a:pPr>
            <a:r>
              <a:rPr lang="en-US" dirty="0">
                <a:solidFill>
                  <a:schemeClr val="bg1"/>
                </a:solidFill>
                <a:latin typeface="Arial" panose="020B0604020202020204" pitchFamily="34" charset="0"/>
              </a:rPr>
              <a:t>Bicycle courier, Bus driver, Walmart greeter</a:t>
            </a:r>
          </a:p>
          <a:p>
            <a:pPr marL="342900" indent="-342900">
              <a:spcAft>
                <a:spcPts val="900"/>
              </a:spcAft>
              <a:buFont typeface="+mj-lt"/>
              <a:buAutoNum type="alphaUcPeriod"/>
            </a:pPr>
            <a:r>
              <a:rPr lang="en-US" dirty="0">
                <a:solidFill>
                  <a:schemeClr val="bg1"/>
                </a:solidFill>
                <a:latin typeface="Arial" panose="020B0604020202020204" pitchFamily="34" charset="0"/>
              </a:rPr>
              <a:t>Walmart greeter, Bicycle courier, Bus driver</a:t>
            </a:r>
          </a:p>
          <a:p>
            <a:pPr marL="342900" indent="-342900">
              <a:spcAft>
                <a:spcPts val="900"/>
              </a:spcAft>
              <a:buFont typeface="+mj-lt"/>
              <a:buAutoNum type="alphaUcPeriod"/>
            </a:pPr>
            <a:r>
              <a:rPr lang="en-US" dirty="0">
                <a:solidFill>
                  <a:schemeClr val="bg1"/>
                </a:solidFill>
                <a:latin typeface="Arial" panose="020B0604020202020204" pitchFamily="34" charset="0"/>
              </a:rPr>
              <a:t>Bus driver, Bicycle courier, Walmart greeter</a:t>
            </a:r>
          </a:p>
          <a:p>
            <a:pPr marL="342900" indent="-342900">
              <a:spcAft>
                <a:spcPts val="900"/>
              </a:spcAft>
              <a:buFont typeface="+mj-lt"/>
              <a:buAutoNum type="alphaUcPeriod"/>
            </a:pPr>
            <a:r>
              <a:rPr lang="en-US" dirty="0">
                <a:solidFill>
                  <a:schemeClr val="bg1"/>
                </a:solidFill>
                <a:latin typeface="Arial" panose="020B0604020202020204" pitchFamily="34" charset="0"/>
              </a:rPr>
              <a:t>Bus driver, Walmart greeter, Bicycle courier</a:t>
            </a:r>
          </a:p>
        </p:txBody>
      </p:sp>
    </p:spTree>
    <p:extLst>
      <p:ext uri="{BB962C8B-B14F-4D97-AF65-F5344CB8AC3E}">
        <p14:creationId xmlns:p14="http://schemas.microsoft.com/office/powerpoint/2010/main" val="26004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DD70CD-4EF0-43F2-9196-754836B85288}"/>
              </a:ext>
            </a:extLst>
          </p:cNvPr>
          <p:cNvSpPr>
            <a:spLocks noGrp="1"/>
          </p:cNvSpPr>
          <p:nvPr>
            <p:ph type="sldNum" sz="quarter" idx="12"/>
          </p:nvPr>
        </p:nvSpPr>
        <p:spPr/>
        <p:txBody>
          <a:bodyPr/>
          <a:lstStyle/>
          <a:p>
            <a:fld id="{D64A4081-96DA-4357-B571-9C6EDCBB5541}" type="slidenum">
              <a:rPr lang="en-US" smtClean="0"/>
              <a:t>60</a:t>
            </a:fld>
            <a:endParaRPr lang="en-US"/>
          </a:p>
        </p:txBody>
      </p:sp>
      <p:pic>
        <p:nvPicPr>
          <p:cNvPr id="12" name="Picture 11" descr="A picture containing food, oranges, honeycomb, table&#10;&#10;Description automatically generated">
            <a:extLst>
              <a:ext uri="{FF2B5EF4-FFF2-40B4-BE49-F238E27FC236}">
                <a16:creationId xmlns:a16="http://schemas.microsoft.com/office/drawing/2014/main" id="{15C05599-6223-4874-A0AD-BE25A5DC80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1003" y="1532176"/>
            <a:ext cx="2752532" cy="1938528"/>
          </a:xfrm>
          <a:prstGeom prst="rect">
            <a:avLst/>
          </a:prstGeom>
        </p:spPr>
      </p:pic>
      <p:pic>
        <p:nvPicPr>
          <p:cNvPr id="14" name="Picture 13" descr="Background pattern&#10;&#10;Description automatically generated">
            <a:extLst>
              <a:ext uri="{FF2B5EF4-FFF2-40B4-BE49-F238E27FC236}">
                <a16:creationId xmlns:a16="http://schemas.microsoft.com/office/drawing/2014/main" id="{0D526CC2-6974-40C5-BA41-7A55E422BB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0374" y="1530246"/>
            <a:ext cx="2755195" cy="1940402"/>
          </a:xfrm>
          <a:prstGeom prst="rect">
            <a:avLst/>
          </a:prstGeom>
        </p:spPr>
      </p:pic>
      <p:pic>
        <p:nvPicPr>
          <p:cNvPr id="16" name="Picture 15">
            <a:extLst>
              <a:ext uri="{FF2B5EF4-FFF2-40B4-BE49-F238E27FC236}">
                <a16:creationId xmlns:a16="http://schemas.microsoft.com/office/drawing/2014/main" id="{9726CC51-1B8C-4458-955E-8F01D75543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4851" y="3619284"/>
            <a:ext cx="3344837" cy="2508628"/>
          </a:xfrm>
          <a:prstGeom prst="rect">
            <a:avLst/>
          </a:prstGeom>
        </p:spPr>
      </p:pic>
      <p:pic>
        <p:nvPicPr>
          <p:cNvPr id="18" name="Picture 17" descr="A picture containing building, food&#10;&#10;Description automatically generated">
            <a:extLst>
              <a:ext uri="{FF2B5EF4-FFF2-40B4-BE49-F238E27FC236}">
                <a16:creationId xmlns:a16="http://schemas.microsoft.com/office/drawing/2014/main" id="{7071D928-76E3-4574-86D2-5C332D0C79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42734" y="3619284"/>
            <a:ext cx="3344837" cy="2508628"/>
          </a:xfrm>
          <a:prstGeom prst="rect">
            <a:avLst/>
          </a:prstGeom>
        </p:spPr>
      </p:pic>
      <p:sp>
        <p:nvSpPr>
          <p:cNvPr id="19" name="Arrow: Right 18">
            <a:extLst>
              <a:ext uri="{FF2B5EF4-FFF2-40B4-BE49-F238E27FC236}">
                <a16:creationId xmlns:a16="http://schemas.microsoft.com/office/drawing/2014/main" id="{7F211322-FFDA-4A46-9E8D-A3B8A0544670}"/>
              </a:ext>
            </a:extLst>
          </p:cNvPr>
          <p:cNvSpPr/>
          <p:nvPr/>
        </p:nvSpPr>
        <p:spPr>
          <a:xfrm>
            <a:off x="5316665" y="2437565"/>
            <a:ext cx="790579" cy="409864"/>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C3E98396-F0CC-40D4-AC82-6E070E05FF37}"/>
              </a:ext>
            </a:extLst>
          </p:cNvPr>
          <p:cNvSpPr txBox="1"/>
          <p:nvPr/>
        </p:nvSpPr>
        <p:spPr>
          <a:xfrm>
            <a:off x="1491003" y="1130136"/>
            <a:ext cx="143981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Adipocytes</a:t>
            </a:r>
          </a:p>
        </p:txBody>
      </p:sp>
      <p:sp>
        <p:nvSpPr>
          <p:cNvPr id="23" name="TextBox 22">
            <a:extLst>
              <a:ext uri="{FF2B5EF4-FFF2-40B4-BE49-F238E27FC236}">
                <a16:creationId xmlns:a16="http://schemas.microsoft.com/office/drawing/2014/main" id="{EC55A70D-9315-4CE0-9488-19C2C592E9B7}"/>
              </a:ext>
            </a:extLst>
          </p:cNvPr>
          <p:cNvSpPr txBox="1"/>
          <p:nvPr/>
        </p:nvSpPr>
        <p:spPr>
          <a:xfrm>
            <a:off x="7180374" y="1130080"/>
            <a:ext cx="310719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Hypertrophied Adipocytes</a:t>
            </a:r>
          </a:p>
        </p:txBody>
      </p:sp>
      <p:sp>
        <p:nvSpPr>
          <p:cNvPr id="11" name="TextBox 10">
            <a:extLst>
              <a:ext uri="{FF2B5EF4-FFF2-40B4-BE49-F238E27FC236}">
                <a16:creationId xmlns:a16="http://schemas.microsoft.com/office/drawing/2014/main" id="{837FD9A8-33CE-41E5-9F4F-86F82E933319}"/>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One Night’s Sleep Deprivation on Fat Cells</a:t>
            </a:r>
            <a:endParaRPr lang="en-US" b="1" dirty="0">
              <a:solidFill>
                <a:schemeClr val="tx2"/>
              </a:solidFill>
              <a:latin typeface="Arial" panose="020B0604020202020204" pitchFamily="34" charset="0"/>
            </a:endParaRPr>
          </a:p>
        </p:txBody>
      </p:sp>
      <p:grpSp>
        <p:nvGrpSpPr>
          <p:cNvPr id="13" name="Group 12">
            <a:extLst>
              <a:ext uri="{FF2B5EF4-FFF2-40B4-BE49-F238E27FC236}">
                <a16:creationId xmlns:a16="http://schemas.microsoft.com/office/drawing/2014/main" id="{0A3DE270-9179-4762-8A29-8D00ED7BEB02}"/>
              </a:ext>
            </a:extLst>
          </p:cNvPr>
          <p:cNvGrpSpPr/>
          <p:nvPr/>
        </p:nvGrpSpPr>
        <p:grpSpPr>
          <a:xfrm>
            <a:off x="0" y="211147"/>
            <a:ext cx="2743200" cy="102242"/>
            <a:chOff x="0" y="211147"/>
            <a:chExt cx="2743200" cy="102242"/>
          </a:xfrm>
        </p:grpSpPr>
        <p:sp>
          <p:nvSpPr>
            <p:cNvPr id="15" name="Rectangle: Rounded Corners 14">
              <a:extLst>
                <a:ext uri="{FF2B5EF4-FFF2-40B4-BE49-F238E27FC236}">
                  <a16:creationId xmlns:a16="http://schemas.microsoft.com/office/drawing/2014/main" id="{E9DB4595-D952-462A-9425-585FCA8D4F50}"/>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7" name="Rectangle: Rounded Corners 14">
              <a:extLst>
                <a:ext uri="{FF2B5EF4-FFF2-40B4-BE49-F238E27FC236}">
                  <a16:creationId xmlns:a16="http://schemas.microsoft.com/office/drawing/2014/main" id="{BFBBAC98-6138-41A2-9354-A7BF26327909}"/>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Tree>
    <p:extLst>
      <p:ext uri="{BB962C8B-B14F-4D97-AF65-F5344CB8AC3E}">
        <p14:creationId xmlns:p14="http://schemas.microsoft.com/office/powerpoint/2010/main" val="2858978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137A1-75DA-43CB-A321-45F2582881F1}"/>
              </a:ext>
            </a:extLst>
          </p:cNvPr>
          <p:cNvSpPr>
            <a:spLocks noGrp="1"/>
          </p:cNvSpPr>
          <p:nvPr>
            <p:ph type="sldNum" sz="quarter" idx="12"/>
          </p:nvPr>
        </p:nvSpPr>
        <p:spPr/>
        <p:txBody>
          <a:bodyPr/>
          <a:lstStyle/>
          <a:p>
            <a:fld id="{D64A4081-96DA-4357-B571-9C6EDCBB5541}" type="slidenum">
              <a:rPr lang="en-US" smtClean="0"/>
              <a:t>61</a:t>
            </a:fld>
            <a:endParaRPr lang="en-US"/>
          </a:p>
        </p:txBody>
      </p:sp>
      <p:pic>
        <p:nvPicPr>
          <p:cNvPr id="4" name="Picture 3" descr="Diagram&#10;&#10;Description automatically generated">
            <a:extLst>
              <a:ext uri="{FF2B5EF4-FFF2-40B4-BE49-F238E27FC236}">
                <a16:creationId xmlns:a16="http://schemas.microsoft.com/office/drawing/2014/main" id="{B9F7B1DC-3C58-49B0-9565-F56749EEA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760" y="1886117"/>
            <a:ext cx="6268312" cy="2759114"/>
          </a:xfrm>
          <a:prstGeom prst="rect">
            <a:avLst/>
          </a:prstGeom>
        </p:spPr>
      </p:pic>
      <p:pic>
        <p:nvPicPr>
          <p:cNvPr id="6" name="Picture 5" descr="Diagram&#10;&#10;Description automatically generated">
            <a:extLst>
              <a:ext uri="{FF2B5EF4-FFF2-40B4-BE49-F238E27FC236}">
                <a16:creationId xmlns:a16="http://schemas.microsoft.com/office/drawing/2014/main" id="{4B3EFCA3-0EE3-412D-BA85-154F8E1D5E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3652" y="1390650"/>
            <a:ext cx="5298348" cy="4324273"/>
          </a:xfrm>
          <a:prstGeom prst="rect">
            <a:avLst/>
          </a:prstGeom>
        </p:spPr>
      </p:pic>
      <p:sp>
        <p:nvSpPr>
          <p:cNvPr id="8" name="TextBox 7">
            <a:extLst>
              <a:ext uri="{FF2B5EF4-FFF2-40B4-BE49-F238E27FC236}">
                <a16:creationId xmlns:a16="http://schemas.microsoft.com/office/drawing/2014/main" id="{505F818B-6AB6-452B-BB5B-A22BD51DEE9B}"/>
              </a:ext>
            </a:extLst>
          </p:cNvPr>
          <p:cNvSpPr txBox="1"/>
          <p:nvPr/>
        </p:nvSpPr>
        <p:spPr>
          <a:xfrm>
            <a:off x="1688284" y="1306655"/>
            <a:ext cx="382188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Structural Muscle Loss</a:t>
            </a:r>
          </a:p>
        </p:txBody>
      </p:sp>
      <p:sp>
        <p:nvSpPr>
          <p:cNvPr id="7" name="TextBox 6">
            <a:extLst>
              <a:ext uri="{FF2B5EF4-FFF2-40B4-BE49-F238E27FC236}">
                <a16:creationId xmlns:a16="http://schemas.microsoft.com/office/drawing/2014/main" id="{52372065-884C-41A2-ADF5-B69761423812}"/>
              </a:ext>
            </a:extLst>
          </p:cNvPr>
          <p:cNvSpPr txBox="1"/>
          <p:nvPr/>
        </p:nvSpPr>
        <p:spPr>
          <a:xfrm>
            <a:off x="152399" y="267854"/>
            <a:ext cx="1058150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One Night’s Sleep Deprivation Causes All This…</a:t>
            </a:r>
            <a:endParaRPr lang="en-US" b="1" dirty="0">
              <a:solidFill>
                <a:schemeClr val="tx2"/>
              </a:solidFill>
              <a:latin typeface="Arial" panose="020B0604020202020204" pitchFamily="34" charset="0"/>
            </a:endParaRPr>
          </a:p>
        </p:txBody>
      </p:sp>
      <p:grpSp>
        <p:nvGrpSpPr>
          <p:cNvPr id="9" name="Group 8">
            <a:extLst>
              <a:ext uri="{FF2B5EF4-FFF2-40B4-BE49-F238E27FC236}">
                <a16:creationId xmlns:a16="http://schemas.microsoft.com/office/drawing/2014/main" id="{3B3FD8FD-30F7-454A-AED9-3862AF5EA863}"/>
              </a:ext>
            </a:extLst>
          </p:cNvPr>
          <p:cNvGrpSpPr/>
          <p:nvPr/>
        </p:nvGrpSpPr>
        <p:grpSpPr>
          <a:xfrm>
            <a:off x="0" y="211147"/>
            <a:ext cx="4062368" cy="102242"/>
            <a:chOff x="0" y="211147"/>
            <a:chExt cx="2743200" cy="102242"/>
          </a:xfrm>
        </p:grpSpPr>
        <p:sp>
          <p:nvSpPr>
            <p:cNvPr id="11" name="Rectangle: Rounded Corners 14">
              <a:extLst>
                <a:ext uri="{FF2B5EF4-FFF2-40B4-BE49-F238E27FC236}">
                  <a16:creationId xmlns:a16="http://schemas.microsoft.com/office/drawing/2014/main" id="{6BE4AF27-1EEF-44DC-927C-DC2059B0DF7E}"/>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6334C5BA-8B31-4B33-868C-61D3F389199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13" name="TextBox 12">
            <a:extLst>
              <a:ext uri="{FF2B5EF4-FFF2-40B4-BE49-F238E27FC236}">
                <a16:creationId xmlns:a16="http://schemas.microsoft.com/office/drawing/2014/main" id="{5EFB18B3-6956-4E91-AACF-E7F33E6ADC85}"/>
              </a:ext>
            </a:extLst>
          </p:cNvPr>
          <p:cNvSpPr txBox="1"/>
          <p:nvPr/>
        </p:nvSpPr>
        <p:spPr>
          <a:xfrm>
            <a:off x="563955" y="4758246"/>
            <a:ext cx="7614274" cy="1200329"/>
          </a:xfrm>
          <a:prstGeom prst="rect">
            <a:avLst/>
          </a:prstGeom>
          <a:noFill/>
        </p:spPr>
        <p:txBody>
          <a:bodyPr wrap="square">
            <a:spAutoFit/>
          </a:bodyPr>
          <a:lstStyle/>
          <a:p>
            <a:r>
              <a:rPr lang="en-US" b="1" dirty="0">
                <a:latin typeface="Arial" panose="020B0604020202020204" pitchFamily="34" charset="0"/>
              </a:rPr>
              <a:t>One Night’s Sleep Deprivation </a:t>
            </a:r>
          </a:p>
          <a:p>
            <a:pPr marL="171450" indent="-1714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Can cause inflammation across tissues</a:t>
            </a:r>
          </a:p>
          <a:p>
            <a:pPr marL="171450" indent="-1714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Can cause hypertrophy in the adipose tissue</a:t>
            </a:r>
          </a:p>
          <a:p>
            <a:pPr marL="171450" indent="-1714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Can cause a breakdown in skeletal muscle in in terms of metabolism. </a:t>
            </a:r>
            <a:endParaRPr lang="en-US" dirty="0">
              <a:latin typeface="Arial" panose="020B0604020202020204" pitchFamily="34" charset="0"/>
            </a:endParaRPr>
          </a:p>
        </p:txBody>
      </p:sp>
    </p:spTree>
    <p:extLst>
      <p:ext uri="{BB962C8B-B14F-4D97-AF65-F5344CB8AC3E}">
        <p14:creationId xmlns:p14="http://schemas.microsoft.com/office/powerpoint/2010/main" val="2725721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FF555D-7CD6-4C83-A4D8-B6029055F2D8}"/>
              </a:ext>
            </a:extLst>
          </p:cNvPr>
          <p:cNvSpPr>
            <a:spLocks noGrp="1"/>
          </p:cNvSpPr>
          <p:nvPr>
            <p:ph type="sldNum" sz="quarter" idx="12"/>
          </p:nvPr>
        </p:nvSpPr>
        <p:spPr/>
        <p:txBody>
          <a:bodyPr/>
          <a:lstStyle/>
          <a:p>
            <a:fld id="{D64A4081-96DA-4357-B571-9C6EDCBB5541}" type="slidenum">
              <a:rPr lang="en-US" smtClean="0"/>
              <a:t>62</a:t>
            </a:fld>
            <a:endParaRPr lang="en-US"/>
          </a:p>
        </p:txBody>
      </p:sp>
      <p:pic>
        <p:nvPicPr>
          <p:cNvPr id="7" name="Picture 6">
            <a:extLst>
              <a:ext uri="{FF2B5EF4-FFF2-40B4-BE49-F238E27FC236}">
                <a16:creationId xmlns:a16="http://schemas.microsoft.com/office/drawing/2014/main" id="{323059A1-C600-4A8B-B4B3-53A1C211D10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262425" y="786227"/>
            <a:ext cx="8428948" cy="5767826"/>
          </a:xfrm>
          <a:prstGeom prst="rect">
            <a:avLst/>
          </a:prstGeom>
        </p:spPr>
      </p:pic>
      <p:sp>
        <p:nvSpPr>
          <p:cNvPr id="9" name="TextBox 8">
            <a:extLst>
              <a:ext uri="{FF2B5EF4-FFF2-40B4-BE49-F238E27FC236}">
                <a16:creationId xmlns:a16="http://schemas.microsoft.com/office/drawing/2014/main" id="{C5E8D832-6B15-485E-8800-CD33DC03973B}"/>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Chronic Poor Sleep Hygiene</a:t>
            </a:r>
            <a:endParaRPr lang="en-US" b="1" dirty="0">
              <a:solidFill>
                <a:schemeClr val="tx2"/>
              </a:solidFill>
              <a:latin typeface="Arial" panose="020B0604020202020204" pitchFamily="34" charset="0"/>
            </a:endParaRPr>
          </a:p>
        </p:txBody>
      </p:sp>
      <p:grpSp>
        <p:nvGrpSpPr>
          <p:cNvPr id="10" name="Group 9">
            <a:extLst>
              <a:ext uri="{FF2B5EF4-FFF2-40B4-BE49-F238E27FC236}">
                <a16:creationId xmlns:a16="http://schemas.microsoft.com/office/drawing/2014/main" id="{5488393D-992E-44AA-828A-F43D75D6E084}"/>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2FECFE52-4CB7-4D2A-A7BC-9DDDB79A5703}"/>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E8CF3492-66E8-42C6-BE01-4DEC1DD69057}"/>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Tree>
    <p:extLst>
      <p:ext uri="{BB962C8B-B14F-4D97-AF65-F5344CB8AC3E}">
        <p14:creationId xmlns:p14="http://schemas.microsoft.com/office/powerpoint/2010/main" val="2672028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67854"/>
            <a:ext cx="71453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Controlling Your Health</a:t>
            </a:r>
            <a:endParaRPr lang="en-US" b="1" dirty="0">
              <a:solidFill>
                <a:schemeClr val="tx2"/>
              </a:solidFill>
              <a:latin typeface="Arial" panose="020B0604020202020204" pitchFamily="34" charset="0"/>
            </a:endParaRP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dirty="0" smtClean="0"/>
              <a:t>63</a:t>
            </a:fld>
            <a:endParaRPr lang="en-US" dirty="0"/>
          </a:p>
        </p:txBody>
      </p:sp>
      <p:pic>
        <p:nvPicPr>
          <p:cNvPr id="9" name="Picture 8" descr="Diagram&#10;&#10;Description automatically generated">
            <a:extLst>
              <a:ext uri="{FF2B5EF4-FFF2-40B4-BE49-F238E27FC236}">
                <a16:creationId xmlns:a16="http://schemas.microsoft.com/office/drawing/2014/main" id="{1B8C821F-F7E0-480B-9699-4CF98289F5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031" y="666017"/>
            <a:ext cx="9979341" cy="5612802"/>
          </a:xfrm>
          <a:prstGeom prst="rect">
            <a:avLst/>
          </a:prstGeom>
        </p:spPr>
      </p:pic>
    </p:spTree>
    <p:extLst>
      <p:ext uri="{BB962C8B-B14F-4D97-AF65-F5344CB8AC3E}">
        <p14:creationId xmlns:p14="http://schemas.microsoft.com/office/powerpoint/2010/main" val="3490069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9963665"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Review your Lifestyle Medicine Goals</a:t>
            </a: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dirty="0" smtClean="0"/>
              <a:t>64</a:t>
            </a:fld>
            <a:endParaRPr lang="en-US" dirty="0"/>
          </a:p>
        </p:txBody>
      </p:sp>
      <p:sp>
        <p:nvSpPr>
          <p:cNvPr id="5" name="Rectangle 4">
            <a:extLst>
              <a:ext uri="{FF2B5EF4-FFF2-40B4-BE49-F238E27FC236}">
                <a16:creationId xmlns:a16="http://schemas.microsoft.com/office/drawing/2014/main" id="{3822A0B1-2F7B-416B-B1ED-A9F5E1BB212F}"/>
              </a:ext>
            </a:extLst>
          </p:cNvPr>
          <p:cNvSpPr/>
          <p:nvPr/>
        </p:nvSpPr>
        <p:spPr>
          <a:xfrm>
            <a:off x="1987731" y="2028327"/>
            <a:ext cx="8216538" cy="3201219"/>
          </a:xfrm>
          <a:prstGeom prst="rect">
            <a:avLst/>
          </a:prstGeom>
          <a:solidFill>
            <a:schemeClr val="bg1">
              <a:lumMod val="95000"/>
              <a:alpha val="70000"/>
            </a:schemeClr>
          </a:solidFill>
        </p:spPr>
        <p:txBody>
          <a:bodyPr wrap="square">
            <a:no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rPr>
              <a:t>Open your goals and review what you wrote.</a:t>
            </a:r>
          </a:p>
          <a:p>
            <a:pPr marL="342900" indent="-342900">
              <a:spcAft>
                <a:spcPts val="1200"/>
              </a:spcAft>
              <a:buFont typeface="Arial" panose="020B0604020202020204" pitchFamily="34" charset="0"/>
              <a:buChar char="•"/>
            </a:pPr>
            <a:r>
              <a:rPr lang="en-US" sz="2400" dirty="0">
                <a:latin typeface="Arial" panose="020B0604020202020204" pitchFamily="34" charset="0"/>
              </a:rPr>
              <a:t>Write in the same document (today’s date) and how you are doing with your goals.</a:t>
            </a:r>
          </a:p>
          <a:p>
            <a:pPr marL="342900" indent="-342900">
              <a:spcAft>
                <a:spcPts val="1200"/>
              </a:spcAft>
              <a:buFont typeface="Arial" panose="020B0604020202020204" pitchFamily="34" charset="0"/>
              <a:buChar char="•"/>
            </a:pPr>
            <a:r>
              <a:rPr lang="en-US" sz="2400" dirty="0">
                <a:latin typeface="Arial" panose="020B0604020202020204" pitchFamily="34" charset="0"/>
              </a:rPr>
              <a:t>Write what can you do to maintain, improve your goals?</a:t>
            </a:r>
          </a:p>
          <a:p>
            <a:pPr marL="342900" indent="-342900">
              <a:spcAft>
                <a:spcPts val="1200"/>
              </a:spcAft>
              <a:buFont typeface="Arial" panose="020B0604020202020204" pitchFamily="34" charset="0"/>
              <a:buChar char="•"/>
            </a:pPr>
            <a:r>
              <a:rPr lang="en-US" sz="2400" dirty="0">
                <a:latin typeface="Arial" panose="020B0604020202020204" pitchFamily="34" charset="0"/>
              </a:rPr>
              <a:t>New question for open discussion: how can your challenges to maintain or improve your goals be translated to your patients’ care?</a:t>
            </a:r>
          </a:p>
        </p:txBody>
      </p:sp>
    </p:spTree>
    <p:extLst>
      <p:ext uri="{BB962C8B-B14F-4D97-AF65-F5344CB8AC3E}">
        <p14:creationId xmlns:p14="http://schemas.microsoft.com/office/powerpoint/2010/main" val="1231212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67137-875A-4AFF-A03E-E97882CEFE07}"/>
              </a:ext>
            </a:extLst>
          </p:cNvPr>
          <p:cNvSpPr>
            <a:spLocks noGrp="1"/>
          </p:cNvSpPr>
          <p:nvPr>
            <p:ph type="sldNum" sz="quarter" idx="12"/>
          </p:nvPr>
        </p:nvSpPr>
        <p:spPr/>
        <p:txBody>
          <a:bodyPr/>
          <a:lstStyle/>
          <a:p>
            <a:fld id="{D64A4081-96DA-4357-B571-9C6EDCBB5541}" type="slidenum">
              <a:rPr lang="en-US" smtClean="0"/>
              <a:t>65</a:t>
            </a:fld>
            <a:endParaRPr lang="en-US"/>
          </a:p>
        </p:txBody>
      </p:sp>
      <p:sp>
        <p:nvSpPr>
          <p:cNvPr id="7" name="TextBox 6">
            <a:extLst>
              <a:ext uri="{FF2B5EF4-FFF2-40B4-BE49-F238E27FC236}">
                <a16:creationId xmlns:a16="http://schemas.microsoft.com/office/drawing/2014/main" id="{8711740B-3AA3-4A46-A29A-4F35F524E208}"/>
              </a:ext>
            </a:extLst>
          </p:cNvPr>
          <p:cNvSpPr txBox="1"/>
          <p:nvPr/>
        </p:nvSpPr>
        <p:spPr>
          <a:xfrm>
            <a:off x="152399" y="281639"/>
            <a:ext cx="9963665"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LM Learning Objective #3: Demonstrate a personal </a:t>
            </a:r>
            <a:br>
              <a:rPr lang="en-US" sz="2400" b="1" dirty="0">
                <a:solidFill>
                  <a:schemeClr val="tx2"/>
                </a:solidFill>
                <a:latin typeface="Arial" panose="020B0604020202020204" pitchFamily="34" charset="0"/>
              </a:rPr>
            </a:br>
            <a:r>
              <a:rPr lang="en-US" sz="2400" b="1" dirty="0">
                <a:solidFill>
                  <a:schemeClr val="tx2"/>
                </a:solidFill>
                <a:latin typeface="Arial" panose="020B0604020202020204" pitchFamily="34" charset="0"/>
              </a:rPr>
              <a:t>commitment to healthy lifestyle choices</a:t>
            </a:r>
          </a:p>
        </p:txBody>
      </p:sp>
      <p:grpSp>
        <p:nvGrpSpPr>
          <p:cNvPr id="8" name="Group 7">
            <a:extLst>
              <a:ext uri="{FF2B5EF4-FFF2-40B4-BE49-F238E27FC236}">
                <a16:creationId xmlns:a16="http://schemas.microsoft.com/office/drawing/2014/main" id="{D9CA14E0-C961-4DA3-B0F5-FB1B203209A7}"/>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EDE640FB-9DF8-40CA-AF9B-DD8F5725442E}"/>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95C29EE3-8232-4E31-B4A8-F6BFEDA21810}"/>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1" name="Rectangle 20">
            <a:extLst>
              <a:ext uri="{FF2B5EF4-FFF2-40B4-BE49-F238E27FC236}">
                <a16:creationId xmlns:a16="http://schemas.microsoft.com/office/drawing/2014/main" id="{8B198842-9889-45BD-B584-5A20B16EE3E5}"/>
              </a:ext>
            </a:extLst>
          </p:cNvPr>
          <p:cNvSpPr/>
          <p:nvPr/>
        </p:nvSpPr>
        <p:spPr>
          <a:xfrm>
            <a:off x="658651" y="1406420"/>
            <a:ext cx="2381693" cy="1390742"/>
          </a:xfrm>
          <a:prstGeom prst="rect">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defTabSz="222250">
              <a:lnSpc>
                <a:spcPct val="90000"/>
              </a:lnSpc>
              <a:spcBef>
                <a:spcPct val="0"/>
              </a:spcBef>
              <a:spcAft>
                <a:spcPct val="35000"/>
              </a:spcAft>
            </a:pPr>
            <a:r>
              <a:rPr lang="en-US" sz="1400" b="1" dirty="0">
                <a:latin typeface="Arial" panose="020B0604020202020204" pitchFamily="34" charset="0"/>
              </a:rPr>
              <a:t>Evaluate your current lifestyle habits (e.g. eating too much sugary foods, not getting enough sleep or exercise)</a:t>
            </a:r>
          </a:p>
        </p:txBody>
      </p:sp>
      <p:sp>
        <p:nvSpPr>
          <p:cNvPr id="22" name="Rectangle 21">
            <a:extLst>
              <a:ext uri="{FF2B5EF4-FFF2-40B4-BE49-F238E27FC236}">
                <a16:creationId xmlns:a16="http://schemas.microsoft.com/office/drawing/2014/main" id="{C902A244-0397-47E8-8ECA-EE65CCB4F054}"/>
              </a:ext>
            </a:extLst>
          </p:cNvPr>
          <p:cNvSpPr/>
          <p:nvPr/>
        </p:nvSpPr>
        <p:spPr>
          <a:xfrm>
            <a:off x="3458559" y="1406420"/>
            <a:ext cx="2421246" cy="1390742"/>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defTabSz="222250">
              <a:lnSpc>
                <a:spcPct val="90000"/>
              </a:lnSpc>
              <a:spcBef>
                <a:spcPct val="0"/>
              </a:spcBef>
              <a:spcAft>
                <a:spcPct val="35000"/>
              </a:spcAft>
              <a:buNone/>
            </a:pPr>
            <a:r>
              <a:rPr lang="en-US" sz="1400" b="1" kern="1200" dirty="0">
                <a:solidFill>
                  <a:schemeClr val="tx1">
                    <a:lumMod val="50000"/>
                  </a:schemeClr>
                </a:solidFill>
                <a:latin typeface="Arial" panose="020B0604020202020204" pitchFamily="34" charset="0"/>
              </a:rPr>
              <a:t>Write 1-2 sentences to summarize your current habits</a:t>
            </a:r>
          </a:p>
        </p:txBody>
      </p:sp>
      <p:sp>
        <p:nvSpPr>
          <p:cNvPr id="23" name="Rectangle 22">
            <a:extLst>
              <a:ext uri="{FF2B5EF4-FFF2-40B4-BE49-F238E27FC236}">
                <a16:creationId xmlns:a16="http://schemas.microsoft.com/office/drawing/2014/main" id="{56DD00EF-C062-43FA-8592-6DC5F200DE71}"/>
              </a:ext>
            </a:extLst>
          </p:cNvPr>
          <p:cNvSpPr/>
          <p:nvPr/>
        </p:nvSpPr>
        <p:spPr>
          <a:xfrm>
            <a:off x="658651" y="2969830"/>
            <a:ext cx="2381693" cy="1390742"/>
          </a:xfrm>
          <a:prstGeom prst="rect">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algn="ctr" defTabSz="222250">
              <a:lnSpc>
                <a:spcPct val="90000"/>
              </a:lnSpc>
              <a:spcBef>
                <a:spcPct val="0"/>
              </a:spcBef>
              <a:spcAft>
                <a:spcPct val="35000"/>
              </a:spcAft>
              <a:buNone/>
            </a:pPr>
            <a:r>
              <a:rPr lang="en-US" sz="1400" b="1" kern="1200" dirty="0">
                <a:latin typeface="Arial" panose="020B0604020202020204" pitchFamily="34" charset="0"/>
              </a:rPr>
              <a:t>Choose ONE lifestyle behavior you want to change or maintain this year</a:t>
            </a:r>
          </a:p>
        </p:txBody>
      </p:sp>
      <p:sp>
        <p:nvSpPr>
          <p:cNvPr id="24" name="Rectangle 23">
            <a:extLst>
              <a:ext uri="{FF2B5EF4-FFF2-40B4-BE49-F238E27FC236}">
                <a16:creationId xmlns:a16="http://schemas.microsoft.com/office/drawing/2014/main" id="{66CE5607-0048-4E86-B3B3-C34B347402ED}"/>
              </a:ext>
            </a:extLst>
          </p:cNvPr>
          <p:cNvSpPr/>
          <p:nvPr/>
        </p:nvSpPr>
        <p:spPr>
          <a:xfrm>
            <a:off x="3458558" y="2969830"/>
            <a:ext cx="3176158" cy="1390742"/>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algn="ctr" defTabSz="222250">
              <a:lnSpc>
                <a:spcPct val="90000"/>
              </a:lnSpc>
              <a:spcBef>
                <a:spcPct val="0"/>
              </a:spcBef>
              <a:spcAft>
                <a:spcPct val="35000"/>
              </a:spcAft>
              <a:buNone/>
            </a:pPr>
            <a:r>
              <a:rPr lang="en-US" sz="1400" b="1" kern="1200" dirty="0">
                <a:solidFill>
                  <a:schemeClr val="tx1">
                    <a:lumMod val="50000"/>
                  </a:schemeClr>
                </a:solidFill>
                <a:latin typeface="Arial" panose="020B0604020202020204" pitchFamily="34" charset="0"/>
              </a:rPr>
              <a:t>Exercise/PA, nutrition, sleep, emotional wellness, stress resiliency, smoking cessation, avoiding risky substance use, emphasis on behavior</a:t>
            </a:r>
          </a:p>
        </p:txBody>
      </p:sp>
      <p:sp>
        <p:nvSpPr>
          <p:cNvPr id="25" name="Rectangle 24">
            <a:extLst>
              <a:ext uri="{FF2B5EF4-FFF2-40B4-BE49-F238E27FC236}">
                <a16:creationId xmlns:a16="http://schemas.microsoft.com/office/drawing/2014/main" id="{B1D7C51D-916C-4038-A851-46E10B3E37A3}"/>
              </a:ext>
            </a:extLst>
          </p:cNvPr>
          <p:cNvSpPr/>
          <p:nvPr/>
        </p:nvSpPr>
        <p:spPr>
          <a:xfrm>
            <a:off x="658651" y="4533241"/>
            <a:ext cx="2381693" cy="1390742"/>
          </a:xfrm>
          <a:prstGeom prst="rect">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algn="ctr" defTabSz="222250">
              <a:lnSpc>
                <a:spcPct val="90000"/>
              </a:lnSpc>
              <a:spcBef>
                <a:spcPct val="0"/>
              </a:spcBef>
              <a:spcAft>
                <a:spcPct val="35000"/>
              </a:spcAft>
              <a:buNone/>
            </a:pPr>
            <a:r>
              <a:rPr lang="en-US" sz="1400" b="1" kern="1200" dirty="0">
                <a:latin typeface="Arial" panose="020B0604020202020204" pitchFamily="34" charset="0"/>
              </a:rPr>
              <a:t>Set your Goal with measurable outcomes</a:t>
            </a:r>
          </a:p>
        </p:txBody>
      </p:sp>
      <p:sp>
        <p:nvSpPr>
          <p:cNvPr id="26" name="Rectangle 25">
            <a:extLst>
              <a:ext uri="{FF2B5EF4-FFF2-40B4-BE49-F238E27FC236}">
                <a16:creationId xmlns:a16="http://schemas.microsoft.com/office/drawing/2014/main" id="{A8B3E5B2-00E1-4D4C-ABFE-49D30117998B}"/>
              </a:ext>
            </a:extLst>
          </p:cNvPr>
          <p:cNvSpPr/>
          <p:nvPr/>
        </p:nvSpPr>
        <p:spPr>
          <a:xfrm>
            <a:off x="3458558" y="4533240"/>
            <a:ext cx="2197963" cy="1390742"/>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algn="ctr" defTabSz="222250">
              <a:lnSpc>
                <a:spcPct val="90000"/>
              </a:lnSpc>
              <a:spcBef>
                <a:spcPct val="0"/>
              </a:spcBef>
              <a:spcAft>
                <a:spcPct val="35000"/>
              </a:spcAft>
              <a:buNone/>
            </a:pPr>
            <a:r>
              <a:rPr lang="en-US" sz="1400" b="1" kern="1200" dirty="0">
                <a:solidFill>
                  <a:schemeClr val="tx1">
                    <a:lumMod val="50000"/>
                  </a:schemeClr>
                </a:solidFill>
                <a:latin typeface="Arial" panose="020B0604020202020204" pitchFamily="34" charset="0"/>
              </a:rPr>
              <a:t>What is a “Goal?”</a:t>
            </a:r>
          </a:p>
        </p:txBody>
      </p:sp>
      <p:sp>
        <p:nvSpPr>
          <p:cNvPr id="27" name="Rectangle 26">
            <a:extLst>
              <a:ext uri="{FF2B5EF4-FFF2-40B4-BE49-F238E27FC236}">
                <a16:creationId xmlns:a16="http://schemas.microsoft.com/office/drawing/2014/main" id="{0D7F4AF1-792F-44BA-919E-88A17C585263}"/>
              </a:ext>
            </a:extLst>
          </p:cNvPr>
          <p:cNvSpPr/>
          <p:nvPr/>
        </p:nvSpPr>
        <p:spPr>
          <a:xfrm>
            <a:off x="6080930" y="4533240"/>
            <a:ext cx="3653854" cy="1390742"/>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algn="ctr" defTabSz="222250">
              <a:lnSpc>
                <a:spcPct val="90000"/>
              </a:lnSpc>
              <a:spcBef>
                <a:spcPct val="0"/>
              </a:spcBef>
              <a:spcAft>
                <a:spcPct val="35000"/>
              </a:spcAft>
              <a:buNone/>
            </a:pPr>
            <a:r>
              <a:rPr lang="en-US" sz="1400" b="1" kern="1200" dirty="0">
                <a:solidFill>
                  <a:schemeClr val="tx1">
                    <a:lumMod val="50000"/>
                  </a:schemeClr>
                </a:solidFill>
                <a:latin typeface="Arial" panose="020B0604020202020204" pitchFamily="34" charset="0"/>
              </a:rPr>
              <a:t>Include directions, similar to those you might give a patient, for achieving the goals. Describe the method you will use to measure your outcomes.</a:t>
            </a:r>
          </a:p>
        </p:txBody>
      </p:sp>
      <p:sp>
        <p:nvSpPr>
          <p:cNvPr id="29" name="Arrow: Striped Right 28">
            <a:extLst>
              <a:ext uri="{FF2B5EF4-FFF2-40B4-BE49-F238E27FC236}">
                <a16:creationId xmlns:a16="http://schemas.microsoft.com/office/drawing/2014/main" id="{7D14DC24-6C88-4500-B14E-E93AEF63A9EB}"/>
              </a:ext>
            </a:extLst>
          </p:cNvPr>
          <p:cNvSpPr/>
          <p:nvPr/>
        </p:nvSpPr>
        <p:spPr>
          <a:xfrm>
            <a:off x="3094075" y="1814712"/>
            <a:ext cx="552893" cy="574158"/>
          </a:xfrm>
          <a:prstGeom prst="striped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Arial" panose="020B0604020202020204" pitchFamily="34" charset="0"/>
            </a:endParaRPr>
          </a:p>
        </p:txBody>
      </p:sp>
      <p:sp>
        <p:nvSpPr>
          <p:cNvPr id="30" name="Arrow: Striped Right 29">
            <a:extLst>
              <a:ext uri="{FF2B5EF4-FFF2-40B4-BE49-F238E27FC236}">
                <a16:creationId xmlns:a16="http://schemas.microsoft.com/office/drawing/2014/main" id="{039FA118-752C-478D-8F9D-50E331BF8459}"/>
              </a:ext>
            </a:extLst>
          </p:cNvPr>
          <p:cNvSpPr/>
          <p:nvPr/>
        </p:nvSpPr>
        <p:spPr>
          <a:xfrm>
            <a:off x="3094075" y="3378122"/>
            <a:ext cx="552893" cy="574158"/>
          </a:xfrm>
          <a:prstGeom prst="striped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Arial" panose="020B0604020202020204" pitchFamily="34" charset="0"/>
            </a:endParaRPr>
          </a:p>
        </p:txBody>
      </p:sp>
      <p:sp>
        <p:nvSpPr>
          <p:cNvPr id="31" name="Arrow: Striped Right 30">
            <a:extLst>
              <a:ext uri="{FF2B5EF4-FFF2-40B4-BE49-F238E27FC236}">
                <a16:creationId xmlns:a16="http://schemas.microsoft.com/office/drawing/2014/main" id="{D7BF69E0-4B2E-416C-AFF9-886E8372EB87}"/>
              </a:ext>
            </a:extLst>
          </p:cNvPr>
          <p:cNvSpPr/>
          <p:nvPr/>
        </p:nvSpPr>
        <p:spPr>
          <a:xfrm>
            <a:off x="3094075" y="4941532"/>
            <a:ext cx="552893" cy="574158"/>
          </a:xfrm>
          <a:prstGeom prst="striped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Arial" panose="020B0604020202020204" pitchFamily="34" charset="0"/>
            </a:endParaRPr>
          </a:p>
        </p:txBody>
      </p:sp>
      <p:sp>
        <p:nvSpPr>
          <p:cNvPr id="32" name="Arrow: Striped Right 31">
            <a:extLst>
              <a:ext uri="{FF2B5EF4-FFF2-40B4-BE49-F238E27FC236}">
                <a16:creationId xmlns:a16="http://schemas.microsoft.com/office/drawing/2014/main" id="{E5166994-6DE8-48D0-BBD4-E3B043B7CCAE}"/>
              </a:ext>
            </a:extLst>
          </p:cNvPr>
          <p:cNvSpPr/>
          <p:nvPr/>
        </p:nvSpPr>
        <p:spPr>
          <a:xfrm>
            <a:off x="5702596" y="4945520"/>
            <a:ext cx="552893" cy="574158"/>
          </a:xfrm>
          <a:prstGeom prst="striped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139942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67137-875A-4AFF-A03E-E97882CEFE07}"/>
              </a:ext>
            </a:extLst>
          </p:cNvPr>
          <p:cNvSpPr>
            <a:spLocks noGrp="1"/>
          </p:cNvSpPr>
          <p:nvPr>
            <p:ph type="sldNum" sz="quarter" idx="12"/>
          </p:nvPr>
        </p:nvSpPr>
        <p:spPr/>
        <p:txBody>
          <a:bodyPr/>
          <a:lstStyle/>
          <a:p>
            <a:fld id="{D64A4081-96DA-4357-B571-9C6EDCBB5541}" type="slidenum">
              <a:rPr lang="en-US" smtClean="0"/>
              <a:t>66</a:t>
            </a:fld>
            <a:endParaRPr lang="en-US"/>
          </a:p>
        </p:txBody>
      </p:sp>
      <p:sp>
        <p:nvSpPr>
          <p:cNvPr id="7" name="TextBox 6">
            <a:extLst>
              <a:ext uri="{FF2B5EF4-FFF2-40B4-BE49-F238E27FC236}">
                <a16:creationId xmlns:a16="http://schemas.microsoft.com/office/drawing/2014/main" id="{8711740B-3AA3-4A46-A29A-4F35F524E208}"/>
              </a:ext>
            </a:extLst>
          </p:cNvPr>
          <p:cNvSpPr txBox="1"/>
          <p:nvPr/>
        </p:nvSpPr>
        <p:spPr>
          <a:xfrm>
            <a:off x="152399" y="281639"/>
            <a:ext cx="9963665"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LM Learning Objective #3: Demonstrate a personal </a:t>
            </a:r>
            <a:br>
              <a:rPr lang="en-US" sz="2400" b="1" dirty="0">
                <a:solidFill>
                  <a:schemeClr val="tx2"/>
                </a:solidFill>
                <a:latin typeface="Arial" panose="020B0604020202020204" pitchFamily="34" charset="0"/>
              </a:rPr>
            </a:br>
            <a:r>
              <a:rPr lang="en-US" sz="2400" b="1" dirty="0">
                <a:solidFill>
                  <a:schemeClr val="tx2"/>
                </a:solidFill>
                <a:latin typeface="Arial" panose="020B0604020202020204" pitchFamily="34" charset="0"/>
              </a:rPr>
              <a:t>commitment to healthy lifestyle choices</a:t>
            </a:r>
          </a:p>
        </p:txBody>
      </p:sp>
      <p:grpSp>
        <p:nvGrpSpPr>
          <p:cNvPr id="8" name="Group 7">
            <a:extLst>
              <a:ext uri="{FF2B5EF4-FFF2-40B4-BE49-F238E27FC236}">
                <a16:creationId xmlns:a16="http://schemas.microsoft.com/office/drawing/2014/main" id="{D9CA14E0-C961-4DA3-B0F5-FB1B203209A7}"/>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EDE640FB-9DF8-40CA-AF9B-DD8F5725442E}"/>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95C29EE3-8232-4E31-B4A8-F6BFEDA21810}"/>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2" name="Rectangle 21">
            <a:extLst>
              <a:ext uri="{FF2B5EF4-FFF2-40B4-BE49-F238E27FC236}">
                <a16:creationId xmlns:a16="http://schemas.microsoft.com/office/drawing/2014/main" id="{C902A244-0397-47E8-8ECA-EE65CCB4F054}"/>
              </a:ext>
            </a:extLst>
          </p:cNvPr>
          <p:cNvSpPr/>
          <p:nvPr/>
        </p:nvSpPr>
        <p:spPr>
          <a:xfrm>
            <a:off x="3851643" y="1223217"/>
            <a:ext cx="8067453" cy="7315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74320" tIns="6668" rIns="365446" bIns="6668" numCol="1" spcCol="1270" anchor="ctr" anchorCtr="0">
            <a:noAutofit/>
          </a:bodyPr>
          <a:lstStyle/>
          <a:p>
            <a:pPr marL="0" lvl="0" indent="0" defTabSz="222250">
              <a:lnSpc>
                <a:spcPct val="90000"/>
              </a:lnSpc>
              <a:spcBef>
                <a:spcPct val="0"/>
              </a:spcBef>
              <a:spcAft>
                <a:spcPct val="35000"/>
              </a:spcAft>
              <a:buNone/>
            </a:pPr>
            <a:r>
              <a:rPr lang="en-US" sz="1400" b="1" kern="1200" dirty="0">
                <a:solidFill>
                  <a:schemeClr val="tx1">
                    <a:lumMod val="50000"/>
                  </a:schemeClr>
                </a:solidFill>
                <a:latin typeface="Arial" panose="020B0604020202020204" pitchFamily="34" charset="0"/>
              </a:rPr>
              <a:t>Examples: (These are brief examples. Your description should be more detailed and include the process you will use to meet the goal.)</a:t>
            </a:r>
          </a:p>
        </p:txBody>
      </p:sp>
      <p:sp>
        <p:nvSpPr>
          <p:cNvPr id="24" name="Rectangle 23">
            <a:extLst>
              <a:ext uri="{FF2B5EF4-FFF2-40B4-BE49-F238E27FC236}">
                <a16:creationId xmlns:a16="http://schemas.microsoft.com/office/drawing/2014/main" id="{66CE5607-0048-4E86-B3B3-C34B347402ED}"/>
              </a:ext>
            </a:extLst>
          </p:cNvPr>
          <p:cNvSpPr/>
          <p:nvPr/>
        </p:nvSpPr>
        <p:spPr>
          <a:xfrm>
            <a:off x="3851644" y="2144675"/>
            <a:ext cx="8067454" cy="1737360"/>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algn="ctr" defTabSz="222250">
              <a:spcBef>
                <a:spcPts val="2400"/>
              </a:spcBef>
              <a:buNone/>
            </a:pPr>
            <a:r>
              <a:rPr lang="en-US" sz="1400" b="1" kern="1200" dirty="0">
                <a:solidFill>
                  <a:schemeClr val="tx1">
                    <a:lumMod val="50000"/>
                  </a:schemeClr>
                </a:solidFill>
                <a:latin typeface="Arial" panose="020B0604020202020204" pitchFamily="34" charset="0"/>
              </a:rPr>
              <a:t>Goal Diet/Nutrition: </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Increase fruit and vegetable consumption to 5 servings a day</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Plan:</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Include a plan of what fruits and vegetables you will purchase and when you will eat them </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Data: </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Keep a log of daily fruit and vegetable intake.</a:t>
            </a:r>
          </a:p>
        </p:txBody>
      </p:sp>
      <p:sp>
        <p:nvSpPr>
          <p:cNvPr id="36" name="Rectangle 35">
            <a:extLst>
              <a:ext uri="{FF2B5EF4-FFF2-40B4-BE49-F238E27FC236}">
                <a16:creationId xmlns:a16="http://schemas.microsoft.com/office/drawing/2014/main" id="{51E406DF-2ADF-4C58-8883-84D079B8632B}"/>
              </a:ext>
            </a:extLst>
          </p:cNvPr>
          <p:cNvSpPr/>
          <p:nvPr/>
        </p:nvSpPr>
        <p:spPr>
          <a:xfrm>
            <a:off x="3851644" y="4059118"/>
            <a:ext cx="8067454" cy="1737360"/>
          </a:xfrm>
          <a:prstGeom prst="rect">
            <a:avLst/>
          </a:pr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6668" rIns="365446" bIns="6668" numCol="1" spcCol="1270" anchor="ctr" anchorCtr="0">
            <a:noAutofit/>
          </a:bodyPr>
          <a:lstStyle/>
          <a:p>
            <a:pPr marL="0" lvl="0" indent="0" algn="ctr" defTabSz="222250">
              <a:spcBef>
                <a:spcPts val="2400"/>
              </a:spcBef>
              <a:buNone/>
            </a:pPr>
            <a:r>
              <a:rPr lang="en-US" sz="1400" b="1" kern="1200" dirty="0">
                <a:solidFill>
                  <a:schemeClr val="tx1">
                    <a:lumMod val="50000"/>
                  </a:schemeClr>
                </a:solidFill>
                <a:latin typeface="Arial" panose="020B0604020202020204" pitchFamily="34" charset="0"/>
              </a:rPr>
              <a:t>Goal Physical Activity: </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Engage in 30 minutes of moderate physical activity each day.</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Plan:</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Include a plan for the type of activity you will do and when you will do it.</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Data: </a:t>
            </a:r>
            <a:br>
              <a:rPr lang="en-US" sz="1400" b="1" kern="1200" dirty="0">
                <a:solidFill>
                  <a:schemeClr val="tx1">
                    <a:lumMod val="50000"/>
                  </a:schemeClr>
                </a:solidFill>
                <a:latin typeface="Arial" panose="020B0604020202020204" pitchFamily="34" charset="0"/>
              </a:rPr>
            </a:br>
            <a:r>
              <a:rPr lang="en-US" sz="1400" b="1" kern="1200" dirty="0">
                <a:solidFill>
                  <a:schemeClr val="tx1">
                    <a:lumMod val="50000"/>
                  </a:schemeClr>
                </a:solidFill>
                <a:latin typeface="Arial" panose="020B0604020202020204" pitchFamily="34" charset="0"/>
              </a:rPr>
              <a:t>Keep a log of daily physical activity.</a:t>
            </a:r>
          </a:p>
        </p:txBody>
      </p:sp>
      <p:sp>
        <p:nvSpPr>
          <p:cNvPr id="4" name="Ribbon: Tilted Down 3">
            <a:extLst>
              <a:ext uri="{FF2B5EF4-FFF2-40B4-BE49-F238E27FC236}">
                <a16:creationId xmlns:a16="http://schemas.microsoft.com/office/drawing/2014/main" id="{04BE21CE-03FE-4821-A8B5-AC2501D33DF8}"/>
              </a:ext>
            </a:extLst>
          </p:cNvPr>
          <p:cNvSpPr/>
          <p:nvPr/>
        </p:nvSpPr>
        <p:spPr>
          <a:xfrm>
            <a:off x="339356" y="1325234"/>
            <a:ext cx="3448492" cy="2103766"/>
          </a:xfrm>
          <a:prstGeom prst="ribbon">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rPr>
              <a:t>Set your goal with measurable outcomes</a:t>
            </a:r>
          </a:p>
        </p:txBody>
      </p:sp>
    </p:spTree>
    <p:extLst>
      <p:ext uri="{BB962C8B-B14F-4D97-AF65-F5344CB8AC3E}">
        <p14:creationId xmlns:p14="http://schemas.microsoft.com/office/powerpoint/2010/main" val="159733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7284C-450B-493C-8B3C-D37E2DBBB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9620" cy="6858001"/>
          </a:xfrm>
          <a:prstGeom prst="rect">
            <a:avLst/>
          </a:prstGeom>
        </p:spPr>
      </p:pic>
      <p:sp>
        <p:nvSpPr>
          <p:cNvPr id="5" name="Rectangle: Rounded Corners 14">
            <a:extLst>
              <a:ext uri="{FF2B5EF4-FFF2-40B4-BE49-F238E27FC236}">
                <a16:creationId xmlns:a16="http://schemas.microsoft.com/office/drawing/2014/main" id="{78806EA6-DAF2-48EE-A55C-EBAB30234C73}"/>
              </a:ext>
            </a:extLst>
          </p:cNvPr>
          <p:cNvSpPr/>
          <p:nvPr/>
        </p:nvSpPr>
        <p:spPr>
          <a:xfrm>
            <a:off x="0" y="1902409"/>
            <a:ext cx="12192000" cy="3414057"/>
          </a:xfrm>
          <a:prstGeom prst="roundRect">
            <a:avLst>
              <a:gd name="adj" fmla="val 0"/>
            </a:avLst>
          </a:prstGeom>
          <a:gradFill>
            <a:gsLst>
              <a:gs pos="0">
                <a:srgbClr val="73000A">
                  <a:alpha val="58000"/>
                </a:srgbClr>
              </a:gs>
              <a:gs pos="100000">
                <a:srgbClr val="73000A">
                  <a:alpha val="63000"/>
                </a:srgb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TextBox 1">
            <a:extLst>
              <a:ext uri="{FF2B5EF4-FFF2-40B4-BE49-F238E27FC236}">
                <a16:creationId xmlns:a16="http://schemas.microsoft.com/office/drawing/2014/main" id="{B193CFBD-E9BF-42ED-A274-9C455338D79F}"/>
              </a:ext>
            </a:extLst>
          </p:cNvPr>
          <p:cNvSpPr txBox="1"/>
          <p:nvPr/>
        </p:nvSpPr>
        <p:spPr>
          <a:xfrm>
            <a:off x="1401536" y="3075057"/>
            <a:ext cx="9388929" cy="1323439"/>
          </a:xfrm>
          <a:prstGeom prst="rect">
            <a:avLst/>
          </a:prstGeom>
          <a:noFill/>
        </p:spPr>
        <p:txBody>
          <a:bodyPr wrap="square" rtlCol="0">
            <a:spAutoFit/>
          </a:bodyPr>
          <a:lstStyle/>
          <a:p>
            <a:pPr algn="ctr"/>
            <a:r>
              <a:rPr lang="en-US" sz="4000" dirty="0">
                <a:solidFill>
                  <a:schemeClr val="bg1"/>
                </a:solidFill>
                <a:latin typeface="Georgia" panose="02040502050405020303" pitchFamily="18" charset="0"/>
              </a:rPr>
              <a:t>“Eat (real) food, not too much, </a:t>
            </a:r>
            <a:br>
              <a:rPr lang="en-US" sz="4000" dirty="0">
                <a:solidFill>
                  <a:schemeClr val="bg1"/>
                </a:solidFill>
                <a:latin typeface="Georgia" panose="02040502050405020303" pitchFamily="18" charset="0"/>
              </a:rPr>
            </a:br>
            <a:r>
              <a:rPr lang="en-US" sz="4000" dirty="0">
                <a:solidFill>
                  <a:schemeClr val="bg1"/>
                </a:solidFill>
                <a:latin typeface="Georgia" panose="02040502050405020303" pitchFamily="18" charset="0"/>
              </a:rPr>
              <a:t>mostly plants”</a:t>
            </a:r>
          </a:p>
        </p:txBody>
      </p:sp>
      <p:sp>
        <p:nvSpPr>
          <p:cNvPr id="3" name="Slide Number Placeholder 2">
            <a:extLst>
              <a:ext uri="{FF2B5EF4-FFF2-40B4-BE49-F238E27FC236}">
                <a16:creationId xmlns:a16="http://schemas.microsoft.com/office/drawing/2014/main" id="{242B34E2-938E-41F4-A2CD-65DAE2B62350}"/>
              </a:ext>
            </a:extLst>
          </p:cNvPr>
          <p:cNvSpPr>
            <a:spLocks noGrp="1"/>
          </p:cNvSpPr>
          <p:nvPr>
            <p:ph type="sldNum" sz="quarter" idx="12"/>
          </p:nvPr>
        </p:nvSpPr>
        <p:spPr/>
        <p:txBody>
          <a:bodyPr/>
          <a:lstStyle/>
          <a:p>
            <a:fld id="{D64A4081-96DA-4357-B571-9C6EDCBB5541}" type="slidenum">
              <a:rPr lang="en-US" dirty="0" smtClean="0"/>
              <a:t>67</a:t>
            </a:fld>
            <a:endParaRPr lang="en-US" dirty="0"/>
          </a:p>
        </p:txBody>
      </p:sp>
      <p:pic>
        <p:nvPicPr>
          <p:cNvPr id="10" name="Picture 9">
            <a:extLst>
              <a:ext uri="{FF2B5EF4-FFF2-40B4-BE49-F238E27FC236}">
                <a16:creationId xmlns:a16="http://schemas.microsoft.com/office/drawing/2014/main" id="{EA189B7D-F25D-4464-AB56-6E0023854BE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6332" y="6276499"/>
            <a:ext cx="1383735" cy="481299"/>
          </a:xfrm>
          <a:prstGeom prst="rect">
            <a:avLst/>
          </a:prstGeom>
        </p:spPr>
      </p:pic>
      <p:sp>
        <p:nvSpPr>
          <p:cNvPr id="7" name="TextBox 6">
            <a:extLst>
              <a:ext uri="{FF2B5EF4-FFF2-40B4-BE49-F238E27FC236}">
                <a16:creationId xmlns:a16="http://schemas.microsoft.com/office/drawing/2014/main" id="{47573BF5-8DCE-4531-AD9A-1D385E4F028F}"/>
              </a:ext>
            </a:extLst>
          </p:cNvPr>
          <p:cNvSpPr txBox="1"/>
          <p:nvPr/>
        </p:nvSpPr>
        <p:spPr>
          <a:xfrm>
            <a:off x="1444208" y="4398496"/>
            <a:ext cx="9388929"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Michael Pollan</a:t>
            </a:r>
          </a:p>
        </p:txBody>
      </p:sp>
    </p:spTree>
    <p:extLst>
      <p:ext uri="{BB962C8B-B14F-4D97-AF65-F5344CB8AC3E}">
        <p14:creationId xmlns:p14="http://schemas.microsoft.com/office/powerpoint/2010/main" val="3997541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B1273B41-6683-423B-A6A2-03C85F1663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14">
            <a:extLst>
              <a:ext uri="{FF2B5EF4-FFF2-40B4-BE49-F238E27FC236}">
                <a16:creationId xmlns:a16="http://schemas.microsoft.com/office/drawing/2014/main" id="{BEB8D072-ECFE-4611-9934-2934F91E3286}"/>
              </a:ext>
            </a:extLst>
          </p:cNvPr>
          <p:cNvSpPr/>
          <p:nvPr/>
        </p:nvSpPr>
        <p:spPr>
          <a:xfrm>
            <a:off x="0" y="0"/>
            <a:ext cx="12192000" cy="6858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7" name="Rectangle: Rounded Corners 14">
            <a:extLst>
              <a:ext uri="{FF2B5EF4-FFF2-40B4-BE49-F238E27FC236}">
                <a16:creationId xmlns:a16="http://schemas.microsoft.com/office/drawing/2014/main" id="{BE21915A-785E-441E-A547-F9C967C9D923}"/>
              </a:ext>
            </a:extLst>
          </p:cNvPr>
          <p:cNvSpPr/>
          <p:nvPr/>
        </p:nvSpPr>
        <p:spPr>
          <a:xfrm>
            <a:off x="2291555" y="2800626"/>
            <a:ext cx="7608888" cy="3123096"/>
          </a:xfrm>
          <a:prstGeom prst="roundRect">
            <a:avLst>
              <a:gd name="adj" fmla="val 0"/>
            </a:avLst>
          </a:prstGeom>
          <a:gradFill>
            <a:gsLst>
              <a:gs pos="98000">
                <a:srgbClr val="73000A">
                  <a:alpha val="74000"/>
                </a:srgbClr>
              </a:gs>
              <a:gs pos="0">
                <a:srgbClr val="73000A">
                  <a:alpha val="86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dirty="0">
              <a:latin typeface="Arial" panose="020B0604020202020204" pitchFamily="34" charset="0"/>
            </a:endParaRPr>
          </a:p>
        </p:txBody>
      </p:sp>
      <p:sp>
        <p:nvSpPr>
          <p:cNvPr id="2" name="Title 1">
            <a:extLst>
              <a:ext uri="{FF2B5EF4-FFF2-40B4-BE49-F238E27FC236}">
                <a16:creationId xmlns:a16="http://schemas.microsoft.com/office/drawing/2014/main" id="{6CBCA24A-F101-4281-8680-83934EF5808C}"/>
              </a:ext>
            </a:extLst>
          </p:cNvPr>
          <p:cNvSpPr>
            <a:spLocks noGrp="1"/>
          </p:cNvSpPr>
          <p:nvPr>
            <p:ph type="ctrTitle"/>
          </p:nvPr>
        </p:nvSpPr>
        <p:spPr>
          <a:xfrm>
            <a:off x="2291556" y="4362174"/>
            <a:ext cx="7608888" cy="664171"/>
          </a:xfrm>
        </p:spPr>
        <p:txBody>
          <a:bodyPr>
            <a:normAutofit/>
          </a:bodyPr>
          <a:lstStyle/>
          <a:p>
            <a:pPr>
              <a:spcBef>
                <a:spcPts val="0"/>
              </a:spcBef>
              <a:defRPr/>
            </a:pPr>
            <a:r>
              <a:rPr lang="en-US" sz="4000" spc="300" dirty="0">
                <a:solidFill>
                  <a:schemeClr val="bg1"/>
                </a:solidFill>
                <a:latin typeface="Georgia" panose="02040502050405020303" pitchFamily="18" charset="0"/>
                <a:ea typeface="Lato" panose="020F0502020204030203" pitchFamily="34" charset="0"/>
                <a:cs typeface="Lato" panose="020F0502020204030203" pitchFamily="34" charset="0"/>
              </a:rPr>
              <a:t>Thank You</a:t>
            </a:r>
            <a:endParaRPr lang="en-US" sz="4000" dirty="0">
              <a:solidFill>
                <a:schemeClr val="bg1"/>
              </a:solidFill>
              <a:latin typeface="Georgia" panose="02040502050405020303" pitchFamily="18" charset="0"/>
            </a:endParaRPr>
          </a:p>
        </p:txBody>
      </p:sp>
      <p:pic>
        <p:nvPicPr>
          <p:cNvPr id="9" name="Picture Placeholder 3">
            <a:extLst>
              <a:ext uri="{FF2B5EF4-FFF2-40B4-BE49-F238E27FC236}">
                <a16:creationId xmlns:a16="http://schemas.microsoft.com/office/drawing/2014/main" id="{986145C5-D4C9-444C-816E-B5E8159368B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5138519" y="2947315"/>
            <a:ext cx="1914960" cy="329455"/>
          </a:xfrm>
          <a:custGeom>
            <a:avLst/>
            <a:gdLst>
              <a:gd name="T0" fmla="*/ 0 w 8432800"/>
              <a:gd name="T1" fmla="*/ 0 h 5727700"/>
              <a:gd name="T2" fmla="*/ 8432800 w 8432800"/>
              <a:gd name="T3" fmla="*/ 0 h 5727700"/>
              <a:gd name="T4" fmla="*/ 8432800 w 8432800"/>
              <a:gd name="T5" fmla="*/ 5727700 h 5727700"/>
              <a:gd name="T6" fmla="*/ 0 w 8432800"/>
              <a:gd name="T7" fmla="*/ 5727700 h 5727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32800" h="5727700">
                <a:moveTo>
                  <a:pt x="0" y="0"/>
                </a:moveTo>
                <a:lnTo>
                  <a:pt x="8432800" y="0"/>
                </a:lnTo>
                <a:lnTo>
                  <a:pt x="8432800" y="5727700"/>
                </a:lnTo>
                <a:lnTo>
                  <a:pt x="0" y="5727700"/>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0" descr="A picture containing drawing, sign, clock&#10;&#10;Description automatically generated">
            <a:extLst>
              <a:ext uri="{FF2B5EF4-FFF2-40B4-BE49-F238E27FC236}">
                <a16:creationId xmlns:a16="http://schemas.microsoft.com/office/drawing/2014/main" id="{218B6D62-840D-448A-BE9C-D73C292D5CE2}"/>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7898296" y="3031814"/>
            <a:ext cx="1821344" cy="192253"/>
          </a:xfrm>
          <a:prstGeom prst="rect">
            <a:avLst/>
          </a:prstGeom>
        </p:spPr>
      </p:pic>
      <p:pic>
        <p:nvPicPr>
          <p:cNvPr id="12" name="Picture 11">
            <a:extLst>
              <a:ext uri="{FF2B5EF4-FFF2-40B4-BE49-F238E27FC236}">
                <a16:creationId xmlns:a16="http://schemas.microsoft.com/office/drawing/2014/main" id="{746F995E-60D2-46AA-B0FC-9E1DF95AC2A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21565" y="2907447"/>
            <a:ext cx="1174538" cy="409194"/>
          </a:xfrm>
          <a:prstGeom prst="rect">
            <a:avLst/>
          </a:prstGeom>
        </p:spPr>
      </p:pic>
    </p:spTree>
    <p:extLst>
      <p:ext uri="{BB962C8B-B14F-4D97-AF65-F5344CB8AC3E}">
        <p14:creationId xmlns:p14="http://schemas.microsoft.com/office/powerpoint/2010/main" val="852440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35FBAD-E7E8-48A9-92B8-3E2F6237D639}"/>
              </a:ext>
            </a:extLst>
          </p:cNvPr>
          <p:cNvSpPr>
            <a:spLocks noGrp="1"/>
          </p:cNvSpPr>
          <p:nvPr>
            <p:ph type="sldNum" sz="quarter" idx="12"/>
          </p:nvPr>
        </p:nvSpPr>
        <p:spPr/>
        <p:txBody>
          <a:bodyPr/>
          <a:lstStyle/>
          <a:p>
            <a:fld id="{D64A4081-96DA-4357-B571-9C6EDCBB5541}" type="slidenum">
              <a:rPr lang="en-US" smtClean="0"/>
              <a:t>69</a:t>
            </a:fld>
            <a:endParaRPr lang="en-US"/>
          </a:p>
        </p:txBody>
      </p:sp>
      <p:sp>
        <p:nvSpPr>
          <p:cNvPr id="7" name="TextBox 6">
            <a:extLst>
              <a:ext uri="{FF2B5EF4-FFF2-40B4-BE49-F238E27FC236}">
                <a16:creationId xmlns:a16="http://schemas.microsoft.com/office/drawing/2014/main" id="{F0661F07-9FEA-49D0-98C2-7BB608D7704C}"/>
              </a:ext>
            </a:extLst>
          </p:cNvPr>
          <p:cNvSpPr txBox="1"/>
          <p:nvPr/>
        </p:nvSpPr>
        <p:spPr>
          <a:xfrm>
            <a:off x="152399" y="281639"/>
            <a:ext cx="9963665"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Image Documentation</a:t>
            </a:r>
          </a:p>
        </p:txBody>
      </p:sp>
      <p:grpSp>
        <p:nvGrpSpPr>
          <p:cNvPr id="8" name="Group 7">
            <a:extLst>
              <a:ext uri="{FF2B5EF4-FFF2-40B4-BE49-F238E27FC236}">
                <a16:creationId xmlns:a16="http://schemas.microsoft.com/office/drawing/2014/main" id="{7A696C53-8CC6-4C58-8A69-2E988B0E791F}"/>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2E74933C-4B28-4694-8919-D688E9A283AF}"/>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C07D747F-E671-4259-84B3-BA2D8F73ACBD}"/>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pic>
        <p:nvPicPr>
          <p:cNvPr id="14" name="Graphic 13" descr="Right pointing backhand index with solid fill">
            <a:extLst>
              <a:ext uri="{FF2B5EF4-FFF2-40B4-BE49-F238E27FC236}">
                <a16:creationId xmlns:a16="http://schemas.microsoft.com/office/drawing/2014/main" id="{AE3C9F40-4A16-455F-BF9B-B3FC8E80EB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074334">
            <a:off x="4800347" y="3354573"/>
            <a:ext cx="914400" cy="914400"/>
          </a:xfrm>
          <a:prstGeom prst="rect">
            <a:avLst/>
          </a:prstGeom>
        </p:spPr>
      </p:pic>
      <p:sp>
        <p:nvSpPr>
          <p:cNvPr id="17" name="TextBox 16">
            <a:extLst>
              <a:ext uri="{FF2B5EF4-FFF2-40B4-BE49-F238E27FC236}">
                <a16:creationId xmlns:a16="http://schemas.microsoft.com/office/drawing/2014/main" id="{76EA90BE-D9BD-4450-B8E4-AACA9219AC6D}"/>
              </a:ext>
            </a:extLst>
          </p:cNvPr>
          <p:cNvSpPr txBox="1"/>
          <p:nvPr/>
        </p:nvSpPr>
        <p:spPr>
          <a:xfrm>
            <a:off x="4475197" y="4222645"/>
            <a:ext cx="2390398" cy="646331"/>
          </a:xfrm>
          <a:prstGeom prst="rect">
            <a:avLst/>
          </a:prstGeom>
          <a:noFill/>
        </p:spPr>
        <p:txBody>
          <a:bodyPr wrap="none" rtlCol="0">
            <a:spAutoFit/>
          </a:bodyPr>
          <a:lstStyle/>
          <a:p>
            <a:r>
              <a:rPr lang="en-US" dirty="0">
                <a:solidFill>
                  <a:schemeClr val="accent2"/>
                </a:solidFill>
                <a:latin typeface="Arial" panose="020B0604020202020204" pitchFamily="34" charset="0"/>
                <a:cs typeface="Arial" panose="020B0604020202020204" pitchFamily="34" charset="0"/>
              </a:rPr>
              <a:t>Double click to view </a:t>
            </a:r>
            <a:br>
              <a:rPr lang="en-US" dirty="0">
                <a:solidFill>
                  <a:schemeClr val="accent2"/>
                </a:solidFill>
                <a:latin typeface="Arial" panose="020B0604020202020204" pitchFamily="34" charset="0"/>
                <a:cs typeface="Arial" panose="020B0604020202020204" pitchFamily="34" charset="0"/>
              </a:rPr>
            </a:br>
            <a:r>
              <a:rPr lang="en-US" dirty="0">
                <a:solidFill>
                  <a:schemeClr val="accent2"/>
                </a:solidFill>
                <a:latin typeface="Arial" panose="020B0604020202020204" pitchFamily="34" charset="0"/>
                <a:cs typeface="Arial" panose="020B0604020202020204" pitchFamily="34" charset="0"/>
              </a:rPr>
              <a:t>image documentation</a:t>
            </a:r>
          </a:p>
        </p:txBody>
      </p:sp>
      <p:graphicFrame>
        <p:nvGraphicFramePr>
          <p:cNvPr id="2" name="Object 1">
            <a:extLst>
              <a:ext uri="{FF2B5EF4-FFF2-40B4-BE49-F238E27FC236}">
                <a16:creationId xmlns:a16="http://schemas.microsoft.com/office/drawing/2014/main" id="{C9033019-01A7-4AE5-B162-45D7E732C1FF}"/>
              </a:ext>
            </a:extLst>
          </p:cNvPr>
          <p:cNvGraphicFramePr>
            <a:graphicFrameLocks noChangeAspect="1"/>
          </p:cNvGraphicFramePr>
          <p:nvPr>
            <p:extLst>
              <p:ext uri="{D42A27DB-BD31-4B8C-83A1-F6EECF244321}">
                <p14:modId xmlns:p14="http://schemas.microsoft.com/office/powerpoint/2010/main" val="2240356138"/>
              </p:ext>
            </p:extLst>
          </p:nvPr>
        </p:nvGraphicFramePr>
        <p:xfrm>
          <a:off x="3702204" y="2498445"/>
          <a:ext cx="4040548" cy="1025679"/>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5" imgW="1444680" imgH="366480" progId="Package">
                  <p:embed/>
                </p:oleObj>
              </mc:Choice>
              <mc:Fallback>
                <p:oleObj name="Packager Shell Object" showAsIcon="1" r:id="rId5" imgW="1444680" imgH="366480" progId="Package">
                  <p:embed/>
                  <p:pic>
                    <p:nvPicPr>
                      <p:cNvPr id="0" name=""/>
                      <p:cNvPicPr/>
                      <p:nvPr/>
                    </p:nvPicPr>
                    <p:blipFill>
                      <a:blip r:embed="rId6"/>
                      <a:stretch>
                        <a:fillRect/>
                      </a:stretch>
                    </p:blipFill>
                    <p:spPr>
                      <a:xfrm>
                        <a:off x="3702204" y="2498445"/>
                        <a:ext cx="4040548" cy="1025679"/>
                      </a:xfrm>
                      <a:prstGeom prst="rect">
                        <a:avLst/>
                      </a:prstGeom>
                    </p:spPr>
                  </p:pic>
                </p:oleObj>
              </mc:Fallback>
            </mc:AlternateContent>
          </a:graphicData>
        </a:graphic>
      </p:graphicFrame>
    </p:spTree>
    <p:extLst>
      <p:ext uri="{BB962C8B-B14F-4D97-AF65-F5344CB8AC3E}">
        <p14:creationId xmlns:p14="http://schemas.microsoft.com/office/powerpoint/2010/main" val="165253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48BA30A-BD42-D44D-96AE-94EB00E93094}"/>
              </a:ext>
            </a:extLst>
          </p:cNvPr>
          <p:cNvSpPr/>
          <p:nvPr/>
        </p:nvSpPr>
        <p:spPr>
          <a:xfrm rot="10800000">
            <a:off x="6211614" y="839839"/>
            <a:ext cx="5980386" cy="4760860"/>
          </a:xfrm>
          <a:prstGeom prst="roundRect">
            <a:avLst>
              <a:gd name="adj" fmla="val 0"/>
            </a:avLst>
          </a:prstGeom>
          <a:gradFill>
            <a:gsLst>
              <a:gs pos="26000">
                <a:schemeClr val="accent1">
                  <a:lumMod val="50000"/>
                </a:schemeClr>
              </a:gs>
              <a:gs pos="100000">
                <a:schemeClr val="accent1">
                  <a:lumMod val="75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10">
            <a:extLst>
              <a:ext uri="{FF2B5EF4-FFF2-40B4-BE49-F238E27FC236}">
                <a16:creationId xmlns:a16="http://schemas.microsoft.com/office/drawing/2014/main" id="{D5CB408B-FFF6-4464-94E8-F5F8FE135FF7}"/>
              </a:ext>
            </a:extLst>
          </p:cNvPr>
          <p:cNvSpPr/>
          <p:nvPr/>
        </p:nvSpPr>
        <p:spPr>
          <a:xfrm>
            <a:off x="6391863" y="5126497"/>
            <a:ext cx="5800137" cy="268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105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https://www.who.int/en/news-room/fact-sheets/detail/physical-activity</a:t>
            </a:r>
            <a:endParaRPr lang="en-US" sz="105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67854"/>
            <a:ext cx="50292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Physical Inactivity Facts</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smtClean="0"/>
              <a:t>7</a:t>
            </a:fld>
            <a:endParaRPr lang="en-US"/>
          </a:p>
        </p:txBody>
      </p:sp>
      <p:sp>
        <p:nvSpPr>
          <p:cNvPr id="5" name="Rectangle 4">
            <a:extLst>
              <a:ext uri="{FF2B5EF4-FFF2-40B4-BE49-F238E27FC236}">
                <a16:creationId xmlns:a16="http://schemas.microsoft.com/office/drawing/2014/main" id="{D0003874-D027-44D6-9394-9BD16C64764E}"/>
              </a:ext>
            </a:extLst>
          </p:cNvPr>
          <p:cNvSpPr/>
          <p:nvPr/>
        </p:nvSpPr>
        <p:spPr>
          <a:xfrm>
            <a:off x="6391863" y="1868876"/>
            <a:ext cx="5506488" cy="2900794"/>
          </a:xfrm>
          <a:prstGeom prst="rect">
            <a:avLst/>
          </a:prstGeom>
        </p:spPr>
        <p:txBody>
          <a:bodyPr wrap="square">
            <a:spAutoFit/>
          </a:bodyPr>
          <a:lstStyle/>
          <a:p>
            <a:pPr marL="285750" indent="-285750">
              <a:spcAft>
                <a:spcPts val="900"/>
              </a:spcAft>
              <a:buFont typeface="Arial" panose="020B0604020202020204" pitchFamily="34" charset="0"/>
              <a:buChar char="•"/>
            </a:pPr>
            <a:r>
              <a:rPr lang="en-US" sz="2000" dirty="0">
                <a:solidFill>
                  <a:schemeClr val="bg1"/>
                </a:solidFill>
                <a:latin typeface="Arial" panose="020B0604020202020204" pitchFamily="34" charset="0"/>
              </a:rPr>
              <a:t>One of the leading risk factors for death worldwide</a:t>
            </a:r>
          </a:p>
          <a:p>
            <a:pPr marL="285750" indent="-285750">
              <a:spcAft>
                <a:spcPts val="900"/>
              </a:spcAft>
              <a:buFont typeface="Arial" panose="020B0604020202020204" pitchFamily="34" charset="0"/>
              <a:buChar char="•"/>
            </a:pPr>
            <a:r>
              <a:rPr lang="en-US" sz="2000" dirty="0">
                <a:solidFill>
                  <a:schemeClr val="bg1"/>
                </a:solidFill>
                <a:latin typeface="Arial" panose="020B0604020202020204" pitchFamily="34" charset="0"/>
              </a:rPr>
              <a:t>Key risk factor for noncommunicable diseases (NCDs) such as cardiovascular diseases, cancer and diabetes</a:t>
            </a:r>
          </a:p>
          <a:p>
            <a:pPr marL="285750" indent="-285750">
              <a:spcAft>
                <a:spcPts val="900"/>
              </a:spcAft>
              <a:buFont typeface="Arial" panose="020B0604020202020204" pitchFamily="34" charset="0"/>
              <a:buChar char="•"/>
            </a:pPr>
            <a:r>
              <a:rPr lang="en-US" sz="2000" dirty="0">
                <a:solidFill>
                  <a:schemeClr val="bg1"/>
                </a:solidFill>
                <a:latin typeface="Arial" panose="020B0604020202020204" pitchFamily="34" charset="0"/>
              </a:rPr>
              <a:t>Globally, 1 in 4 adults is not active enough</a:t>
            </a:r>
          </a:p>
          <a:p>
            <a:pPr marL="285750" indent="-285750">
              <a:spcAft>
                <a:spcPts val="900"/>
              </a:spcAft>
              <a:buFont typeface="Arial" panose="020B0604020202020204" pitchFamily="34" charset="0"/>
              <a:buChar char="•"/>
            </a:pPr>
            <a:r>
              <a:rPr lang="en-US" sz="2000" dirty="0">
                <a:solidFill>
                  <a:schemeClr val="bg1"/>
                </a:solidFill>
                <a:latin typeface="Arial" panose="020B0604020202020204" pitchFamily="34" charset="0"/>
              </a:rPr>
              <a:t>More than 80% of the world's adolescents are not physically active enough</a:t>
            </a:r>
          </a:p>
        </p:txBody>
      </p:sp>
      <p:pic>
        <p:nvPicPr>
          <p:cNvPr id="12" name="Picture 11">
            <a:extLst>
              <a:ext uri="{FF2B5EF4-FFF2-40B4-BE49-F238E27FC236}">
                <a16:creationId xmlns:a16="http://schemas.microsoft.com/office/drawing/2014/main" id="{C0DDDF2D-D3CD-4CC1-B30D-87F695CB5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4136" y="990631"/>
            <a:ext cx="1234215" cy="617108"/>
          </a:xfrm>
          <a:prstGeom prst="rect">
            <a:avLst/>
          </a:prstGeom>
        </p:spPr>
      </p:pic>
      <p:pic>
        <p:nvPicPr>
          <p:cNvPr id="14" name="Picture 13" descr="A picture containing table&#10;&#10;Description automatically generated">
            <a:extLst>
              <a:ext uri="{FF2B5EF4-FFF2-40B4-BE49-F238E27FC236}">
                <a16:creationId xmlns:a16="http://schemas.microsoft.com/office/drawing/2014/main" id="{7EFDD43B-9BAA-224B-A6B9-62B184FD1A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9000" y="1192661"/>
            <a:ext cx="3289300" cy="12954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1B9BADB3-60DE-C048-AB0F-A414D84C559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54570" y="2671573"/>
            <a:ext cx="3263900" cy="1295400"/>
          </a:xfrm>
          <a:prstGeom prst="rect">
            <a:avLst/>
          </a:prstGeom>
        </p:spPr>
      </p:pic>
      <p:pic>
        <p:nvPicPr>
          <p:cNvPr id="18" name="Picture 17" descr="A close up of a sign&#10;&#10;Description automatically generated">
            <a:extLst>
              <a:ext uri="{FF2B5EF4-FFF2-40B4-BE49-F238E27FC236}">
                <a16:creationId xmlns:a16="http://schemas.microsoft.com/office/drawing/2014/main" id="{03E6160A-8A5B-6A46-82F5-F5A50D650E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43200" y="4150485"/>
            <a:ext cx="3314700" cy="1308100"/>
          </a:xfrm>
          <a:prstGeom prst="rect">
            <a:avLst/>
          </a:prstGeom>
        </p:spPr>
      </p:pic>
      <p:sp>
        <p:nvSpPr>
          <p:cNvPr id="19" name="Rectangle 18">
            <a:extLst>
              <a:ext uri="{FF2B5EF4-FFF2-40B4-BE49-F238E27FC236}">
                <a16:creationId xmlns:a16="http://schemas.microsoft.com/office/drawing/2014/main" id="{4B8EBC5D-7A2A-BD46-A514-FC7CC0F37E99}"/>
              </a:ext>
            </a:extLst>
          </p:cNvPr>
          <p:cNvSpPr/>
          <p:nvPr/>
        </p:nvSpPr>
        <p:spPr>
          <a:xfrm>
            <a:off x="293649" y="4523826"/>
            <a:ext cx="2063572" cy="934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r>
              <a:rPr lang="en-US" sz="1200" dirty="0">
                <a:solidFill>
                  <a:schemeClr val="tx1"/>
                </a:solidFill>
                <a:latin typeface="Arial" panose="020B0604020202020204" pitchFamily="34" charset="0"/>
                <a:hlinkClick r:id="rId8">
                  <a:extLst>
                    <a:ext uri="{A12FA001-AC4F-418D-AE19-62706E023703}">
                      <ahyp:hlinkClr xmlns:ahyp="http://schemas.microsoft.com/office/drawing/2018/hyperlinkcolor" val="tx"/>
                    </a:ext>
                  </a:extLst>
                </a:hlinkClick>
              </a:rPr>
              <a:t>www.lifespanfitness.com</a:t>
            </a:r>
          </a:p>
          <a:p>
            <a:r>
              <a:rPr lang="en-US" sz="1200" dirty="0">
                <a:solidFill>
                  <a:schemeClr val="tx1"/>
                </a:solidFill>
                <a:latin typeface="Arial"/>
                <a:cs typeface="Arial"/>
                <a:hlinkClick r:id="rId8">
                  <a:extLst>
                    <a:ext uri="{A12FA001-AC4F-418D-AE19-62706E023703}">
                      <ahyp:hlinkClr xmlns:ahyp="http://schemas.microsoft.com/office/drawing/2018/hyperlinkcolor" val="tx"/>
                    </a:ext>
                  </a:extLst>
                </a:hlinkClick>
              </a:rPr>
              <a:t>www.ncpad.org</a:t>
            </a:r>
            <a:br>
              <a:rPr lang="en-US" sz="1200" dirty="0">
                <a:latin typeface="Arial" panose="020B0604020202020204" pitchFamily="34" charset="0"/>
              </a:rPr>
            </a:br>
            <a:r>
              <a:rPr lang="en-US" sz="1200" dirty="0">
                <a:solidFill>
                  <a:schemeClr val="tx1"/>
                </a:solidFill>
                <a:latin typeface="Arial"/>
                <a:cs typeface="Arial"/>
                <a:hlinkClick r:id="rId9">
                  <a:extLst>
                    <a:ext uri="{A12FA001-AC4F-418D-AE19-62706E023703}">
                      <ahyp:hlinkClr xmlns:ahyp="http://schemas.microsoft.com/office/drawing/2018/hyperlinkcolor" val="tx"/>
                    </a:ext>
                  </a:extLst>
                </a:hlinkClick>
              </a:rPr>
              <a:t>www.suite101.com</a:t>
            </a:r>
            <a:br>
              <a:rPr lang="en-US" sz="1200" dirty="0">
                <a:latin typeface="Arial" panose="020B0604020202020204" pitchFamily="34" charset="0"/>
              </a:rPr>
            </a:br>
            <a:r>
              <a:rPr lang="en-US" sz="1200" dirty="0">
                <a:solidFill>
                  <a:schemeClr val="tx1"/>
                </a:solidFill>
                <a:latin typeface="Arial"/>
                <a:cs typeface="Arial"/>
                <a:hlinkClick r:id="rId10">
                  <a:extLst>
                    <a:ext uri="{A12FA001-AC4F-418D-AE19-62706E023703}">
                      <ahyp:hlinkClr xmlns:ahyp="http://schemas.microsoft.com/office/drawing/2018/hyperlinkcolor" val="tx"/>
                    </a:ext>
                  </a:extLst>
                </a:hlinkClick>
              </a:rPr>
              <a:t>www.naturalnews.com</a:t>
            </a:r>
            <a:br>
              <a:rPr lang="en-US" sz="1200" dirty="0">
                <a:latin typeface="Arial" panose="020B0604020202020204" pitchFamily="34" charset="0"/>
              </a:rPr>
            </a:br>
            <a:r>
              <a:rPr lang="en-US" sz="1200" dirty="0">
                <a:solidFill>
                  <a:schemeClr val="tx1"/>
                </a:solidFill>
                <a:latin typeface="Arial"/>
                <a:cs typeface="Arial"/>
                <a:hlinkClick r:id="rId11">
                  <a:extLst>
                    <a:ext uri="{A12FA001-AC4F-418D-AE19-62706E023703}">
                      <ahyp:hlinkClr xmlns:ahyp="http://schemas.microsoft.com/office/drawing/2018/hyperlinkcolor" val="tx"/>
                    </a:ext>
                  </a:extLst>
                </a:hlinkClick>
              </a:rPr>
              <a:t>www.hopkinsmedicine.org</a:t>
            </a:r>
            <a:r>
              <a:rPr lang="en-US" sz="1200" dirty="0">
                <a:solidFill>
                  <a:schemeClr val="tx1"/>
                </a:solidFill>
                <a:latin typeface="Arial"/>
                <a:cs typeface="Arial"/>
              </a:rPr>
              <a:t> </a:t>
            </a:r>
            <a:endParaRPr lang="en-US" sz="1200" dirty="0">
              <a:solidFill>
                <a:schemeClr val="tx1"/>
              </a:solidFill>
              <a:latin typeface="Arial" panose="020B0604020202020204" pitchFamily="34" charset="0"/>
              <a:cs typeface="Arial"/>
            </a:endParaRPr>
          </a:p>
        </p:txBody>
      </p:sp>
    </p:spTree>
    <p:extLst>
      <p:ext uri="{BB962C8B-B14F-4D97-AF65-F5344CB8AC3E}">
        <p14:creationId xmlns:p14="http://schemas.microsoft.com/office/powerpoint/2010/main" val="8739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CB408B-FFF6-4464-94E8-F5F8FE135FF7}"/>
              </a:ext>
            </a:extLst>
          </p:cNvPr>
          <p:cNvSpPr/>
          <p:nvPr/>
        </p:nvSpPr>
        <p:spPr>
          <a:xfrm>
            <a:off x="6691701" y="6275177"/>
            <a:ext cx="4945811" cy="28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r>
              <a:rPr lang="en-US" sz="100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https://www.who.int/en/news-room/fact-sheets/detail/physical-activity</a:t>
            </a:r>
            <a:endParaRPr lang="en-US" sz="1000" dirty="0">
              <a:solidFill>
                <a:schemeClr val="tx1"/>
              </a:solidFill>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67854"/>
            <a:ext cx="50292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Physical Inactivity Contributors</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smtClean="0"/>
              <a:t>8</a:t>
            </a:fld>
            <a:endParaRPr lang="en-US"/>
          </a:p>
        </p:txBody>
      </p:sp>
      <p:sp>
        <p:nvSpPr>
          <p:cNvPr id="5" name="Rectangle 4">
            <a:extLst>
              <a:ext uri="{FF2B5EF4-FFF2-40B4-BE49-F238E27FC236}">
                <a16:creationId xmlns:a16="http://schemas.microsoft.com/office/drawing/2014/main" id="{D0003874-D027-44D6-9394-9BD16C64764E}"/>
              </a:ext>
            </a:extLst>
          </p:cNvPr>
          <p:cNvSpPr/>
          <p:nvPr/>
        </p:nvSpPr>
        <p:spPr>
          <a:xfrm>
            <a:off x="392970" y="1442269"/>
            <a:ext cx="5772042" cy="4516621"/>
          </a:xfrm>
          <a:prstGeom prst="rect">
            <a:avLst/>
          </a:prstGeom>
        </p:spPr>
        <p:txBody>
          <a:bodyPr wrap="square">
            <a:spAutoFit/>
          </a:bodyPr>
          <a:lstStyle/>
          <a:p>
            <a:pPr>
              <a:spcAft>
                <a:spcPts val="900"/>
              </a:spcAft>
            </a:pPr>
            <a:r>
              <a:rPr lang="en-US" sz="2000" b="1" dirty="0">
                <a:latin typeface="Arial" panose="020B0604020202020204" pitchFamily="34" charset="0"/>
              </a:rPr>
              <a:t>Behavioral:</a:t>
            </a:r>
          </a:p>
          <a:p>
            <a:pPr marL="285750" indent="-285750">
              <a:spcAft>
                <a:spcPts val="900"/>
              </a:spcAft>
              <a:buFont typeface="Arial" panose="020B0604020202020204" pitchFamily="34" charset="0"/>
              <a:buChar char="•"/>
            </a:pPr>
            <a:r>
              <a:rPr lang="en-US" sz="2000" dirty="0">
                <a:latin typeface="Arial" panose="020B0604020202020204" pitchFamily="34" charset="0"/>
              </a:rPr>
              <a:t>Inaction during leisure time (TV or computer)</a:t>
            </a:r>
          </a:p>
          <a:p>
            <a:pPr marL="285750" indent="-285750">
              <a:spcAft>
                <a:spcPts val="900"/>
              </a:spcAft>
              <a:buFont typeface="Arial" panose="020B0604020202020204" pitchFamily="34" charset="0"/>
              <a:buChar char="•"/>
            </a:pPr>
            <a:r>
              <a:rPr lang="en-US" sz="2000" dirty="0">
                <a:latin typeface="Arial" panose="020B0604020202020204" pitchFamily="34" charset="0"/>
              </a:rPr>
              <a:t>Sedentary behavior on the job and at home</a:t>
            </a:r>
          </a:p>
          <a:p>
            <a:pPr marL="285750" indent="-285750">
              <a:spcAft>
                <a:spcPts val="900"/>
              </a:spcAft>
              <a:buFont typeface="Arial" panose="020B0604020202020204" pitchFamily="34" charset="0"/>
              <a:buChar char="•"/>
            </a:pPr>
            <a:r>
              <a:rPr lang="en-US" sz="2000" dirty="0">
                <a:latin typeface="Arial" panose="020B0604020202020204" pitchFamily="34" charset="0"/>
              </a:rPr>
              <a:t>“Passive” models of transportation </a:t>
            </a:r>
          </a:p>
          <a:p>
            <a:pPr>
              <a:spcAft>
                <a:spcPts val="900"/>
              </a:spcAft>
            </a:pPr>
            <a:endParaRPr lang="en-US" sz="2000" b="1" dirty="0">
              <a:latin typeface="Arial" panose="020B0604020202020204" pitchFamily="34" charset="0"/>
            </a:endParaRPr>
          </a:p>
          <a:p>
            <a:pPr>
              <a:spcAft>
                <a:spcPts val="900"/>
              </a:spcAft>
            </a:pPr>
            <a:r>
              <a:rPr lang="en-US" sz="2000" b="1" dirty="0">
                <a:latin typeface="Arial" panose="020B0604020202020204" pitchFamily="34" charset="0"/>
              </a:rPr>
              <a:t>Environmental (linked to urbanization): </a:t>
            </a:r>
          </a:p>
          <a:p>
            <a:pPr marL="285750" indent="-285750">
              <a:spcAft>
                <a:spcPts val="900"/>
              </a:spcAft>
              <a:buFont typeface="Arial" panose="020B0604020202020204" pitchFamily="34" charset="0"/>
              <a:buChar char="•"/>
            </a:pPr>
            <a:r>
              <a:rPr lang="en-US" sz="2000" dirty="0">
                <a:latin typeface="Arial" panose="020B0604020202020204" pitchFamily="34" charset="0"/>
              </a:rPr>
              <a:t>Fear of violence and crime in outdoor areas</a:t>
            </a:r>
          </a:p>
          <a:p>
            <a:pPr marL="285750" indent="-285750">
              <a:spcAft>
                <a:spcPts val="900"/>
              </a:spcAft>
              <a:buFont typeface="Arial" panose="020B0604020202020204" pitchFamily="34" charset="0"/>
              <a:buChar char="•"/>
            </a:pPr>
            <a:r>
              <a:rPr lang="en-US" sz="2000" dirty="0">
                <a:latin typeface="Arial" panose="020B0604020202020204" pitchFamily="34" charset="0"/>
              </a:rPr>
              <a:t>High-density traffic</a:t>
            </a:r>
          </a:p>
          <a:p>
            <a:pPr marL="285750" indent="-285750">
              <a:spcAft>
                <a:spcPts val="900"/>
              </a:spcAft>
              <a:buFont typeface="Arial" panose="020B0604020202020204" pitchFamily="34" charset="0"/>
              <a:buChar char="•"/>
            </a:pPr>
            <a:r>
              <a:rPr lang="en-US" sz="2000" dirty="0">
                <a:latin typeface="Arial" panose="020B0604020202020204" pitchFamily="34" charset="0"/>
              </a:rPr>
              <a:t>Low air quality, pollution</a:t>
            </a:r>
          </a:p>
          <a:p>
            <a:pPr marL="285750" indent="-285750">
              <a:spcAft>
                <a:spcPts val="900"/>
              </a:spcAft>
              <a:buFont typeface="Arial" panose="020B0604020202020204" pitchFamily="34" charset="0"/>
              <a:buChar char="•"/>
            </a:pPr>
            <a:r>
              <a:rPr lang="en-US" sz="2000" dirty="0">
                <a:latin typeface="Arial" panose="020B0604020202020204" pitchFamily="34" charset="0"/>
              </a:rPr>
              <a:t>Lack of parks, sidewalks/sports/recreation facilities</a:t>
            </a:r>
          </a:p>
        </p:txBody>
      </p:sp>
      <p:pic>
        <p:nvPicPr>
          <p:cNvPr id="12" name="Picture 11">
            <a:extLst>
              <a:ext uri="{FF2B5EF4-FFF2-40B4-BE49-F238E27FC236}">
                <a16:creationId xmlns:a16="http://schemas.microsoft.com/office/drawing/2014/main" id="{CC986AEB-751B-9D4E-BFEA-F71BFE8D2F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5530" y="818115"/>
            <a:ext cx="1071113" cy="535557"/>
          </a:xfrm>
          <a:prstGeom prst="rect">
            <a:avLst/>
          </a:prstGeom>
        </p:spPr>
      </p:pic>
      <p:pic>
        <p:nvPicPr>
          <p:cNvPr id="15" name="Picture 14">
            <a:extLst>
              <a:ext uri="{FF2B5EF4-FFF2-40B4-BE49-F238E27FC236}">
                <a16:creationId xmlns:a16="http://schemas.microsoft.com/office/drawing/2014/main" id="{3F84E98C-788C-4E18-A03D-695E90F34A4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35974" y="482537"/>
            <a:ext cx="5873514" cy="5892925"/>
          </a:xfrm>
          <a:prstGeom prst="rect">
            <a:avLst/>
          </a:prstGeom>
        </p:spPr>
      </p:pic>
    </p:spTree>
    <p:extLst>
      <p:ext uri="{BB962C8B-B14F-4D97-AF65-F5344CB8AC3E}">
        <p14:creationId xmlns:p14="http://schemas.microsoft.com/office/powerpoint/2010/main" val="139808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9E9F17D-09ED-0347-9415-6FD5960F916E}"/>
              </a:ext>
            </a:extLst>
          </p:cNvPr>
          <p:cNvSpPr txBox="1"/>
          <p:nvPr/>
        </p:nvSpPr>
        <p:spPr>
          <a:xfrm>
            <a:off x="3311912" y="1496034"/>
            <a:ext cx="6033243" cy="2862322"/>
          </a:xfrm>
          <a:prstGeom prst="rect">
            <a:avLst/>
          </a:prstGeom>
          <a:noFill/>
        </p:spPr>
        <p:txBody>
          <a:bodyPr wrap="square" rtlCol="0">
            <a:spAutoFit/>
          </a:bodyPr>
          <a:lstStyle/>
          <a:p>
            <a:r>
              <a:rPr lang="en-US" sz="3600" b="1" dirty="0">
                <a:solidFill>
                  <a:schemeClr val="accent2"/>
                </a:solidFill>
                <a:latin typeface="Arial" panose="020B0604020202020204" pitchFamily="34" charset="0"/>
              </a:rPr>
              <a:t>The estimated gains in life expectancy in the US population were 2.00 years for reducing excessive sitting to &lt;3 h/day</a:t>
            </a: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67854"/>
            <a:ext cx="50292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Sitting Facts</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smtClean="0"/>
              <a:t>9</a:t>
            </a:fld>
            <a:endParaRPr lang="en-US"/>
          </a:p>
        </p:txBody>
      </p:sp>
      <p:pic>
        <p:nvPicPr>
          <p:cNvPr id="5" name="Graphic 4" descr="Open quotation mark">
            <a:extLst>
              <a:ext uri="{FF2B5EF4-FFF2-40B4-BE49-F238E27FC236}">
                <a16:creationId xmlns:a16="http://schemas.microsoft.com/office/drawing/2014/main" id="{E2E2505C-C057-4441-A13D-CE8ECB66E8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23581" y="655577"/>
            <a:ext cx="914400" cy="914400"/>
          </a:xfrm>
          <a:prstGeom prst="rect">
            <a:avLst/>
          </a:prstGeom>
        </p:spPr>
      </p:pic>
      <p:pic>
        <p:nvPicPr>
          <p:cNvPr id="11" name="Graphic 10" descr="Closed quotation mark">
            <a:extLst>
              <a:ext uri="{FF2B5EF4-FFF2-40B4-BE49-F238E27FC236}">
                <a16:creationId xmlns:a16="http://schemas.microsoft.com/office/drawing/2014/main" id="{2276B48F-E0FB-D842-87A0-29E88180AA3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04686" y="4139695"/>
            <a:ext cx="914400" cy="914400"/>
          </a:xfrm>
          <a:prstGeom prst="rect">
            <a:avLst/>
          </a:prstGeom>
        </p:spPr>
      </p:pic>
      <p:sp>
        <p:nvSpPr>
          <p:cNvPr id="13" name="TextBox 12">
            <a:hlinkClick r:id="rId7"/>
            <a:extLst>
              <a:ext uri="{FF2B5EF4-FFF2-40B4-BE49-F238E27FC236}">
                <a16:creationId xmlns:a16="http://schemas.microsoft.com/office/drawing/2014/main" id="{4E00E8C6-CD12-1C45-820D-9A93310405F8}"/>
              </a:ext>
            </a:extLst>
          </p:cNvPr>
          <p:cNvSpPr txBox="1"/>
          <p:nvPr/>
        </p:nvSpPr>
        <p:spPr>
          <a:xfrm>
            <a:off x="4392452" y="5124871"/>
            <a:ext cx="6117380" cy="692497"/>
          </a:xfrm>
          <a:prstGeom prst="rect">
            <a:avLst/>
          </a:prstGeom>
          <a:noFill/>
        </p:spPr>
        <p:txBody>
          <a:bodyPr wrap="none" lIns="91440" tIns="45720" rIns="91440" bIns="45720" rtlCol="0" anchor="t">
            <a:spAutoFit/>
          </a:bodyPr>
          <a:lstStyle/>
          <a:p>
            <a:r>
              <a:rPr lang="en-US" sz="1050" dirty="0">
                <a:latin typeface="Arial" panose="020B0604020202020204" pitchFamily="34" charset="0"/>
                <a:hlinkClick r:id="rId7">
                  <a:extLst>
                    <a:ext uri="{A12FA001-AC4F-418D-AE19-62706E023703}">
                      <ahyp:hlinkClr xmlns:ahyp="http://schemas.microsoft.com/office/drawing/2018/hyperlinkcolor" val="tx"/>
                    </a:ext>
                  </a:extLst>
                </a:hlinkClick>
              </a:rPr>
              <a:t>Katzmarzyk PT, Lee I-M. Sedentary behavior and life expectancy in the USA: </a:t>
            </a:r>
            <a:br>
              <a:rPr lang="en-US" sz="1050" dirty="0">
                <a:latin typeface="Arial" panose="020B0604020202020204" pitchFamily="34" charset="0"/>
                <a:hlinkClick r:id="rId7">
                  <a:extLst>
                    <a:ext uri="{A12FA001-AC4F-418D-AE19-62706E023703}">
                      <ahyp:hlinkClr xmlns:ahyp="http://schemas.microsoft.com/office/drawing/2018/hyperlinkcolor" val="tx"/>
                    </a:ext>
                  </a:extLst>
                </a:hlinkClick>
              </a:rPr>
            </a:br>
            <a:r>
              <a:rPr lang="en-US" sz="1050" dirty="0">
                <a:latin typeface="Arial" panose="020B0604020202020204" pitchFamily="34" charset="0"/>
                <a:hlinkClick r:id="rId7">
                  <a:extLst>
                    <a:ext uri="{A12FA001-AC4F-418D-AE19-62706E023703}">
                      <ahyp:hlinkClr xmlns:ahyp="http://schemas.microsoft.com/office/drawing/2018/hyperlinkcolor" val="tx"/>
                    </a:ext>
                  </a:extLst>
                </a:hlinkClick>
              </a:rPr>
              <a:t>a cause-deleted life table analysis. BMJ Open 2012;2:e000828. doi:10.1136/bmjopen-2012-000828</a:t>
            </a:r>
            <a:endParaRPr lang="en-US" sz="1050" dirty="0">
              <a:latin typeface="Arial" panose="020B0604020202020204" pitchFamily="34" charset="0"/>
            </a:endParaRPr>
          </a:p>
          <a:p>
            <a:endParaRPr lang="en-US" dirty="0">
              <a:latin typeface="Arial" panose="020B0604020202020204" pitchFamily="34" charset="0"/>
            </a:endParaRPr>
          </a:p>
        </p:txBody>
      </p:sp>
    </p:spTree>
    <p:extLst>
      <p:ext uri="{BB962C8B-B14F-4D97-AF65-F5344CB8AC3E}">
        <p14:creationId xmlns:p14="http://schemas.microsoft.com/office/powerpoint/2010/main" val="744857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he Foundational Components of Lifestyle Medicine:  Exercise, Nutrition and Sleep&amp;quot;&quot;/&gt;&lt;property id=&quot;20307&quot; value=&quot;312&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302&quot;/&gt;&lt;/object&gt;&lt;object type=&quot;3&quot; unique_id=&quot;10006&quot;&gt;&lt;property id=&quot;20148&quot; value=&quot;5&quot;/&gt;&lt;property id=&quot;20300&quot; value=&quot;Slide 4&quot;/&gt;&lt;property id=&quot;20307&quot; value=&quot;386&quot;/&gt;&lt;/object&gt;&lt;object type=&quot;3&quot; unique_id=&quot;10007&quot;&gt;&lt;property id=&quot;20148&quot; value=&quot;5&quot;/&gt;&lt;property id=&quot;20300&quot; value=&quot;Slide 5&quot;/&gt;&lt;property id=&quot;20307&quot; value=&quot;387&quot;/&gt;&lt;/object&gt;&lt;object type=&quot;3&quot; unique_id=&quot;10008&quot;&gt;&lt;property id=&quot;20148&quot; value=&quot;5&quot;/&gt;&lt;property id=&quot;20300&quot; value=&quot;Slide 6&quot;/&gt;&lt;property id=&quot;20307&quot; value=&quot;388&quot;/&gt;&lt;/object&gt;&lt;object type=&quot;3&quot; unique_id=&quot;10009&quot;&gt;&lt;property id=&quot;20148&quot; value=&quot;5&quot;/&gt;&lt;property id=&quot;20300&quot; value=&quot;Slide 7&quot;/&gt;&lt;property id=&quot;20307&quot; value=&quot;315&quot;/&gt;&lt;/object&gt;&lt;object type=&quot;3&quot; unique_id=&quot;10010&quot;&gt;&lt;property id=&quot;20148&quot; value=&quot;5&quot;/&gt;&lt;property id=&quot;20300&quot; value=&quot;Slide 8&quot;/&gt;&lt;property id=&quot;20307&quot; value=&quot;389&quot;/&gt;&lt;/object&gt;&lt;object type=&quot;3&quot; unique_id=&quot;10011&quot;&gt;&lt;property id=&quot;20148&quot; value=&quot;5&quot;/&gt;&lt;property id=&quot;20300&quot; value=&quot;Slide 9&quot;/&gt;&lt;property id=&quot;20307&quot; value=&quot;346&quot;/&gt;&lt;/object&gt;&lt;object type=&quot;3&quot; unique_id=&quot;10012&quot;&gt;&lt;property id=&quot;20148&quot; value=&quot;5&quot;/&gt;&lt;property id=&quot;20300&quot; value=&quot;Slide 10&quot;/&gt;&lt;property id=&quot;20307&quot; value=&quot;390&quot;/&gt;&lt;/object&gt;&lt;object type=&quot;3&quot; unique_id=&quot;10013&quot;&gt;&lt;property id=&quot;20148&quot; value=&quot;5&quot;/&gt;&lt;property id=&quot;20300&quot; value=&quot;Slide 11&quot;/&gt;&lt;property id=&quot;20307&quot; value=&quot;391&quot;/&gt;&lt;/object&gt;&lt;object type=&quot;3&quot; unique_id=&quot;10014&quot;&gt;&lt;property id=&quot;20148&quot; value=&quot;5&quot;/&gt;&lt;property id=&quot;20300&quot; value=&quot;Slide 12&quot;/&gt;&lt;property id=&quot;20307&quot; value=&quot;392&quot;/&gt;&lt;/object&gt;&lt;object type=&quot;3&quot; unique_id=&quot;10015&quot;&gt;&lt;property id=&quot;20148&quot; value=&quot;5&quot;/&gt;&lt;property id=&quot;20300&quot; value=&quot;Slide 13&quot;/&gt;&lt;property id=&quot;20307&quot; value=&quot;393&quot;/&gt;&lt;/object&gt;&lt;object type=&quot;3&quot; unique_id=&quot;10016&quot;&gt;&lt;property id=&quot;20148&quot; value=&quot;5&quot;/&gt;&lt;property id=&quot;20300&quot; value=&quot;Slide 14&quot;/&gt;&lt;property id=&quot;20307&quot; value=&quot;394&quot;/&gt;&lt;/object&gt;&lt;object type=&quot;3&quot; unique_id=&quot;10017&quot;&gt;&lt;property id=&quot;20148&quot; value=&quot;5&quot;/&gt;&lt;property id=&quot;20300&quot; value=&quot;Slide 15&quot;/&gt;&lt;property id=&quot;20307&quot; value=&quot;395&quot;/&gt;&lt;/object&gt;&lt;object type=&quot;3&quot; unique_id=&quot;10018&quot;&gt;&lt;property id=&quot;20148&quot; value=&quot;5&quot;/&gt;&lt;property id=&quot;20300&quot; value=&quot;Slide 16&quot;/&gt;&lt;property id=&quot;20307&quot; value=&quot;396&quot;/&gt;&lt;/object&gt;&lt;object type=&quot;3&quot; unique_id=&quot;10019&quot;&gt;&lt;property id=&quot;20148&quot; value=&quot;5&quot;/&gt;&lt;property id=&quot;20300&quot; value=&quot;Slide 17&quot;/&gt;&lt;property id=&quot;20307&quot; value=&quot;397&quot;/&gt;&lt;/object&gt;&lt;object type=&quot;3&quot; unique_id=&quot;10020&quot;&gt;&lt;property id=&quot;20148&quot; value=&quot;5&quot;/&gt;&lt;property id=&quot;20300&quot; value=&quot;Slide 18&quot;/&gt;&lt;property id=&quot;20307&quot; value=&quot;398&quot;/&gt;&lt;/object&gt;&lt;object type=&quot;3&quot; unique_id=&quot;10021&quot;&gt;&lt;property id=&quot;20148&quot; value=&quot;5&quot;/&gt;&lt;property id=&quot;20300&quot; value=&quot;Slide 19&quot;/&gt;&lt;property id=&quot;20307&quot; value=&quot;399&quot;/&gt;&lt;/object&gt;&lt;object type=&quot;3&quot; unique_id=&quot;10022&quot;&gt;&lt;property id=&quot;20148&quot; value=&quot;5&quot;/&gt;&lt;property id=&quot;20300&quot; value=&quot;Slide 20&quot;/&gt;&lt;property id=&quot;20307&quot; value=&quot;400&quot;/&gt;&lt;/object&gt;&lt;object type=&quot;3&quot; unique_id=&quot;10023&quot;&gt;&lt;property id=&quot;20148&quot; value=&quot;5&quot;/&gt;&lt;property id=&quot;20300&quot; value=&quot;Slide 21&quot;/&gt;&lt;property id=&quot;20307&quot; value=&quot;401&quot;/&gt;&lt;/object&gt;&lt;object type=&quot;3&quot; unique_id=&quot;10024&quot;&gt;&lt;property id=&quot;20148&quot; value=&quot;5&quot;/&gt;&lt;property id=&quot;20300&quot; value=&quot;Slide 22&quot;/&gt;&lt;property id=&quot;20307&quot; value=&quot;402&quot;/&gt;&lt;/object&gt;&lt;object type=&quot;3&quot; unique_id=&quot;10025&quot;&gt;&lt;property id=&quot;20148&quot; value=&quot;5&quot;/&gt;&lt;property id=&quot;20300&quot; value=&quot;Slide 23&quot;/&gt;&lt;property id=&quot;20307&quot; value=&quot;403&quot;/&gt;&lt;/object&gt;&lt;object type=&quot;3&quot; unique_id=&quot;10026&quot;&gt;&lt;property id=&quot;20148&quot; value=&quot;5&quot;/&gt;&lt;property id=&quot;20300&quot; value=&quot;Slide 24&quot;/&gt;&lt;property id=&quot;20307&quot; value=&quot;404&quot;/&gt;&lt;/object&gt;&lt;object type=&quot;3&quot; unique_id=&quot;10027&quot;&gt;&lt;property id=&quot;20148&quot; value=&quot;5&quot;/&gt;&lt;property id=&quot;20300&quot; value=&quot;Slide 25&quot;/&gt;&lt;property id=&quot;20307&quot; value=&quot;405&quot;/&gt;&lt;/object&gt;&lt;object type=&quot;3&quot; unique_id=&quot;10028&quot;&gt;&lt;property id=&quot;20148&quot; value=&quot;5&quot;/&gt;&lt;property id=&quot;20300&quot; value=&quot;Slide 26&quot;/&gt;&lt;property id=&quot;20307&quot; value=&quot;406&quot;/&gt;&lt;/object&gt;&lt;object type=&quot;3&quot; unique_id=&quot;10029&quot;&gt;&lt;property id=&quot;20148&quot; value=&quot;5&quot;/&gt;&lt;property id=&quot;20300&quot; value=&quot;Slide 27&quot;/&gt;&lt;property id=&quot;20307&quot; value=&quot;407&quot;/&gt;&lt;/object&gt;&lt;object type=&quot;3&quot; unique_id=&quot;10030&quot;&gt;&lt;property id=&quot;20148&quot; value=&quot;5&quot;/&gt;&lt;property id=&quot;20300&quot; value=&quot;Slide 28&quot;/&gt;&lt;property id=&quot;20307&quot; value=&quot;408&quot;/&gt;&lt;/object&gt;&lt;object type=&quot;3&quot; unique_id=&quot;10031&quot;&gt;&lt;property id=&quot;20148&quot; value=&quot;5&quot;/&gt;&lt;property id=&quot;20300&quot; value=&quot;Slide 29&quot;/&gt;&lt;property id=&quot;20307&quot; value=&quot;409&quot;/&gt;&lt;/object&gt;&lt;object type=&quot;3&quot; unique_id=&quot;10032&quot;&gt;&lt;property id=&quot;20148&quot; value=&quot;5&quot;/&gt;&lt;property id=&quot;20300&quot; value=&quot;Slide 30&quot;/&gt;&lt;property id=&quot;20307&quot; value=&quot;410&quot;/&gt;&lt;/object&gt;&lt;object type=&quot;3&quot; unique_id=&quot;10033&quot;&gt;&lt;property id=&quot;20148&quot; value=&quot;5&quot;/&gt;&lt;property id=&quot;20300&quot; value=&quot;Slide 31&quot;/&gt;&lt;property id=&quot;20307&quot; value=&quot;411&quot;/&gt;&lt;/object&gt;&lt;object type=&quot;3&quot; unique_id=&quot;10034&quot;&gt;&lt;property id=&quot;20148&quot; value=&quot;5&quot;/&gt;&lt;property id=&quot;20300&quot; value=&quot;Slide 32&quot;/&gt;&lt;property id=&quot;20307&quot; value=&quot;412&quot;/&gt;&lt;/object&gt;&lt;object type=&quot;3&quot; unique_id=&quot;10035&quot;&gt;&lt;property id=&quot;20148&quot; value=&quot;5&quot;/&gt;&lt;property id=&quot;20300&quot; value=&quot;Slide 33&quot;/&gt;&lt;property id=&quot;20307&quot; value=&quot;413&quot;/&gt;&lt;/object&gt;&lt;object type=&quot;3&quot; unique_id=&quot;10036&quot;&gt;&lt;property id=&quot;20148&quot; value=&quot;5&quot;/&gt;&lt;property id=&quot;20300&quot; value=&quot;Slide 34&quot;/&gt;&lt;property id=&quot;20307&quot; value=&quot;414&quot;/&gt;&lt;/object&gt;&lt;object type=&quot;3&quot; unique_id=&quot;10037&quot;&gt;&lt;property id=&quot;20148&quot; value=&quot;5&quot;/&gt;&lt;property id=&quot;20300&quot; value=&quot;Slide 35&quot;/&gt;&lt;property id=&quot;20307&quot; value=&quot;415&quot;/&gt;&lt;/object&gt;&lt;object type=&quot;3&quot; unique_id=&quot;10038&quot;&gt;&lt;property id=&quot;20148&quot; value=&quot;5&quot;/&gt;&lt;property id=&quot;20300&quot; value=&quot;Slide 36&quot;/&gt;&lt;property id=&quot;20307&quot; value=&quot;416&quot;/&gt;&lt;/object&gt;&lt;object type=&quot;3&quot; unique_id=&quot;10039&quot;&gt;&lt;property id=&quot;20148&quot; value=&quot;5&quot;/&gt;&lt;property id=&quot;20300&quot; value=&quot;Slide 37&quot;/&gt;&lt;property id=&quot;20307&quot; value=&quot;417&quot;/&gt;&lt;/object&gt;&lt;object type=&quot;3&quot; unique_id=&quot;10040&quot;&gt;&lt;property id=&quot;20148&quot; value=&quot;5&quot;/&gt;&lt;property id=&quot;20300&quot; value=&quot;Slide 38&quot;/&gt;&lt;property id=&quot;20307&quot; value=&quot;418&quot;/&gt;&lt;/object&gt;&lt;object type=&quot;3&quot; unique_id=&quot;10041&quot;&gt;&lt;property id=&quot;20148&quot; value=&quot;5&quot;/&gt;&lt;property id=&quot;20300&quot; value=&quot;Slide 39&quot;/&gt;&lt;property id=&quot;20307&quot; value=&quot;272&quot;/&gt;&lt;/object&gt;&lt;object type=&quot;3&quot; unique_id=&quot;10042&quot;&gt;&lt;property id=&quot;20148&quot; value=&quot;5&quot;/&gt;&lt;property id=&quot;20300&quot; value=&quot;Slide 40&quot;/&gt;&lt;property id=&quot;20307&quot; value=&quot;447&quot;/&gt;&lt;/object&gt;&lt;object type=&quot;3&quot; unique_id=&quot;10043&quot;&gt;&lt;property id=&quot;20148&quot; value=&quot;5&quot;/&gt;&lt;property id=&quot;20300&quot; value=&quot;Slide 41&quot;/&gt;&lt;property id=&quot;20307&quot; value=&quot;348&quot;/&gt;&lt;/object&gt;&lt;object type=&quot;3&quot; unique_id=&quot;10044&quot;&gt;&lt;property id=&quot;20148&quot; value=&quot;5&quot;/&gt;&lt;property id=&quot;20300&quot; value=&quot;Slide 42&quot;/&gt;&lt;property id=&quot;20307&quot; value=&quot;420&quot;/&gt;&lt;/object&gt;&lt;object type=&quot;3&quot; unique_id=&quot;10045&quot;&gt;&lt;property id=&quot;20148&quot; value=&quot;5&quot;/&gt;&lt;property id=&quot;20300&quot; value=&quot;Slide 43&quot;/&gt;&lt;property id=&quot;20307&quot; value=&quot;421&quot;/&gt;&lt;/object&gt;&lt;object type=&quot;3&quot; unique_id=&quot;10046&quot;&gt;&lt;property id=&quot;20148&quot; value=&quot;5&quot;/&gt;&lt;property id=&quot;20300&quot; value=&quot;Slide 44&quot;/&gt;&lt;property id=&quot;20307&quot; value=&quot;422&quot;/&gt;&lt;/object&gt;&lt;object type=&quot;3&quot; unique_id=&quot;10047&quot;&gt;&lt;property id=&quot;20148&quot; value=&quot;5&quot;/&gt;&lt;property id=&quot;20300&quot; value=&quot;Slide 45&quot;/&gt;&lt;property id=&quot;20307&quot; value=&quot;423&quot;/&gt;&lt;/object&gt;&lt;object type=&quot;3&quot; unique_id=&quot;10048&quot;&gt;&lt;property id=&quot;20148&quot; value=&quot;5&quot;/&gt;&lt;property id=&quot;20300&quot; value=&quot;Slide 46&quot;/&gt;&lt;property id=&quot;20307&quot; value=&quot;424&quot;/&gt;&lt;/object&gt;&lt;object type=&quot;3&quot; unique_id=&quot;10049&quot;&gt;&lt;property id=&quot;20148&quot; value=&quot;5&quot;/&gt;&lt;property id=&quot;20300&quot; value=&quot;Slide 47&quot;/&gt;&lt;property id=&quot;20307&quot; value=&quot;425&quot;/&gt;&lt;/object&gt;&lt;object type=&quot;3&quot; unique_id=&quot;10050&quot;&gt;&lt;property id=&quot;20148&quot; value=&quot;5&quot;/&gt;&lt;property id=&quot;20300&quot; value=&quot;Slide 48&quot;/&gt;&lt;property id=&quot;20307&quot; value=&quot;426&quot;/&gt;&lt;/object&gt;&lt;object type=&quot;3&quot; unique_id=&quot;10051&quot;&gt;&lt;property id=&quot;20148&quot; value=&quot;5&quot;/&gt;&lt;property id=&quot;20300&quot; value=&quot;Slide 49&quot;/&gt;&lt;property id=&quot;20307&quot; value=&quot;427&quot;/&gt;&lt;/object&gt;&lt;object type=&quot;3&quot; unique_id=&quot;10052&quot;&gt;&lt;property id=&quot;20148&quot; value=&quot;5&quot;/&gt;&lt;property id=&quot;20300&quot; value=&quot;Slide 50&quot;/&gt;&lt;property id=&quot;20307&quot; value=&quot;429&quot;/&gt;&lt;/object&gt;&lt;object type=&quot;3&quot; unique_id=&quot;10053&quot;&gt;&lt;property id=&quot;20148&quot; value=&quot;5&quot;/&gt;&lt;property id=&quot;20300&quot; value=&quot;Slide 51&quot;/&gt;&lt;property id=&quot;20307&quot; value=&quot;428&quot;/&gt;&lt;/object&gt;&lt;object type=&quot;3&quot; unique_id=&quot;10054&quot;&gt;&lt;property id=&quot;20148&quot; value=&quot;5&quot;/&gt;&lt;property id=&quot;20300&quot; value=&quot;Slide 52&quot;/&gt;&lt;property id=&quot;20307&quot; value=&quot;431&quot;/&gt;&lt;/object&gt;&lt;object type=&quot;3&quot; unique_id=&quot;10055&quot;&gt;&lt;property id=&quot;20148&quot; value=&quot;5&quot;/&gt;&lt;property id=&quot;20300&quot; value=&quot;Slide 53&quot;/&gt;&lt;property id=&quot;20307&quot; value=&quot;432&quot;/&gt;&lt;/object&gt;&lt;object type=&quot;3&quot; unique_id=&quot;10056&quot;&gt;&lt;property id=&quot;20148&quot; value=&quot;5&quot;/&gt;&lt;property id=&quot;20300&quot; value=&quot;Slide 54&quot;/&gt;&lt;property id=&quot;20307&quot; value=&quot;433&quot;/&gt;&lt;/object&gt;&lt;object type=&quot;3&quot; unique_id=&quot;10057&quot;&gt;&lt;property id=&quot;20148&quot; value=&quot;5&quot;/&gt;&lt;property id=&quot;20300&quot; value=&quot;Slide 55&quot;/&gt;&lt;property id=&quot;20307&quot; value=&quot;434&quot;/&gt;&lt;/object&gt;&lt;object type=&quot;3&quot; unique_id=&quot;10058&quot;&gt;&lt;property id=&quot;20148&quot; value=&quot;5&quot;/&gt;&lt;property id=&quot;20300&quot; value=&quot;Slide 56&quot;/&gt;&lt;property id=&quot;20307&quot; value=&quot;448&quot;/&gt;&lt;/object&gt;&lt;object type=&quot;3&quot; unique_id=&quot;10059&quot;&gt;&lt;property id=&quot;20148&quot; value=&quot;5&quot;/&gt;&lt;property id=&quot;20300&quot; value=&quot;Slide 57&quot;/&gt;&lt;property id=&quot;20307&quot; value=&quot;436&quot;/&gt;&lt;/object&gt;&lt;object type=&quot;3&quot; unique_id=&quot;10060&quot;&gt;&lt;property id=&quot;20148&quot; value=&quot;5&quot;/&gt;&lt;property id=&quot;20300&quot; value=&quot;Slide 58&quot;/&gt;&lt;property id=&quot;20307&quot; value=&quot;437&quot;/&gt;&lt;/object&gt;&lt;object type=&quot;3&quot; unique_id=&quot;10061&quot;&gt;&lt;property id=&quot;20148&quot; value=&quot;5&quot;/&gt;&lt;property id=&quot;20300&quot; value=&quot;Slide 59&quot;/&gt;&lt;property id=&quot;20307&quot; value=&quot;438&quot;/&gt;&lt;/object&gt;&lt;object type=&quot;3&quot; unique_id=&quot;10062&quot;&gt;&lt;property id=&quot;20148&quot; value=&quot;5&quot;/&gt;&lt;property id=&quot;20300&quot; value=&quot;Slide 64&quot;/&gt;&lt;property id=&quot;20307&quot; value=&quot;439&quot;/&gt;&lt;/object&gt;&lt;object type=&quot;3&quot; unique_id=&quot;10063&quot;&gt;&lt;property id=&quot;20148&quot; value=&quot;5&quot;/&gt;&lt;property id=&quot;20300&quot; value=&quot;Slide 60&quot;/&gt;&lt;property id=&quot;20307&quot; value=&quot;440&quot;/&gt;&lt;/object&gt;&lt;object type=&quot;3&quot; unique_id=&quot;10064&quot;&gt;&lt;property id=&quot;20148&quot; value=&quot;5&quot;/&gt;&lt;property id=&quot;20300&quot; value=&quot;Slide 61&quot;/&gt;&lt;property id=&quot;20307&quot; value=&quot;441&quot;/&gt;&lt;/object&gt;&lt;object type=&quot;3&quot; unique_id=&quot;10065&quot;&gt;&lt;property id=&quot;20148&quot; value=&quot;5&quot;/&gt;&lt;property id=&quot;20300&quot; value=&quot;Slide 65&quot;/&gt;&lt;property id=&quot;20307&quot; value=&quot;442&quot;/&gt;&lt;/object&gt;&lt;object type=&quot;3&quot; unique_id=&quot;10066&quot;&gt;&lt;property id=&quot;20148&quot; value=&quot;5&quot;/&gt;&lt;property id=&quot;20300&quot; value=&quot;Slide 68&quot;/&gt;&lt;property id=&quot;20307&quot; value=&quot;443&quot;/&gt;&lt;/object&gt;&lt;object type=&quot;3&quot; unique_id=&quot;10067&quot;&gt;&lt;property id=&quot;20148&quot; value=&quot;5&quot;/&gt;&lt;property id=&quot;20300&quot; value=&quot;Slide 69&quot;/&gt;&lt;property id=&quot;20307&quot; value=&quot;444&quot;/&gt;&lt;/object&gt;&lt;object type=&quot;3&quot; unique_id=&quot;10068&quot;&gt;&lt;property id=&quot;20148&quot; value=&quot;5&quot;/&gt;&lt;property id=&quot;20300&quot; value=&quot;Slide 70&quot;/&gt;&lt;property id=&quot;20307&quot; value=&quot;449&quot;/&gt;&lt;/object&gt;&lt;object type=&quot;3&quot; unique_id=&quot;10069&quot;&gt;&lt;property id=&quot;20148&quot; value=&quot;5&quot;/&gt;&lt;property id=&quot;20300&quot; value=&quot;Slide 71 - &amp;quot;Questions?&amp;quot;&quot;/&gt;&lt;property id=&quot;20307&quot; value=&quot;446&quot;/&gt;&lt;/object&gt;&lt;object type=&quot;3&quot; unique_id=&quot;12516&quot;&gt;&lt;property id=&quot;20148&quot; value=&quot;5&quot;/&gt;&lt;property id=&quot;20300&quot; value=&quot;Slide 62&quot;/&gt;&lt;property id=&quot;20307&quot; value=&quot;451&quot;/&gt;&lt;/object&gt;&lt;object type=&quot;3&quot; unique_id=&quot;12517&quot;&gt;&lt;property id=&quot;20148&quot; value=&quot;5&quot;/&gt;&lt;property id=&quot;20300&quot; value=&quot;Slide 63&quot;/&gt;&lt;property id=&quot;20307&quot; value=&quot;452&quot;/&gt;&lt;/object&gt;&lt;object type=&quot;3&quot; unique_id=&quot;12518&quot;&gt;&lt;property id=&quot;20148&quot; value=&quot;5&quot;/&gt;&lt;property id=&quot;20300&quot; value=&quot;Slide 66&quot;/&gt;&lt;property id=&quot;20307&quot; value=&quot;453&quot;/&gt;&lt;/object&gt;&lt;object type=&quot;3&quot; unique_id=&quot;12519&quot;&gt;&lt;property id=&quot;20148&quot; value=&quot;5&quot;/&gt;&lt;property id=&quot;20300&quot; value=&quot;Slide 67&quot;/&gt;&lt;property id=&quot;20307&quot; value=&quot;454&quot;/&gt;&lt;/object&gt;&lt;object type=&quot;3&quot; unique_id=&quot;16029&quot;&gt;&lt;property id=&quot;20148&quot; value=&quot;5&quot;/&gt;&lt;property id=&quot;20300&quot; value=&quot;Slide 72&quot;/&gt;&lt;property id=&quot;20307&quot; value=&quot;256&quot;/&gt;&lt;/object&gt;&lt;object type=&quot;3&quot; unique_id=&quot;16030&quot;&gt;&lt;property id=&quot;20148&quot; value=&quot;5&quot;/&gt;&lt;property id=&quot;20300&quot; value=&quot;Slide 73&quot;/&gt;&lt;property id=&quot;20307&quot; value=&quot;455&quot;/&gt;&lt;/object&gt;&lt;object type=&quot;3&quot; unique_id=&quot;16031&quot;&gt;&lt;property id=&quot;20148&quot; value=&quot;5&quot;/&gt;&lt;property id=&quot;20300&quot; value=&quot;Slide 74&quot;/&gt;&lt;property id=&quot;20307&quot; value=&quot;258&quot;/&gt;&lt;/object&gt;&lt;object type=&quot;3&quot; unique_id=&quot;16032&quot;&gt;&lt;property id=&quot;20148&quot; value=&quot;5&quot;/&gt;&lt;property id=&quot;20300&quot; value=&quot;Slide 75&quot;/&gt;&lt;property id=&quot;20307&quot; value=&quot;259&quot;/&gt;&lt;/object&gt;&lt;object type=&quot;3&quot; unique_id=&quot;16033&quot;&gt;&lt;property id=&quot;20148&quot; value=&quot;5&quot;/&gt;&lt;property id=&quot;20300&quot; value=&quot;Slide 76&quot;/&gt;&lt;property id=&quot;20307&quot; value=&quot;260&quot;/&gt;&lt;/object&gt;&lt;object type=&quot;3&quot; unique_id=&quot;16034&quot;&gt;&lt;property id=&quot;20148&quot; value=&quot;5&quot;/&gt;&lt;property id=&quot;20300&quot; value=&quot;Slide 77&quot;/&gt;&lt;property id=&quot;20307&quot; value=&quot;261&quot;/&gt;&lt;/object&gt;&lt;/object&gt;&lt;object type=&quot;8&quot; unique_id=&quot;1013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LMEd Light">
      <a:dk1>
        <a:srgbClr val="363636"/>
      </a:dk1>
      <a:lt1>
        <a:srgbClr val="FFFFFF"/>
      </a:lt1>
      <a:dk2>
        <a:srgbClr val="73000A"/>
      </a:dk2>
      <a:lt2>
        <a:srgbClr val="EBEBEB"/>
      </a:lt2>
      <a:accent1>
        <a:srgbClr val="CC2E40"/>
      </a:accent1>
      <a:accent2>
        <a:srgbClr val="466A9F"/>
      </a:accent2>
      <a:accent3>
        <a:srgbClr val="1F414D"/>
      </a:accent3>
      <a:accent4>
        <a:srgbClr val="65780B"/>
      </a:accent4>
      <a:accent5>
        <a:srgbClr val="CED318"/>
      </a:accent5>
      <a:accent6>
        <a:srgbClr val="FFF193"/>
      </a:accent6>
      <a:hlink>
        <a:srgbClr val="0563C1"/>
      </a:hlink>
      <a:folHlink>
        <a:srgbClr val="954F72"/>
      </a:folHlink>
    </a:clrScheme>
    <a:fontScheme name="LMEd">
      <a:majorFont>
        <a:latin typeface="Georgia Pro Semibold"/>
        <a:ea typeface=""/>
        <a:cs typeface=""/>
      </a:majorFont>
      <a:minorFont>
        <a:latin typeface="Futura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23001</TotalTime>
  <Words>9146</Words>
  <Application>Microsoft Office PowerPoint</Application>
  <PresentationFormat>Widescreen</PresentationFormat>
  <Paragraphs>969</Paragraphs>
  <Slides>69</Slides>
  <Notes>67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5" baseType="lpstr">
      <vt:lpstr>Arial</vt:lpstr>
      <vt:lpstr>Georgia</vt:lpstr>
      <vt:lpstr>Wingdings 2</vt:lpstr>
      <vt:lpstr>Wingdings</vt:lpstr>
      <vt:lpstr>Office Theme</vt:lpstr>
      <vt:lpstr>Packager Shell Object</vt:lpstr>
      <vt:lpstr>The Foundational Components of Lifestyle Medicine:  Exercise, Nutrition and 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MEDICINE UofSC SCHOOL OF MEDICINE GREENVILLE</dc:title>
  <dc:creator>Virginia Abbott</dc:creator>
  <cp:lastModifiedBy>Virginia Abbott</cp:lastModifiedBy>
  <cp:revision>902</cp:revision>
  <dcterms:created xsi:type="dcterms:W3CDTF">2020-01-04T18:33:12Z</dcterms:created>
  <dcterms:modified xsi:type="dcterms:W3CDTF">2021-10-20T00:39:55Z</dcterms:modified>
</cp:coreProperties>
</file>