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sldIdLst>
    <p:sldId id="313" r:id="rId2"/>
    <p:sldId id="257" r:id="rId3"/>
    <p:sldId id="302" r:id="rId4"/>
    <p:sldId id="259" r:id="rId5"/>
    <p:sldId id="260" r:id="rId6"/>
    <p:sldId id="261" r:id="rId7"/>
    <p:sldId id="262" r:id="rId8"/>
    <p:sldId id="263" r:id="rId9"/>
    <p:sldId id="264" r:id="rId10"/>
    <p:sldId id="265" r:id="rId11"/>
    <p:sldId id="314" r:id="rId12"/>
    <p:sldId id="266" r:id="rId13"/>
    <p:sldId id="315" r:id="rId14"/>
    <p:sldId id="268" r:id="rId15"/>
    <p:sldId id="269" r:id="rId16"/>
    <p:sldId id="270" r:id="rId17"/>
    <p:sldId id="271" r:id="rId18"/>
    <p:sldId id="272" r:id="rId19"/>
    <p:sldId id="274" r:id="rId20"/>
    <p:sldId id="275" r:id="rId21"/>
    <p:sldId id="303" r:id="rId22"/>
    <p:sldId id="304" r:id="rId23"/>
    <p:sldId id="277" r:id="rId24"/>
    <p:sldId id="278" r:id="rId25"/>
    <p:sldId id="279" r:id="rId26"/>
    <p:sldId id="305" r:id="rId27"/>
    <p:sldId id="281" r:id="rId28"/>
    <p:sldId id="280" r:id="rId29"/>
    <p:sldId id="307" r:id="rId30"/>
    <p:sldId id="306" r:id="rId31"/>
    <p:sldId id="282" r:id="rId32"/>
    <p:sldId id="283" r:id="rId33"/>
    <p:sldId id="284" r:id="rId34"/>
    <p:sldId id="285" r:id="rId35"/>
    <p:sldId id="286" r:id="rId36"/>
    <p:sldId id="308" r:id="rId37"/>
    <p:sldId id="287" r:id="rId38"/>
    <p:sldId id="288" r:id="rId39"/>
    <p:sldId id="309" r:id="rId40"/>
    <p:sldId id="289" r:id="rId41"/>
    <p:sldId id="290" r:id="rId42"/>
    <p:sldId id="291" r:id="rId43"/>
    <p:sldId id="292" r:id="rId44"/>
    <p:sldId id="293" r:id="rId45"/>
    <p:sldId id="294" r:id="rId46"/>
    <p:sldId id="310" r:id="rId47"/>
    <p:sldId id="311" r:id="rId48"/>
    <p:sldId id="295" r:id="rId49"/>
    <p:sldId id="296" r:id="rId50"/>
    <p:sldId id="297" r:id="rId51"/>
    <p:sldId id="298" r:id="rId52"/>
    <p:sldId id="299" r:id="rId53"/>
    <p:sldId id="300" r:id="rId54"/>
    <p:sldId id="301" r:id="rId55"/>
    <p:sldId id="46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 userDrawn="1">
          <p15:clr>
            <a:srgbClr val="A4A3A4"/>
          </p15:clr>
        </p15:guide>
        <p15:guide id="2" pos="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B498F4-1E25-032E-2814-B236F5106603}" name="Frankie Bennett" initials="FB" userId="cGab79TRVI9f3JqZtaDoGTlZzGHlGpfDwgOHW9b6wM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A"/>
    <a:srgbClr val="466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7BD48-865E-40C6-87AF-58A54B8874BF}" v="2" dt="2021-08-04T14:29:16.745"/>
    <p1510:client id="{13DDA69D-2E42-4CE7-8F63-408C4C4CD613}" v="14" dt="2021-08-09T21:10:58.101"/>
    <p1510:client id="{1E3B3BA8-828D-4645-ADC6-82B1F952EF27}" v="4" dt="2021-01-15T14:07:46.680"/>
    <p1510:client id="{23C316C1-8736-4818-A8FC-46E95934E5B2}" v="1" dt="2021-01-28T13:34:15.040"/>
    <p1510:client id="{417F7528-2467-4D9D-82E4-E2FCCF97B594}" v="8" dt="2021-06-18T18:13:11.423"/>
    <p1510:client id="{4D3D7595-87F1-493E-958D-FB962C1C590B}" v="113" dt="2020-11-18T14:53:14.570"/>
    <p1510:client id="{512311B4-1B2F-446A-AAE4-D396293B9E8D}" v="83" dt="2020-11-18T14:58:30.478"/>
    <p1510:client id="{5E89EABC-D1A4-4FEE-8584-9307B1E476AA}" v="49" dt="2021-06-17T12:55:13.664"/>
    <p1510:client id="{62997BC8-7F96-497C-AD75-93EFC40E8A1F}" v="1" dt="2020-11-18T14:38:33.943"/>
    <p1510:client id="{640473CE-E601-4468-9275-2A75D7F58AF9}" v="117" dt="2021-08-09T21:05:18.016"/>
    <p1510:client id="{656A1E56-EC6C-4CDC-9FD1-82AEEAC6B035}" v="142" dt="2021-09-07T17:45:28.455"/>
    <p1510:client id="{65CB61E3-4094-47BD-A93D-C87741F0C2A8}" v="10" dt="2020-09-30T14:21:09.722"/>
    <p1510:client id="{710EE7F3-9239-42D3-B40D-7C7BC7D80A93}" v="158" dt="2020-11-18T17:10:38.503"/>
    <p1510:client id="{72504994-9523-4F58-989B-AB4C568AFE8C}" v="21" dt="2021-02-09T14:24:16.494"/>
    <p1510:client id="{86325E8E-09D8-4EC5-B3C4-E9708E7305FA}" v="199" dt="2021-06-18T17:59:52.111"/>
    <p1510:client id="{89B5F417-C0C6-4A50-8A6D-4011001E3872}" v="153" dt="2020-11-11T17:33:09.612"/>
    <p1510:client id="{8D4F1A7A-51AC-4E79-A622-385A55C613E9}" v="23" dt="2021-08-14T13:20:25.127"/>
    <p1510:client id="{9559988C-46E1-4C62-889F-98AA2B0F32F0}" v="2" dt="2021-08-06T14:32:45.813"/>
    <p1510:client id="{96476488-C9AB-4A21-BF5C-BAE6FF27501B}" v="2" dt="2020-09-30T15:07:45.677"/>
    <p1510:client id="{A689481B-28A3-4F4F-B14B-23C76FF779B2}" v="551" dt="2021-08-04T14:55:19.954"/>
    <p1510:client id="{BE03B6B5-EA41-47D3-B19B-C124BB954D19}" v="13" dt="2020-10-07T18:22:18.738"/>
    <p1510:client id="{C1C10FB8-55BC-42CC-A8CE-32FCA7B0BD66}" v="112" dt="2021-09-02T13:29:22.157"/>
    <p1510:client id="{C70D176C-C1A4-4A96-9E25-DF22D072D414}" v="2" dt="2021-01-15T13:35:19.367"/>
    <p1510:client id="{DF1C32D8-CAF1-498F-A72A-47FBCE8305D2}" v="285" dt="2020-11-18T13:55:18.664"/>
    <p1510:client id="{E23B2044-5011-45C7-882A-B94277FD5737}" v="2" dt="2021-06-17T16:43:20.563"/>
    <p1510:client id="{EBB015F1-5157-40F4-9BF9-437D7094F547}" v="154" dt="2020-11-18T14:26:44.283"/>
    <p1510:client id="{EC43A675-DA0C-47CB-9D36-EB35FF5F3D84}" v="29" dt="2021-08-14T14:02:14.487"/>
    <p1510:client id="{F3DABB92-79CC-4BB4-BB0F-2121CD0D9A79}" v="28" dt="2020-11-18T14:35:55.305"/>
    <p1510:client id="{F9121D11-05CB-4084-8D13-7E753B6CE458}" v="4" dt="2020-10-01T18:32:16.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89057" autoAdjust="0"/>
  </p:normalViewPr>
  <p:slideViewPr>
    <p:cSldViewPr snapToGrid="0">
      <p:cViewPr varScale="1">
        <p:scale>
          <a:sx n="68" d="100"/>
          <a:sy n="68" d="100"/>
        </p:scale>
        <p:origin x="1338" y="48"/>
      </p:cViewPr>
      <p:guideLst>
        <p:guide orient="horz" pos="168"/>
        <p:guide pos="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ie Bennett" userId="cGab79TRVI9f3JqZtaDoGTlZzGHlGpfDwgOHW9b6wMM=" providerId="None" clId="Web-{DF1C32D8-CAF1-498F-A72A-47FBCE8305D2}"/>
    <pc:docChg chg="modSld">
      <pc:chgData name="Frankie Bennett" userId="cGab79TRVI9f3JqZtaDoGTlZzGHlGpfDwgOHW9b6wMM=" providerId="None" clId="Web-{DF1C32D8-CAF1-498F-A72A-47FBCE8305D2}" dt="2020-11-18T13:55:18.664" v="283"/>
      <pc:docMkLst>
        <pc:docMk/>
      </pc:docMkLst>
      <pc:sldChg chg="modSp">
        <pc:chgData name="Frankie Bennett" userId="cGab79TRVI9f3JqZtaDoGTlZzGHlGpfDwgOHW9b6wMM=" providerId="None" clId="Web-{DF1C32D8-CAF1-498F-A72A-47FBCE8305D2}" dt="2020-11-18T13:28:40.746" v="61" actId="20577"/>
        <pc:sldMkLst>
          <pc:docMk/>
          <pc:sldMk cId="720870213" sldId="259"/>
        </pc:sldMkLst>
        <pc:spChg chg="mod">
          <ac:chgData name="Frankie Bennett" userId="cGab79TRVI9f3JqZtaDoGTlZzGHlGpfDwgOHW9b6wMM=" providerId="None" clId="Web-{DF1C32D8-CAF1-498F-A72A-47FBCE8305D2}" dt="2020-11-18T13:28:40.746" v="61" actId="20577"/>
          <ac:spMkLst>
            <pc:docMk/>
            <pc:sldMk cId="720870213" sldId="259"/>
            <ac:spMk id="6" creationId="{69366FF5-3035-4785-B587-B01444790D23}"/>
          </ac:spMkLst>
        </pc:spChg>
      </pc:sldChg>
      <pc:sldChg chg="addSp modSp">
        <pc:chgData name="Frankie Bennett" userId="cGab79TRVI9f3JqZtaDoGTlZzGHlGpfDwgOHW9b6wMM=" providerId="None" clId="Web-{DF1C32D8-CAF1-498F-A72A-47FBCE8305D2}" dt="2020-11-18T13:35:06.084" v="118" actId="1076"/>
        <pc:sldMkLst>
          <pc:docMk/>
          <pc:sldMk cId="309372997" sldId="263"/>
        </pc:sldMkLst>
        <pc:spChg chg="add mod">
          <ac:chgData name="Frankie Bennett" userId="cGab79TRVI9f3JqZtaDoGTlZzGHlGpfDwgOHW9b6wMM=" providerId="None" clId="Web-{DF1C32D8-CAF1-498F-A72A-47FBCE8305D2}" dt="2020-11-18T13:35:06.084" v="118" actId="1076"/>
          <ac:spMkLst>
            <pc:docMk/>
            <pc:sldMk cId="309372997" sldId="263"/>
            <ac:spMk id="5" creationId="{345A04CB-902E-467D-AA29-924065F73F87}"/>
          </ac:spMkLst>
        </pc:spChg>
      </pc:sldChg>
      <pc:sldChg chg="modSp">
        <pc:chgData name="Frankie Bennett" userId="cGab79TRVI9f3JqZtaDoGTlZzGHlGpfDwgOHW9b6wMM=" providerId="None" clId="Web-{DF1C32D8-CAF1-498F-A72A-47FBCE8305D2}" dt="2020-11-18T13:36:01.445" v="119" actId="20577"/>
        <pc:sldMkLst>
          <pc:docMk/>
          <pc:sldMk cId="3092321836" sldId="264"/>
        </pc:sldMkLst>
        <pc:spChg chg="mod">
          <ac:chgData name="Frankie Bennett" userId="cGab79TRVI9f3JqZtaDoGTlZzGHlGpfDwgOHW9b6wMM=" providerId="None" clId="Web-{DF1C32D8-CAF1-498F-A72A-47FBCE8305D2}" dt="2020-11-18T13:36:01.445" v="119" actId="20577"/>
          <ac:spMkLst>
            <pc:docMk/>
            <pc:sldMk cId="3092321836" sldId="264"/>
            <ac:spMk id="7" creationId="{673DDD60-C0F2-4FBD-8715-D8391F85FAFB}"/>
          </ac:spMkLst>
        </pc:spChg>
      </pc:sldChg>
      <pc:sldChg chg="addSp modSp">
        <pc:chgData name="Frankie Bennett" userId="cGab79TRVI9f3JqZtaDoGTlZzGHlGpfDwgOHW9b6wMM=" providerId="None" clId="Web-{DF1C32D8-CAF1-498F-A72A-47FBCE8305D2}" dt="2020-11-18T13:41:35.251" v="161" actId="20577"/>
        <pc:sldMkLst>
          <pc:docMk/>
          <pc:sldMk cId="3886110003" sldId="265"/>
        </pc:sldMkLst>
        <pc:spChg chg="add mod">
          <ac:chgData name="Frankie Bennett" userId="cGab79TRVI9f3JqZtaDoGTlZzGHlGpfDwgOHW9b6wMM=" providerId="None" clId="Web-{DF1C32D8-CAF1-498F-A72A-47FBCE8305D2}" dt="2020-11-18T13:41:35.251" v="161" actId="20577"/>
          <ac:spMkLst>
            <pc:docMk/>
            <pc:sldMk cId="3886110003" sldId="265"/>
            <ac:spMk id="4" creationId="{EB2E014C-673F-4C05-9465-F2932E30EE9D}"/>
          </ac:spMkLst>
        </pc:spChg>
      </pc:sldChg>
      <pc:sldChg chg="addSp modSp">
        <pc:chgData name="Frankie Bennett" userId="cGab79TRVI9f3JqZtaDoGTlZzGHlGpfDwgOHW9b6wMM=" providerId="None" clId="Web-{DF1C32D8-CAF1-498F-A72A-47FBCE8305D2}" dt="2020-11-18T13:47:48.292" v="187" actId="1076"/>
        <pc:sldMkLst>
          <pc:docMk/>
          <pc:sldMk cId="1878360133" sldId="268"/>
        </pc:sldMkLst>
        <pc:spChg chg="add mod">
          <ac:chgData name="Frankie Bennett" userId="cGab79TRVI9f3JqZtaDoGTlZzGHlGpfDwgOHW9b6wMM=" providerId="None" clId="Web-{DF1C32D8-CAF1-498F-A72A-47FBCE8305D2}" dt="2020-11-18T13:45:21.726" v="184" actId="1076"/>
          <ac:spMkLst>
            <pc:docMk/>
            <pc:sldMk cId="1878360133" sldId="268"/>
            <ac:spMk id="4" creationId="{6AD4AD1A-9949-4D29-A974-4AA5B8739C34}"/>
          </ac:spMkLst>
        </pc:spChg>
        <pc:spChg chg="mod">
          <ac:chgData name="Frankie Bennett" userId="cGab79TRVI9f3JqZtaDoGTlZzGHlGpfDwgOHW9b6wMM=" providerId="None" clId="Web-{DF1C32D8-CAF1-498F-A72A-47FBCE8305D2}" dt="2020-11-18T13:47:06.369" v="185" actId="20577"/>
          <ac:spMkLst>
            <pc:docMk/>
            <pc:sldMk cId="1878360133" sldId="268"/>
            <ac:spMk id="9" creationId="{9C351700-2EA2-44B7-B221-355FE0AE1C9F}"/>
          </ac:spMkLst>
        </pc:spChg>
        <pc:spChg chg="add mod">
          <ac:chgData name="Frankie Bennett" userId="cGab79TRVI9f3JqZtaDoGTlZzGHlGpfDwgOHW9b6wMM=" providerId="None" clId="Web-{DF1C32D8-CAF1-498F-A72A-47FBCE8305D2}" dt="2020-11-18T13:47:48.292" v="187" actId="1076"/>
          <ac:spMkLst>
            <pc:docMk/>
            <pc:sldMk cId="1878360133" sldId="268"/>
            <ac:spMk id="10" creationId="{97693CED-DAD9-40C1-A789-316A71B608F8}"/>
          </ac:spMkLst>
        </pc:spChg>
      </pc:sldChg>
      <pc:sldChg chg="addSp modSp">
        <pc:chgData name="Frankie Bennett" userId="cGab79TRVI9f3JqZtaDoGTlZzGHlGpfDwgOHW9b6wMM=" providerId="None" clId="Web-{DF1C32D8-CAF1-498F-A72A-47FBCE8305D2}" dt="2020-11-18T13:49:36.311" v="215" actId="1076"/>
        <pc:sldMkLst>
          <pc:docMk/>
          <pc:sldMk cId="3514738424" sldId="274"/>
        </pc:sldMkLst>
        <pc:spChg chg="add mod">
          <ac:chgData name="Frankie Bennett" userId="cGab79TRVI9f3JqZtaDoGTlZzGHlGpfDwgOHW9b6wMM=" providerId="None" clId="Web-{DF1C32D8-CAF1-498F-A72A-47FBCE8305D2}" dt="2020-11-18T13:49:36.311" v="215" actId="1076"/>
          <ac:spMkLst>
            <pc:docMk/>
            <pc:sldMk cId="3514738424" sldId="274"/>
            <ac:spMk id="4" creationId="{88C7D53C-8AB7-4559-B167-573EC2A9F1C5}"/>
          </ac:spMkLst>
        </pc:spChg>
      </pc:sldChg>
      <pc:sldChg chg="addSp modSp">
        <pc:chgData name="Frankie Bennett" userId="cGab79TRVI9f3JqZtaDoGTlZzGHlGpfDwgOHW9b6wMM=" providerId="None" clId="Web-{DF1C32D8-CAF1-498F-A72A-47FBCE8305D2}" dt="2020-11-18T13:52:59.754" v="277" actId="1076"/>
        <pc:sldMkLst>
          <pc:docMk/>
          <pc:sldMk cId="2776023728" sldId="275"/>
        </pc:sldMkLst>
        <pc:spChg chg="add mod">
          <ac:chgData name="Frankie Bennett" userId="cGab79TRVI9f3JqZtaDoGTlZzGHlGpfDwgOHW9b6wMM=" providerId="None" clId="Web-{DF1C32D8-CAF1-498F-A72A-47FBCE8305D2}" dt="2020-11-18T13:52:59.754" v="277" actId="1076"/>
          <ac:spMkLst>
            <pc:docMk/>
            <pc:sldMk cId="2776023728" sldId="275"/>
            <ac:spMk id="4" creationId="{CBB0E37E-594D-4B2D-B077-1BA3B448482E}"/>
          </ac:spMkLst>
        </pc:spChg>
      </pc:sldChg>
      <pc:sldChg chg="addSp modSp">
        <pc:chgData name="Frankie Bennett" userId="cGab79TRVI9f3JqZtaDoGTlZzGHlGpfDwgOHW9b6wMM=" providerId="None" clId="Web-{DF1C32D8-CAF1-498F-A72A-47FBCE8305D2}" dt="2020-11-18T13:55:18.664" v="283"/>
        <pc:sldMkLst>
          <pc:docMk/>
          <pc:sldMk cId="617781069" sldId="280"/>
        </pc:sldMkLst>
        <pc:spChg chg="add mod">
          <ac:chgData name="Frankie Bennett" userId="cGab79TRVI9f3JqZtaDoGTlZzGHlGpfDwgOHW9b6wMM=" providerId="None" clId="Web-{DF1C32D8-CAF1-498F-A72A-47FBCE8305D2}" dt="2020-11-18T13:55:18.664" v="283"/>
          <ac:spMkLst>
            <pc:docMk/>
            <pc:sldMk cId="617781069" sldId="280"/>
            <ac:spMk id="4" creationId="{0FA67E9F-899B-4149-B0A6-B51705540E79}"/>
          </ac:spMkLst>
        </pc:spChg>
      </pc:sldChg>
      <pc:sldChg chg="addSp modSp">
        <pc:chgData name="Frankie Bennett" userId="cGab79TRVI9f3JqZtaDoGTlZzGHlGpfDwgOHW9b6wMM=" providerId="None" clId="Web-{DF1C32D8-CAF1-498F-A72A-47FBCE8305D2}" dt="2020-11-18T13:53:42.739" v="279" actId="1076"/>
        <pc:sldMkLst>
          <pc:docMk/>
          <pc:sldMk cId="2866493339" sldId="303"/>
        </pc:sldMkLst>
        <pc:spChg chg="add mod">
          <ac:chgData name="Frankie Bennett" userId="cGab79TRVI9f3JqZtaDoGTlZzGHlGpfDwgOHW9b6wMM=" providerId="None" clId="Web-{DF1C32D8-CAF1-498F-A72A-47FBCE8305D2}" dt="2020-11-18T13:53:42.739" v="279" actId="1076"/>
          <ac:spMkLst>
            <pc:docMk/>
            <pc:sldMk cId="2866493339" sldId="303"/>
            <ac:spMk id="4" creationId="{51974335-059F-4318-A5AC-B5119AD9C013}"/>
          </ac:spMkLst>
        </pc:spChg>
      </pc:sldChg>
      <pc:sldChg chg="addSp modSp">
        <pc:chgData name="Frankie Bennett" userId="cGab79TRVI9f3JqZtaDoGTlZzGHlGpfDwgOHW9b6wMM=" providerId="None" clId="Web-{DF1C32D8-CAF1-498F-A72A-47FBCE8305D2}" dt="2020-11-18T13:53:53.489" v="281" actId="1076"/>
        <pc:sldMkLst>
          <pc:docMk/>
          <pc:sldMk cId="4208830040" sldId="304"/>
        </pc:sldMkLst>
        <pc:spChg chg="add mod">
          <ac:chgData name="Frankie Bennett" userId="cGab79TRVI9f3JqZtaDoGTlZzGHlGpfDwgOHW9b6wMM=" providerId="None" clId="Web-{DF1C32D8-CAF1-498F-A72A-47FBCE8305D2}" dt="2020-11-18T13:53:53.489" v="281" actId="1076"/>
          <ac:spMkLst>
            <pc:docMk/>
            <pc:sldMk cId="4208830040" sldId="304"/>
            <ac:spMk id="4" creationId="{17737B83-43A5-42FB-B4FF-1D91CED5E5BC}"/>
          </ac:spMkLst>
        </pc:spChg>
      </pc:sldChg>
    </pc:docChg>
  </pc:docChgLst>
  <pc:docChgLst>
    <pc:chgData name="Frankie Bennett" userId="cGab79TRVI9f3JqZtaDoGTlZzGHlGpfDwgOHW9b6wMM=" providerId="None" clId="Web-{96476488-C9AB-4A21-BF5C-BAE6FF27501B}"/>
    <pc:docChg chg="modSld">
      <pc:chgData name="Frankie Bennett" userId="cGab79TRVI9f3JqZtaDoGTlZzGHlGpfDwgOHW9b6wMM=" providerId="None" clId="Web-{96476488-C9AB-4A21-BF5C-BAE6FF27501B}" dt="2020-09-30T15:07:40.083" v="10"/>
      <pc:docMkLst>
        <pc:docMk/>
      </pc:docMkLst>
      <pc:sldChg chg="modNotes">
        <pc:chgData name="Frankie Bennett" userId="cGab79TRVI9f3JqZtaDoGTlZzGHlGpfDwgOHW9b6wMM=" providerId="None" clId="Web-{96476488-C9AB-4A21-BF5C-BAE6FF27501B}" dt="2020-09-30T14:42:47.750" v="1"/>
        <pc:sldMkLst>
          <pc:docMk/>
          <pc:sldMk cId="2244382918" sldId="269"/>
        </pc:sldMkLst>
      </pc:sldChg>
      <pc:sldChg chg="modNotes">
        <pc:chgData name="Frankie Bennett" userId="cGab79TRVI9f3JqZtaDoGTlZzGHlGpfDwgOHW9b6wMM=" providerId="None" clId="Web-{96476488-C9AB-4A21-BF5C-BAE6FF27501B}" dt="2020-09-30T14:52:32.411" v="5"/>
        <pc:sldMkLst>
          <pc:docMk/>
          <pc:sldMk cId="1804694003" sldId="270"/>
        </pc:sldMkLst>
      </pc:sldChg>
      <pc:sldChg chg="modNotes">
        <pc:chgData name="Frankie Bennett" userId="cGab79TRVI9f3JqZtaDoGTlZzGHlGpfDwgOHW9b6wMM=" providerId="None" clId="Web-{96476488-C9AB-4A21-BF5C-BAE6FF27501B}" dt="2020-09-30T15:06:53.097" v="9"/>
        <pc:sldMkLst>
          <pc:docMk/>
          <pc:sldMk cId="2093987873" sldId="271"/>
        </pc:sldMkLst>
      </pc:sldChg>
      <pc:sldChg chg="modNotes">
        <pc:chgData name="Frankie Bennett" userId="cGab79TRVI9f3JqZtaDoGTlZzGHlGpfDwgOHW9b6wMM=" providerId="None" clId="Web-{96476488-C9AB-4A21-BF5C-BAE6FF27501B}" dt="2020-09-30T15:07:40.083" v="10"/>
        <pc:sldMkLst>
          <pc:docMk/>
          <pc:sldMk cId="3514738424" sldId="274"/>
        </pc:sldMkLst>
      </pc:sldChg>
    </pc:docChg>
  </pc:docChgLst>
  <pc:docChgLst>
    <pc:chgData name="Frankie Bennett" userId="cGab79TRVI9f3JqZtaDoGTlZzGHlGpfDwgOHW9b6wMM=" providerId="None" clId="Web-{62997BC8-7F96-497C-AD75-93EFC40E8A1F}"/>
    <pc:docChg chg="modSld">
      <pc:chgData name="Frankie Bennett" userId="cGab79TRVI9f3JqZtaDoGTlZzGHlGpfDwgOHW9b6wMM=" providerId="None" clId="Web-{62997BC8-7F96-497C-AD75-93EFC40E8A1F}" dt="2020-11-18T14:38:33.943" v="0"/>
      <pc:docMkLst>
        <pc:docMk/>
      </pc:docMkLst>
      <pc:sldChg chg="addSp">
        <pc:chgData name="Frankie Bennett" userId="cGab79TRVI9f3JqZtaDoGTlZzGHlGpfDwgOHW9b6wMM=" providerId="None" clId="Web-{62997BC8-7F96-497C-AD75-93EFC40E8A1F}" dt="2020-11-18T14:38:33.943" v="0"/>
        <pc:sldMkLst>
          <pc:docMk/>
          <pc:sldMk cId="126220277" sldId="307"/>
        </pc:sldMkLst>
        <pc:spChg chg="add">
          <ac:chgData name="Frankie Bennett" userId="cGab79TRVI9f3JqZtaDoGTlZzGHlGpfDwgOHW9b6wMM=" providerId="None" clId="Web-{62997BC8-7F96-497C-AD75-93EFC40E8A1F}" dt="2020-11-18T14:38:33.943" v="0"/>
          <ac:spMkLst>
            <pc:docMk/>
            <pc:sldMk cId="126220277" sldId="307"/>
            <ac:spMk id="4" creationId="{51575950-27C9-4533-83FE-F6ADC1CB322C}"/>
          </ac:spMkLst>
        </pc:spChg>
      </pc:sldChg>
    </pc:docChg>
  </pc:docChgLst>
  <pc:docChgLst>
    <pc:chgData name="Frankie Bennett" userId="oo3QFmaVUY2rTw72u9LDmc7/DFQjhQIHO++0ObmiRnM=" providerId="None" clId="Web-{FA9527B0-C4D8-44EC-A457-5A8D5C11A339}"/>
    <pc:docChg chg="modSld">
      <pc:chgData name="Frankie Bennett" userId="oo3QFmaVUY2rTw72u9LDmc7/DFQjhQIHO++0ObmiRnM=" providerId="None" clId="Web-{FA9527B0-C4D8-44EC-A457-5A8D5C11A339}" dt="2021-01-22T15:54:43.150" v="0"/>
      <pc:docMkLst>
        <pc:docMk/>
      </pc:docMkLst>
      <pc:sldChg chg="modNotes">
        <pc:chgData name="Frankie Bennett" userId="oo3QFmaVUY2rTw72u9LDmc7/DFQjhQIHO++0ObmiRnM=" providerId="None" clId="Web-{FA9527B0-C4D8-44EC-A457-5A8D5C11A339}" dt="2021-01-22T15:54:43.150" v="0"/>
        <pc:sldMkLst>
          <pc:docMk/>
          <pc:sldMk cId="2111961619" sldId="277"/>
        </pc:sldMkLst>
      </pc:sldChg>
    </pc:docChg>
  </pc:docChgLst>
  <pc:docChgLst>
    <pc:chgData name="Frankie Bennett" userId="cGab79TRVI9f3JqZtaDoGTlZzGHlGpfDwgOHW9b6wMM=" providerId="None" clId="Web-{89B5F417-C0C6-4A50-8A6D-4011001E3872}"/>
    <pc:docChg chg="mod modSld">
      <pc:chgData name="Frankie Bennett" userId="cGab79TRVI9f3JqZtaDoGTlZzGHlGpfDwgOHW9b6wMM=" providerId="None" clId="Web-{89B5F417-C0C6-4A50-8A6D-4011001E3872}" dt="2020-11-11T17:33:09.612" v="149" actId="1076"/>
      <pc:docMkLst>
        <pc:docMk/>
      </pc:docMkLst>
      <pc:sldChg chg="addSp modSp addCm delCm">
        <pc:chgData name="Frankie Bennett" userId="cGab79TRVI9f3JqZtaDoGTlZzGHlGpfDwgOHW9b6wMM=" providerId="None" clId="Web-{89B5F417-C0C6-4A50-8A6D-4011001E3872}" dt="2020-11-11T17:23:42.320" v="57" actId="20577"/>
        <pc:sldMkLst>
          <pc:docMk/>
          <pc:sldMk cId="720870213" sldId="259"/>
        </pc:sldMkLst>
        <pc:spChg chg="add mod">
          <ac:chgData name="Frankie Bennett" userId="cGab79TRVI9f3JqZtaDoGTlZzGHlGpfDwgOHW9b6wMM=" providerId="None" clId="Web-{89B5F417-C0C6-4A50-8A6D-4011001E3872}" dt="2020-11-11T17:23:42.320" v="57" actId="20577"/>
          <ac:spMkLst>
            <pc:docMk/>
            <pc:sldMk cId="720870213" sldId="259"/>
            <ac:spMk id="6" creationId="{69366FF5-3035-4785-B587-B01444790D23}"/>
          </ac:spMkLst>
        </pc:spChg>
      </pc:sldChg>
      <pc:sldChg chg="addSp modSp modNotes">
        <pc:chgData name="Frankie Bennett" userId="cGab79TRVI9f3JqZtaDoGTlZzGHlGpfDwgOHW9b6wMM=" providerId="None" clId="Web-{89B5F417-C0C6-4A50-8A6D-4011001E3872}" dt="2020-11-11T17:30:50.797" v="117" actId="1076"/>
        <pc:sldMkLst>
          <pc:docMk/>
          <pc:sldMk cId="1188405556" sldId="260"/>
        </pc:sldMkLst>
        <pc:spChg chg="mod">
          <ac:chgData name="Frankie Bennett" userId="cGab79TRVI9f3JqZtaDoGTlZzGHlGpfDwgOHW9b6wMM=" providerId="None" clId="Web-{89B5F417-C0C6-4A50-8A6D-4011001E3872}" dt="2020-11-11T17:27:58.559" v="112" actId="20577"/>
          <ac:spMkLst>
            <pc:docMk/>
            <pc:sldMk cId="1188405556" sldId="260"/>
            <ac:spMk id="4" creationId="{723E7105-6392-4CBD-9BB2-C3EBA558A237}"/>
          </ac:spMkLst>
        </pc:spChg>
        <pc:spChg chg="add mod">
          <ac:chgData name="Frankie Bennett" userId="cGab79TRVI9f3JqZtaDoGTlZzGHlGpfDwgOHW9b6wMM=" providerId="None" clId="Web-{89B5F417-C0C6-4A50-8A6D-4011001E3872}" dt="2020-11-11T17:30:50.797" v="117" actId="1076"/>
          <ac:spMkLst>
            <pc:docMk/>
            <pc:sldMk cId="1188405556" sldId="260"/>
            <ac:spMk id="6" creationId="{1AE43000-4E1C-479E-89AC-22B780B4562C}"/>
          </ac:spMkLst>
        </pc:spChg>
      </pc:sldChg>
      <pc:sldChg chg="addSp modSp">
        <pc:chgData name="Frankie Bennett" userId="cGab79TRVI9f3JqZtaDoGTlZzGHlGpfDwgOHW9b6wMM=" providerId="None" clId="Web-{89B5F417-C0C6-4A50-8A6D-4011001E3872}" dt="2020-11-11T17:32:52.971" v="146" actId="20577"/>
        <pc:sldMkLst>
          <pc:docMk/>
          <pc:sldMk cId="766815792" sldId="261"/>
        </pc:sldMkLst>
        <pc:spChg chg="add mod">
          <ac:chgData name="Frankie Bennett" userId="cGab79TRVI9f3JqZtaDoGTlZzGHlGpfDwgOHW9b6wMM=" providerId="None" clId="Web-{89B5F417-C0C6-4A50-8A6D-4011001E3872}" dt="2020-11-11T17:32:52.971" v="146" actId="20577"/>
          <ac:spMkLst>
            <pc:docMk/>
            <pc:sldMk cId="766815792" sldId="261"/>
            <ac:spMk id="9" creationId="{4363F6BB-1625-48E6-9590-F617DF49DB8A}"/>
          </ac:spMkLst>
        </pc:spChg>
      </pc:sldChg>
      <pc:sldChg chg="modSp">
        <pc:chgData name="Frankie Bennett" userId="cGab79TRVI9f3JqZtaDoGTlZzGHlGpfDwgOHW9b6wMM=" providerId="None" clId="Web-{89B5F417-C0C6-4A50-8A6D-4011001E3872}" dt="2020-11-11T17:33:09.612" v="149" actId="1076"/>
        <pc:sldMkLst>
          <pc:docMk/>
          <pc:sldMk cId="1117279189" sldId="262"/>
        </pc:sldMkLst>
        <pc:spChg chg="mod">
          <ac:chgData name="Frankie Bennett" userId="cGab79TRVI9f3JqZtaDoGTlZzGHlGpfDwgOHW9b6wMM=" providerId="None" clId="Web-{89B5F417-C0C6-4A50-8A6D-4011001E3872}" dt="2020-11-11T17:33:09.612" v="149" actId="1076"/>
          <ac:spMkLst>
            <pc:docMk/>
            <pc:sldMk cId="1117279189" sldId="262"/>
            <ac:spMk id="9" creationId="{9C351700-2EA2-44B7-B221-355FE0AE1C9F}"/>
          </ac:spMkLst>
        </pc:spChg>
      </pc:sldChg>
    </pc:docChg>
  </pc:docChgLst>
  <pc:docChgLst>
    <pc:chgData name="Lifestyle Medicine Education Collaborative" clId="Web-{86325E8E-09D8-4EC5-B3C4-E9708E7305FA}"/>
    <pc:docChg chg="modSld">
      <pc:chgData name="Lifestyle Medicine Education Collaborative" userId="" providerId="" clId="Web-{86325E8E-09D8-4EC5-B3C4-E9708E7305FA}" dt="2021-06-18T17:59:49.876" v="115" actId="20577"/>
      <pc:docMkLst>
        <pc:docMk/>
      </pc:docMkLst>
      <pc:sldChg chg="modSp">
        <pc:chgData name="Lifestyle Medicine Education Collaborative" userId="" providerId="" clId="Web-{86325E8E-09D8-4EC5-B3C4-E9708E7305FA}" dt="2021-06-18T17:44:38.529" v="17" actId="20577"/>
        <pc:sldMkLst>
          <pc:docMk/>
          <pc:sldMk cId="595411627" sldId="257"/>
        </pc:sldMkLst>
        <pc:spChg chg="mod">
          <ac:chgData name="Lifestyle Medicine Education Collaborative" userId="" providerId="" clId="Web-{86325E8E-09D8-4EC5-B3C4-E9708E7305FA}" dt="2021-06-18T17:44:38.529" v="17" actId="20577"/>
          <ac:spMkLst>
            <pc:docMk/>
            <pc:sldMk cId="595411627" sldId="257"/>
            <ac:spMk id="13" creationId="{18D33AAE-4015-4444-9910-3BF3AC4C5291}"/>
          </ac:spMkLst>
        </pc:spChg>
      </pc:sldChg>
      <pc:sldChg chg="delSp modSp">
        <pc:chgData name="Lifestyle Medicine Education Collaborative" userId="" providerId="" clId="Web-{86325E8E-09D8-4EC5-B3C4-E9708E7305FA}" dt="2021-06-18T17:46:00.192" v="20" actId="20577"/>
        <pc:sldMkLst>
          <pc:docMk/>
          <pc:sldMk cId="720870213" sldId="259"/>
        </pc:sldMkLst>
        <pc:spChg chg="mod">
          <ac:chgData name="Lifestyle Medicine Education Collaborative" userId="" providerId="" clId="Web-{86325E8E-09D8-4EC5-B3C4-E9708E7305FA}" dt="2021-06-18T17:46:00.192" v="20" actId="20577"/>
          <ac:spMkLst>
            <pc:docMk/>
            <pc:sldMk cId="720870213" sldId="259"/>
            <ac:spMk id="4" creationId="{723E7105-6392-4CBD-9BB2-C3EBA558A237}"/>
          </ac:spMkLst>
        </pc:spChg>
        <pc:spChg chg="del">
          <ac:chgData name="Lifestyle Medicine Education Collaborative" userId="" providerId="" clId="Web-{86325E8E-09D8-4EC5-B3C4-E9708E7305FA}" dt="2021-06-18T17:45:52.988" v="18"/>
          <ac:spMkLst>
            <pc:docMk/>
            <pc:sldMk cId="720870213" sldId="259"/>
            <ac:spMk id="6" creationId="{69366FF5-3035-4785-B587-B01444790D23}"/>
          </ac:spMkLst>
        </pc:spChg>
      </pc:sldChg>
      <pc:sldChg chg="delSp modSp">
        <pc:chgData name="Lifestyle Medicine Education Collaborative" userId="" providerId="" clId="Web-{86325E8E-09D8-4EC5-B3C4-E9708E7305FA}" dt="2021-06-18T17:47:54.903" v="27" actId="20577"/>
        <pc:sldMkLst>
          <pc:docMk/>
          <pc:sldMk cId="766815792" sldId="261"/>
        </pc:sldMkLst>
        <pc:spChg chg="del">
          <ac:chgData name="Lifestyle Medicine Education Collaborative" userId="" providerId="" clId="Web-{86325E8E-09D8-4EC5-B3C4-E9708E7305FA}" dt="2021-06-18T17:47:35.808" v="24"/>
          <ac:spMkLst>
            <pc:docMk/>
            <pc:sldMk cId="766815792" sldId="261"/>
            <ac:spMk id="5" creationId="{0589899F-D04F-4E37-971E-AC8B47A9FBB6}"/>
          </ac:spMkLst>
        </pc:spChg>
        <pc:spChg chg="mod">
          <ac:chgData name="Lifestyle Medicine Education Collaborative" userId="" providerId="" clId="Web-{86325E8E-09D8-4EC5-B3C4-E9708E7305FA}" dt="2021-06-18T17:47:54.903" v="27" actId="20577"/>
          <ac:spMkLst>
            <pc:docMk/>
            <pc:sldMk cId="766815792" sldId="261"/>
            <ac:spMk id="9" creationId="{4363F6BB-1625-48E6-9590-F617DF49DB8A}"/>
          </ac:spMkLst>
        </pc:spChg>
      </pc:sldChg>
      <pc:sldChg chg="delSp modSp">
        <pc:chgData name="Lifestyle Medicine Education Collaborative" userId="" providerId="" clId="Web-{86325E8E-09D8-4EC5-B3C4-E9708E7305FA}" dt="2021-06-18T17:51:22.262" v="39"/>
        <pc:sldMkLst>
          <pc:docMk/>
          <pc:sldMk cId="3886110003" sldId="265"/>
        </pc:sldMkLst>
        <pc:spChg chg="mod">
          <ac:chgData name="Lifestyle Medicine Education Collaborative" userId="" providerId="" clId="Web-{86325E8E-09D8-4EC5-B3C4-E9708E7305FA}" dt="2021-06-18T17:51:19.121" v="37" actId="20577"/>
          <ac:spMkLst>
            <pc:docMk/>
            <pc:sldMk cId="3886110003" sldId="265"/>
            <ac:spMk id="2" creationId="{2EDBF854-2B4E-4A2E-BDD8-C0CE8E735A16}"/>
          </ac:spMkLst>
        </pc:spChg>
        <pc:spChg chg="mod">
          <ac:chgData name="Lifestyle Medicine Education Collaborative" userId="" providerId="" clId="Web-{86325E8E-09D8-4EC5-B3C4-E9708E7305FA}" dt="2021-06-18T17:51:19.043" v="32" actId="20577"/>
          <ac:spMkLst>
            <pc:docMk/>
            <pc:sldMk cId="3886110003" sldId="265"/>
            <ac:spMk id="3" creationId="{DA9C497D-BD0D-4DF5-A6D8-EBB9474C5383}"/>
          </ac:spMkLst>
        </pc:spChg>
        <pc:spChg chg="mod">
          <ac:chgData name="Lifestyle Medicine Education Collaborative" userId="" providerId="" clId="Web-{86325E8E-09D8-4EC5-B3C4-E9708E7305FA}" dt="2021-06-18T17:51:19.121" v="38" actId="20577"/>
          <ac:spMkLst>
            <pc:docMk/>
            <pc:sldMk cId="3886110003" sldId="265"/>
            <ac:spMk id="4" creationId="{EB2E014C-673F-4C05-9465-F2932E30EE9D}"/>
          </ac:spMkLst>
        </pc:spChg>
        <pc:spChg chg="del mod">
          <ac:chgData name="Lifestyle Medicine Education Collaborative" userId="" providerId="" clId="Web-{86325E8E-09D8-4EC5-B3C4-E9708E7305FA}" dt="2021-06-18T17:51:22.262" v="39"/>
          <ac:spMkLst>
            <pc:docMk/>
            <pc:sldMk cId="3886110003" sldId="265"/>
            <ac:spMk id="6" creationId="{CDC1BA1D-2E2E-434F-9E67-33900C6827E7}"/>
          </ac:spMkLst>
        </pc:spChg>
        <pc:spChg chg="mod">
          <ac:chgData name="Lifestyle Medicine Education Collaborative" userId="" providerId="" clId="Web-{86325E8E-09D8-4EC5-B3C4-E9708E7305FA}" dt="2021-06-18T17:51:19.105" v="35" actId="20577"/>
          <ac:spMkLst>
            <pc:docMk/>
            <pc:sldMk cId="3886110003" sldId="265"/>
            <ac:spMk id="8" creationId="{181C5C04-4CFD-421F-93D8-9A3E77298D94}"/>
          </ac:spMkLst>
        </pc:spChg>
        <pc:spChg chg="mod">
          <ac:chgData name="Lifestyle Medicine Education Collaborative" userId="" providerId="" clId="Web-{86325E8E-09D8-4EC5-B3C4-E9708E7305FA}" dt="2021-06-18T17:51:19.058" v="33" actId="20577"/>
          <ac:spMkLst>
            <pc:docMk/>
            <pc:sldMk cId="3886110003" sldId="265"/>
            <ac:spMk id="9" creationId="{9C351700-2EA2-44B7-B221-355FE0AE1C9F}"/>
          </ac:spMkLst>
        </pc:spChg>
        <pc:spChg chg="mod">
          <ac:chgData name="Lifestyle Medicine Education Collaborative" userId="" providerId="" clId="Web-{86325E8E-09D8-4EC5-B3C4-E9708E7305FA}" dt="2021-06-18T17:51:19.105" v="36" actId="20577"/>
          <ac:spMkLst>
            <pc:docMk/>
            <pc:sldMk cId="3886110003" sldId="265"/>
            <ac:spMk id="10" creationId="{4972FD6D-0437-4B80-9269-E325789D47D6}"/>
          </ac:spMkLst>
        </pc:spChg>
      </pc:sldChg>
      <pc:sldChg chg="addSp modSp">
        <pc:chgData name="Lifestyle Medicine Education Collaborative" userId="" providerId="" clId="Web-{86325E8E-09D8-4EC5-B3C4-E9708E7305FA}" dt="2021-06-18T17:52:31.735" v="64" actId="20577"/>
        <pc:sldMkLst>
          <pc:docMk/>
          <pc:sldMk cId="2244382918" sldId="269"/>
        </pc:sldMkLst>
        <pc:spChg chg="add mod">
          <ac:chgData name="Lifestyle Medicine Education Collaborative" userId="" providerId="" clId="Web-{86325E8E-09D8-4EC5-B3C4-E9708E7305FA}" dt="2021-06-18T17:52:31.735" v="64" actId="20577"/>
          <ac:spMkLst>
            <pc:docMk/>
            <pc:sldMk cId="2244382918" sldId="269"/>
            <ac:spMk id="4" creationId="{F56D8BB9-A03E-4E8C-B2AD-25A24551CB62}"/>
          </ac:spMkLst>
        </pc:spChg>
      </pc:sldChg>
      <pc:sldChg chg="modSp">
        <pc:chgData name="Lifestyle Medicine Education Collaborative" userId="" providerId="" clId="Web-{86325E8E-09D8-4EC5-B3C4-E9708E7305FA}" dt="2021-06-18T17:57:31.913" v="69" actId="20577"/>
        <pc:sldMkLst>
          <pc:docMk/>
          <pc:sldMk cId="1154469970" sldId="282"/>
        </pc:sldMkLst>
        <pc:spChg chg="mod">
          <ac:chgData name="Lifestyle Medicine Education Collaborative" userId="" providerId="" clId="Web-{86325E8E-09D8-4EC5-B3C4-E9708E7305FA}" dt="2021-06-18T17:57:31.913" v="69" actId="20577"/>
          <ac:spMkLst>
            <pc:docMk/>
            <pc:sldMk cId="1154469970" sldId="282"/>
            <ac:spMk id="4" creationId="{6CF732EA-ED4C-4423-BB45-25D94FCB38CB}"/>
          </ac:spMkLst>
        </pc:spChg>
      </pc:sldChg>
      <pc:sldChg chg="delSp modSp">
        <pc:chgData name="Lifestyle Medicine Education Collaborative" userId="" providerId="" clId="Web-{86325E8E-09D8-4EC5-B3C4-E9708E7305FA}" dt="2021-06-18T17:58:39.809" v="103" actId="20577"/>
        <pc:sldMkLst>
          <pc:docMk/>
          <pc:sldMk cId="709743183" sldId="291"/>
        </pc:sldMkLst>
        <pc:spChg chg="mod">
          <ac:chgData name="Lifestyle Medicine Education Collaborative" userId="" providerId="" clId="Web-{86325E8E-09D8-4EC5-B3C4-E9708E7305FA}" dt="2021-06-18T17:58:39.809" v="103" actId="20577"/>
          <ac:spMkLst>
            <pc:docMk/>
            <pc:sldMk cId="709743183" sldId="291"/>
            <ac:spMk id="4" creationId="{EF42BA5D-707A-419E-A777-C1D3FB4175EE}"/>
          </ac:spMkLst>
        </pc:spChg>
        <pc:spChg chg="del mod">
          <ac:chgData name="Lifestyle Medicine Education Collaborative" userId="" providerId="" clId="Web-{86325E8E-09D8-4EC5-B3C4-E9708E7305FA}" dt="2021-06-18T17:58:02.478" v="72"/>
          <ac:spMkLst>
            <pc:docMk/>
            <pc:sldMk cId="709743183" sldId="291"/>
            <ac:spMk id="7" creationId="{7C9E7405-520C-4C7F-8CB2-0214F68DC062}"/>
          </ac:spMkLst>
        </pc:spChg>
      </pc:sldChg>
      <pc:sldChg chg="modSp">
        <pc:chgData name="Lifestyle Medicine Education Collaborative" userId="" providerId="" clId="Web-{86325E8E-09D8-4EC5-B3C4-E9708E7305FA}" dt="2021-06-18T17:59:03.811" v="108" actId="20577"/>
        <pc:sldMkLst>
          <pc:docMk/>
          <pc:sldMk cId="1424848840" sldId="292"/>
        </pc:sldMkLst>
        <pc:spChg chg="mod">
          <ac:chgData name="Lifestyle Medicine Education Collaborative" userId="" providerId="" clId="Web-{86325E8E-09D8-4EC5-B3C4-E9708E7305FA}" dt="2021-06-18T17:59:03.811" v="108" actId="20577"/>
          <ac:spMkLst>
            <pc:docMk/>
            <pc:sldMk cId="1424848840" sldId="292"/>
            <ac:spMk id="5" creationId="{FDE986E5-2ABC-448A-8455-55C416BE5885}"/>
          </ac:spMkLst>
        </pc:spChg>
      </pc:sldChg>
      <pc:sldChg chg="modSp">
        <pc:chgData name="Lifestyle Medicine Education Collaborative" userId="" providerId="" clId="Web-{86325E8E-09D8-4EC5-B3C4-E9708E7305FA}" dt="2021-06-18T17:59:49.876" v="115" actId="20577"/>
        <pc:sldMkLst>
          <pc:docMk/>
          <pc:sldMk cId="1353787653" sldId="308"/>
        </pc:sldMkLst>
        <pc:spChg chg="mod">
          <ac:chgData name="Lifestyle Medicine Education Collaborative" userId="" providerId="" clId="Web-{86325E8E-09D8-4EC5-B3C4-E9708E7305FA}" dt="2021-06-18T17:59:49.876" v="115" actId="20577"/>
          <ac:spMkLst>
            <pc:docMk/>
            <pc:sldMk cId="1353787653" sldId="308"/>
            <ac:spMk id="4" creationId="{0C23240E-AA5C-4C60-8F79-6E1733A1552D}"/>
          </ac:spMkLst>
        </pc:spChg>
      </pc:sldChg>
    </pc:docChg>
  </pc:docChgLst>
  <pc:docChgLst>
    <pc:chgData name="Virginia Abbott" clId="Web-{EC43A675-DA0C-47CB-9D36-EB35FF5F3D84}"/>
    <pc:docChg chg="modSld">
      <pc:chgData name="Virginia Abbott" userId="" providerId="" clId="Web-{EC43A675-DA0C-47CB-9D36-EB35FF5F3D84}" dt="2021-08-14T14:02:14.362" v="24" actId="1076"/>
      <pc:docMkLst>
        <pc:docMk/>
      </pc:docMkLst>
      <pc:sldChg chg="addSp delSp modSp">
        <pc:chgData name="Virginia Abbott" userId="" providerId="" clId="Web-{EC43A675-DA0C-47CB-9D36-EB35FF5F3D84}" dt="2021-08-14T14:00:00.437" v="12" actId="14100"/>
        <pc:sldMkLst>
          <pc:docMk/>
          <pc:sldMk cId="2761878519" sldId="287"/>
        </pc:sldMkLst>
        <pc:spChg chg="del">
          <ac:chgData name="Virginia Abbott" userId="" providerId="" clId="Web-{EC43A675-DA0C-47CB-9D36-EB35FF5F3D84}" dt="2021-08-14T13:58:03.434" v="0"/>
          <ac:spMkLst>
            <pc:docMk/>
            <pc:sldMk cId="2761878519" sldId="287"/>
            <ac:spMk id="4" creationId="{6720F47A-5F49-4DC1-B48D-898832180FB0}"/>
          </ac:spMkLst>
        </pc:spChg>
        <pc:spChg chg="mod">
          <ac:chgData name="Virginia Abbott" userId="" providerId="" clId="Web-{EC43A675-DA0C-47CB-9D36-EB35FF5F3D84}" dt="2021-08-14T13:58:47.264" v="6" actId="20577"/>
          <ac:spMkLst>
            <pc:docMk/>
            <pc:sldMk cId="2761878519" sldId="287"/>
            <ac:spMk id="8" creationId="{98C4A336-3F43-404C-A833-D5A0821E6206}"/>
          </ac:spMkLst>
        </pc:spChg>
        <pc:spChg chg="mod">
          <ac:chgData name="Virginia Abbott" userId="" providerId="" clId="Web-{EC43A675-DA0C-47CB-9D36-EB35FF5F3D84}" dt="2021-08-14T14:00:00.437" v="12" actId="14100"/>
          <ac:spMkLst>
            <pc:docMk/>
            <pc:sldMk cId="2761878519" sldId="287"/>
            <ac:spMk id="9" creationId="{9C351700-2EA2-44B7-B221-355FE0AE1C9F}"/>
          </ac:spMkLst>
        </pc:spChg>
        <pc:picChg chg="add mod modCrop">
          <ac:chgData name="Virginia Abbott" userId="" providerId="" clId="Web-{EC43A675-DA0C-47CB-9D36-EB35FF5F3D84}" dt="2021-08-14T13:59:55.812" v="11" actId="1076"/>
          <ac:picMkLst>
            <pc:docMk/>
            <pc:sldMk cId="2761878519" sldId="287"/>
            <ac:picMk id="5" creationId="{62B509AC-DFA5-45C5-A460-66B3A6CEA866}"/>
          </ac:picMkLst>
        </pc:picChg>
        <pc:picChg chg="del">
          <ac:chgData name="Virginia Abbott" userId="" providerId="" clId="Web-{EC43A675-DA0C-47CB-9D36-EB35FF5F3D84}" dt="2021-08-14T13:58:06.106" v="1"/>
          <ac:picMkLst>
            <pc:docMk/>
            <pc:sldMk cId="2761878519" sldId="287"/>
            <ac:picMk id="11" creationId="{AFF913A2-01A0-4B03-8854-43D5EACFF7B0}"/>
          </ac:picMkLst>
        </pc:picChg>
      </pc:sldChg>
      <pc:sldChg chg="modSp">
        <pc:chgData name="Virginia Abbott" userId="" providerId="" clId="Web-{EC43A675-DA0C-47CB-9D36-EB35FF5F3D84}" dt="2021-08-14T14:01:23.705" v="18" actId="14100"/>
        <pc:sldMkLst>
          <pc:docMk/>
          <pc:sldMk cId="85202577" sldId="289"/>
        </pc:sldMkLst>
        <pc:spChg chg="mod">
          <ac:chgData name="Virginia Abbott" userId="" providerId="" clId="Web-{EC43A675-DA0C-47CB-9D36-EB35FF5F3D84}" dt="2021-08-14T14:01:09.439" v="17" actId="1076"/>
          <ac:spMkLst>
            <pc:docMk/>
            <pc:sldMk cId="85202577" sldId="289"/>
            <ac:spMk id="6" creationId="{DDBA01F7-0371-4063-ABC0-22D16A4C03A3}"/>
          </ac:spMkLst>
        </pc:spChg>
        <pc:spChg chg="mod">
          <ac:chgData name="Virginia Abbott" userId="" providerId="" clId="Web-{EC43A675-DA0C-47CB-9D36-EB35FF5F3D84}" dt="2021-08-14T14:01:23.705" v="18" actId="14100"/>
          <ac:spMkLst>
            <pc:docMk/>
            <pc:sldMk cId="85202577" sldId="289"/>
            <ac:spMk id="10" creationId="{327D8EB4-23C5-4C0E-A7D6-C7B760448628}"/>
          </ac:spMkLst>
        </pc:spChg>
      </pc:sldChg>
      <pc:sldChg chg="modSp">
        <pc:chgData name="Virginia Abbott" userId="" providerId="" clId="Web-{EC43A675-DA0C-47CB-9D36-EB35FF5F3D84}" dt="2021-08-14T14:02:14.362" v="24" actId="1076"/>
        <pc:sldMkLst>
          <pc:docMk/>
          <pc:sldMk cId="1424848840" sldId="292"/>
        </pc:sldMkLst>
        <pc:spChg chg="mod">
          <ac:chgData name="Virginia Abbott" userId="" providerId="" clId="Web-{EC43A675-DA0C-47CB-9D36-EB35FF5F3D84}" dt="2021-08-14T14:02:14.362" v="24" actId="1076"/>
          <ac:spMkLst>
            <pc:docMk/>
            <pc:sldMk cId="1424848840" sldId="292"/>
            <ac:spMk id="5" creationId="{FDE986E5-2ABC-448A-8455-55C416BE5885}"/>
          </ac:spMkLst>
        </pc:spChg>
      </pc:sldChg>
    </pc:docChg>
  </pc:docChgLst>
  <pc:docChgLst>
    <pc:chgData name="Frankie Bennett" userId="cGab79TRVI9f3JqZtaDoGTlZzGHlGpfDwgOHW9b6wMM=" providerId="None" clId="Web-{65CB61E3-4094-47BD-A93D-C87741F0C2A8}"/>
    <pc:docChg chg="modSld">
      <pc:chgData name="Frankie Bennett" userId="cGab79TRVI9f3JqZtaDoGTlZzGHlGpfDwgOHW9b6wMM=" providerId="None" clId="Web-{65CB61E3-4094-47BD-A93D-C87741F0C2A8}" dt="2020-09-30T14:21:07.081" v="21"/>
      <pc:docMkLst>
        <pc:docMk/>
      </pc:docMkLst>
      <pc:sldChg chg="modNotes">
        <pc:chgData name="Frankie Bennett" userId="cGab79TRVI9f3JqZtaDoGTlZzGHlGpfDwgOHW9b6wMM=" providerId="None" clId="Web-{65CB61E3-4094-47BD-A93D-C87741F0C2A8}" dt="2020-09-30T13:18:00.431" v="5"/>
        <pc:sldMkLst>
          <pc:docMk/>
          <pc:sldMk cId="720870213" sldId="259"/>
        </pc:sldMkLst>
      </pc:sldChg>
      <pc:sldChg chg="modNotes">
        <pc:chgData name="Frankie Bennett" userId="cGab79TRVI9f3JqZtaDoGTlZzGHlGpfDwgOHW9b6wMM=" providerId="None" clId="Web-{65CB61E3-4094-47BD-A93D-C87741F0C2A8}" dt="2020-09-30T13:24:56.133" v="6"/>
        <pc:sldMkLst>
          <pc:docMk/>
          <pc:sldMk cId="1188405556" sldId="260"/>
        </pc:sldMkLst>
      </pc:sldChg>
      <pc:sldChg chg="modNotes">
        <pc:chgData name="Frankie Bennett" userId="cGab79TRVI9f3JqZtaDoGTlZzGHlGpfDwgOHW9b6wMM=" providerId="None" clId="Web-{65CB61E3-4094-47BD-A93D-C87741F0C2A8}" dt="2020-09-30T13:30:55.990" v="7"/>
        <pc:sldMkLst>
          <pc:docMk/>
          <pc:sldMk cId="766815792" sldId="261"/>
        </pc:sldMkLst>
      </pc:sldChg>
      <pc:sldChg chg="modNotes">
        <pc:chgData name="Frankie Bennett" userId="cGab79TRVI9f3JqZtaDoGTlZzGHlGpfDwgOHW9b6wMM=" providerId="None" clId="Web-{65CB61E3-4094-47BD-A93D-C87741F0C2A8}" dt="2020-09-30T13:32:52.353" v="8"/>
        <pc:sldMkLst>
          <pc:docMk/>
          <pc:sldMk cId="1117279189" sldId="262"/>
        </pc:sldMkLst>
      </pc:sldChg>
      <pc:sldChg chg="modNotes">
        <pc:chgData name="Frankie Bennett" userId="cGab79TRVI9f3JqZtaDoGTlZzGHlGpfDwgOHW9b6wMM=" providerId="None" clId="Web-{65CB61E3-4094-47BD-A93D-C87741F0C2A8}" dt="2020-09-30T13:36:54.268" v="10"/>
        <pc:sldMkLst>
          <pc:docMk/>
          <pc:sldMk cId="309372997" sldId="263"/>
        </pc:sldMkLst>
      </pc:sldChg>
      <pc:sldChg chg="modNotes">
        <pc:chgData name="Frankie Bennett" userId="cGab79TRVI9f3JqZtaDoGTlZzGHlGpfDwgOHW9b6wMM=" providerId="None" clId="Web-{65CB61E3-4094-47BD-A93D-C87741F0C2A8}" dt="2020-09-30T13:46:51.415" v="12"/>
        <pc:sldMkLst>
          <pc:docMk/>
          <pc:sldMk cId="3092321836" sldId="264"/>
        </pc:sldMkLst>
      </pc:sldChg>
      <pc:sldChg chg="modNotes">
        <pc:chgData name="Frankie Bennett" userId="cGab79TRVI9f3JqZtaDoGTlZzGHlGpfDwgOHW9b6wMM=" providerId="None" clId="Web-{65CB61E3-4094-47BD-A93D-C87741F0C2A8}" dt="2020-09-30T13:54:42.353" v="14"/>
        <pc:sldMkLst>
          <pc:docMk/>
          <pc:sldMk cId="3886110003" sldId="265"/>
        </pc:sldMkLst>
      </pc:sldChg>
      <pc:sldChg chg="modNotes">
        <pc:chgData name="Frankie Bennett" userId="cGab79TRVI9f3JqZtaDoGTlZzGHlGpfDwgOHW9b6wMM=" providerId="None" clId="Web-{65CB61E3-4094-47BD-A93D-C87741F0C2A8}" dt="2020-09-30T14:03:42.200" v="18"/>
        <pc:sldMkLst>
          <pc:docMk/>
          <pc:sldMk cId="2557782105" sldId="266"/>
        </pc:sldMkLst>
      </pc:sldChg>
      <pc:sldChg chg="modNotes">
        <pc:chgData name="Frankie Bennett" userId="cGab79TRVI9f3JqZtaDoGTlZzGHlGpfDwgOHW9b6wMM=" providerId="None" clId="Web-{65CB61E3-4094-47BD-A93D-C87741F0C2A8}" dt="2020-09-30T14:07:21.333" v="19"/>
        <pc:sldMkLst>
          <pc:docMk/>
          <pc:sldMk cId="768610136" sldId="267"/>
        </pc:sldMkLst>
      </pc:sldChg>
      <pc:sldChg chg="modNotes">
        <pc:chgData name="Frankie Bennett" userId="cGab79TRVI9f3JqZtaDoGTlZzGHlGpfDwgOHW9b6wMM=" providerId="None" clId="Web-{65CB61E3-4094-47BD-A93D-C87741F0C2A8}" dt="2020-09-30T14:21:07.081" v="21"/>
        <pc:sldMkLst>
          <pc:docMk/>
          <pc:sldMk cId="1878360133" sldId="268"/>
        </pc:sldMkLst>
      </pc:sldChg>
      <pc:sldChg chg="modNotes">
        <pc:chgData name="Frankie Bennett" userId="cGab79TRVI9f3JqZtaDoGTlZzGHlGpfDwgOHW9b6wMM=" providerId="None" clId="Web-{65CB61E3-4094-47BD-A93D-C87741F0C2A8}" dt="2020-09-30T13:17:15.382" v="4"/>
        <pc:sldMkLst>
          <pc:docMk/>
          <pc:sldMk cId="335183191" sldId="302"/>
        </pc:sldMkLst>
      </pc:sldChg>
      <pc:sldChg chg="modNotes">
        <pc:chgData name="Frankie Bennett" userId="cGab79TRVI9f3JqZtaDoGTlZzGHlGpfDwgOHW9b6wMM=" providerId="None" clId="Web-{65CB61E3-4094-47BD-A93D-C87741F0C2A8}" dt="2020-09-30T13:05:52.217" v="1"/>
        <pc:sldMkLst>
          <pc:docMk/>
          <pc:sldMk cId="240611228" sldId="313"/>
        </pc:sldMkLst>
      </pc:sldChg>
    </pc:docChg>
  </pc:docChgLst>
  <pc:docChgLst>
    <pc:chgData name="Lifestyle Medicine Education Collaborative" userId="Qsr6Pj7YbrYIfQ8jRuAZDH3s31P4h9zLDlrqHjjWMII=" providerId="None" clId="Web-{0887BD48-865E-40C6-87AF-58A54B8874BF}"/>
    <pc:docChg chg="modSld">
      <pc:chgData name="Lifestyle Medicine Education Collaborative" userId="Qsr6Pj7YbrYIfQ8jRuAZDH3s31P4h9zLDlrqHjjWMII=" providerId="None" clId="Web-{0887BD48-865E-40C6-87AF-58A54B8874BF}" dt="2021-08-04T14:29:16.183" v="47"/>
      <pc:docMkLst>
        <pc:docMk/>
      </pc:docMkLst>
      <pc:sldChg chg="modNotes">
        <pc:chgData name="Lifestyle Medicine Education Collaborative" userId="Qsr6Pj7YbrYIfQ8jRuAZDH3s31P4h9zLDlrqHjjWMII=" providerId="None" clId="Web-{0887BD48-865E-40C6-87AF-58A54B8874BF}" dt="2021-08-04T14:29:16.183" v="47"/>
        <pc:sldMkLst>
          <pc:docMk/>
          <pc:sldMk cId="2842073915" sldId="295"/>
        </pc:sldMkLst>
      </pc:sldChg>
      <pc:sldChg chg="modNotes">
        <pc:chgData name="Lifestyle Medicine Education Collaborative" userId="Qsr6Pj7YbrYIfQ8jRuAZDH3s31P4h9zLDlrqHjjWMII=" providerId="None" clId="Web-{0887BD48-865E-40C6-87AF-58A54B8874BF}" dt="2021-08-04T14:28:35.042" v="4"/>
        <pc:sldMkLst>
          <pc:docMk/>
          <pc:sldMk cId="1486224491" sldId="296"/>
        </pc:sldMkLst>
      </pc:sldChg>
      <pc:sldChg chg="modNotes">
        <pc:chgData name="Lifestyle Medicine Education Collaborative" userId="Qsr6Pj7YbrYIfQ8jRuAZDH3s31P4h9zLDlrqHjjWMII=" providerId="None" clId="Web-{0887BD48-865E-40C6-87AF-58A54B8874BF}" dt="2021-08-04T14:28:40.464" v="5"/>
        <pc:sldMkLst>
          <pc:docMk/>
          <pc:sldMk cId="1578314349" sldId="297"/>
        </pc:sldMkLst>
      </pc:sldChg>
    </pc:docChg>
  </pc:docChgLst>
  <pc:docChgLst>
    <pc:chgData name="Virginia Abbott" userId="ntxQ9Ak1AcxXXHpj39JyzMs5je1N9diWQymL+7BPIg4=" providerId="None" clId="Web-{640473CE-E601-4468-9275-2A75D7F58AF9}"/>
    <pc:docChg chg="modSld">
      <pc:chgData name="Virginia Abbott" userId="ntxQ9Ak1AcxXXHpj39JyzMs5je1N9diWQymL+7BPIg4=" providerId="None" clId="Web-{640473CE-E601-4468-9275-2A75D7F58AF9}" dt="2021-08-09T21:05:18.016" v="76" actId="1076"/>
      <pc:docMkLst>
        <pc:docMk/>
      </pc:docMkLst>
      <pc:sldChg chg="modSp">
        <pc:chgData name="Virginia Abbott" userId="ntxQ9Ak1AcxXXHpj39JyzMs5je1N9diWQymL+7BPIg4=" providerId="None" clId="Web-{640473CE-E601-4468-9275-2A75D7F58AF9}" dt="2021-08-09T20:53:28.028" v="20" actId="20577"/>
        <pc:sldMkLst>
          <pc:docMk/>
          <pc:sldMk cId="2897434072" sldId="290"/>
        </pc:sldMkLst>
        <pc:spChg chg="mod">
          <ac:chgData name="Virginia Abbott" userId="ntxQ9Ak1AcxXXHpj39JyzMs5je1N9diWQymL+7BPIg4=" providerId="None" clId="Web-{640473CE-E601-4468-9275-2A75D7F58AF9}" dt="2021-08-09T20:53:28.028" v="20" actId="20577"/>
          <ac:spMkLst>
            <pc:docMk/>
            <pc:sldMk cId="2897434072" sldId="290"/>
            <ac:spMk id="7" creationId="{8D7D5845-008A-4930-A269-4FC3C9BB575B}"/>
          </ac:spMkLst>
        </pc:spChg>
      </pc:sldChg>
      <pc:sldChg chg="addSp delSp modSp">
        <pc:chgData name="Virginia Abbott" userId="ntxQ9Ak1AcxXXHpj39JyzMs5je1N9diWQymL+7BPIg4=" providerId="None" clId="Web-{640473CE-E601-4468-9275-2A75D7F58AF9}" dt="2021-08-09T20:54:37.967" v="37" actId="1076"/>
        <pc:sldMkLst>
          <pc:docMk/>
          <pc:sldMk cId="1424848840" sldId="292"/>
        </pc:sldMkLst>
        <pc:spChg chg="mod">
          <ac:chgData name="Virginia Abbott" userId="ntxQ9Ak1AcxXXHpj39JyzMs5je1N9diWQymL+7BPIg4=" providerId="None" clId="Web-{640473CE-E601-4468-9275-2A75D7F58AF9}" dt="2021-08-09T20:44:32.044" v="9" actId="1076"/>
          <ac:spMkLst>
            <pc:docMk/>
            <pc:sldMk cId="1424848840" sldId="292"/>
            <ac:spMk id="4" creationId="{C6236CB8-AFA8-4059-9126-C8825B966974}"/>
          </ac:spMkLst>
        </pc:spChg>
        <pc:spChg chg="del">
          <ac:chgData name="Virginia Abbott" userId="ntxQ9Ak1AcxXXHpj39JyzMs5je1N9diWQymL+7BPIg4=" providerId="None" clId="Web-{640473CE-E601-4468-9275-2A75D7F58AF9}" dt="2021-08-09T20:41:07.570" v="0"/>
          <ac:spMkLst>
            <pc:docMk/>
            <pc:sldMk cId="1424848840" sldId="292"/>
            <ac:spMk id="6" creationId="{A9F75B22-0768-4C84-8C2E-A2359359AEF3}"/>
          </ac:spMkLst>
        </pc:spChg>
        <pc:spChg chg="add del mod">
          <ac:chgData name="Virginia Abbott" userId="ntxQ9Ak1AcxXXHpj39JyzMs5je1N9diWQymL+7BPIg4=" providerId="None" clId="Web-{640473CE-E601-4468-9275-2A75D7F58AF9}" dt="2021-08-09T20:42:43.838" v="8"/>
          <ac:spMkLst>
            <pc:docMk/>
            <pc:sldMk cId="1424848840" sldId="292"/>
            <ac:spMk id="8" creationId="{98C4A336-3F43-404C-A833-D5A0821E6206}"/>
          </ac:spMkLst>
        </pc:spChg>
        <pc:spChg chg="mod">
          <ac:chgData name="Virginia Abbott" userId="ntxQ9Ak1AcxXXHpj39JyzMs5je1N9diWQymL+7BPIg4=" providerId="None" clId="Web-{640473CE-E601-4468-9275-2A75D7F58AF9}" dt="2021-08-09T20:44:36.857" v="10" actId="1076"/>
          <ac:spMkLst>
            <pc:docMk/>
            <pc:sldMk cId="1424848840" sldId="292"/>
            <ac:spMk id="11" creationId="{9B0FE1E0-7399-407F-96DC-B3EE0755D3D2}"/>
          </ac:spMkLst>
        </pc:spChg>
        <pc:spChg chg="add mod ord">
          <ac:chgData name="Virginia Abbott" userId="ntxQ9Ak1AcxXXHpj39JyzMs5je1N9diWQymL+7BPIg4=" providerId="None" clId="Web-{640473CE-E601-4468-9275-2A75D7F58AF9}" dt="2021-08-09T20:54:31.905" v="36"/>
          <ac:spMkLst>
            <pc:docMk/>
            <pc:sldMk cId="1424848840" sldId="292"/>
            <ac:spMk id="16" creationId="{A4841C94-96B7-48E0-9369-40956928476D}"/>
          </ac:spMkLst>
        </pc:spChg>
        <pc:picChg chg="del">
          <ac:chgData name="Virginia Abbott" userId="ntxQ9Ak1AcxXXHpj39JyzMs5je1N9diWQymL+7BPIg4=" providerId="None" clId="Web-{640473CE-E601-4468-9275-2A75D7F58AF9}" dt="2021-08-09T20:41:07.898" v="1"/>
          <ac:picMkLst>
            <pc:docMk/>
            <pc:sldMk cId="1424848840" sldId="292"/>
            <ac:picMk id="7" creationId="{DEF4CDDF-DA46-4375-9BD0-413F47CBFF9F}"/>
          </ac:picMkLst>
        </pc:picChg>
        <pc:picChg chg="add mod modCrop">
          <ac:chgData name="Virginia Abbott" userId="ntxQ9Ak1AcxXXHpj39JyzMs5je1N9diWQymL+7BPIg4=" providerId="None" clId="Web-{640473CE-E601-4468-9275-2A75D7F58AF9}" dt="2021-08-09T20:54:37.967" v="37" actId="1076"/>
          <ac:picMkLst>
            <pc:docMk/>
            <pc:sldMk cId="1424848840" sldId="292"/>
            <ac:picMk id="14" creationId="{9E5216FF-BBE4-4538-BD66-23B06A8A45C8}"/>
          </ac:picMkLst>
        </pc:picChg>
      </pc:sldChg>
      <pc:sldChg chg="addSp delSp modSp mod modClrScheme chgLayout">
        <pc:chgData name="Virginia Abbott" userId="ntxQ9Ak1AcxXXHpj39JyzMs5je1N9diWQymL+7BPIg4=" providerId="None" clId="Web-{640473CE-E601-4468-9275-2A75D7F58AF9}" dt="2021-08-09T21:05:18.016" v="76" actId="1076"/>
        <pc:sldMkLst>
          <pc:docMk/>
          <pc:sldMk cId="2866493339" sldId="303"/>
        </pc:sldMkLst>
        <pc:spChg chg="mod ord">
          <ac:chgData name="Virginia Abbott" userId="ntxQ9Ak1AcxXXHpj39JyzMs5je1N9diWQymL+7BPIg4=" providerId="None" clId="Web-{640473CE-E601-4468-9275-2A75D7F58AF9}" dt="2021-08-09T21:04:40.593" v="69"/>
          <ac:spMkLst>
            <pc:docMk/>
            <pc:sldMk cId="2866493339" sldId="303"/>
            <ac:spMk id="2" creationId="{7362A2BE-7457-4E53-B923-1148A715CE06}"/>
          </ac:spMkLst>
        </pc:spChg>
        <pc:spChg chg="add del">
          <ac:chgData name="Virginia Abbott" userId="ntxQ9Ak1AcxXXHpj39JyzMs5je1N9diWQymL+7BPIg4=" providerId="None" clId="Web-{640473CE-E601-4468-9275-2A75D7F58AF9}" dt="2021-08-09T20:59:09.147" v="47"/>
          <ac:spMkLst>
            <pc:docMk/>
            <pc:sldMk cId="2866493339" sldId="303"/>
            <ac:spMk id="4" creationId="{49CD452D-E4FE-4EF0-9D99-B1CECD09BA45}"/>
          </ac:spMkLst>
        </pc:spChg>
        <pc:spChg chg="del">
          <ac:chgData name="Virginia Abbott" userId="ntxQ9Ak1AcxXXHpj39JyzMs5je1N9diWQymL+7BPIg4=" providerId="None" clId="Web-{640473CE-E601-4468-9275-2A75D7F58AF9}" dt="2021-08-09T20:59:02.131" v="44"/>
          <ac:spMkLst>
            <pc:docMk/>
            <pc:sldMk cId="2866493339" sldId="303"/>
            <ac:spMk id="5" creationId="{66FB595A-115E-415B-9F92-54B2D0F5C91F}"/>
          </ac:spMkLst>
        </pc:spChg>
        <pc:spChg chg="add mod">
          <ac:chgData name="Virginia Abbott" userId="ntxQ9Ak1AcxXXHpj39JyzMs5je1N9diWQymL+7BPIg4=" providerId="None" clId="Web-{640473CE-E601-4468-9275-2A75D7F58AF9}" dt="2021-08-09T21:05:18.016" v="76" actId="1076"/>
          <ac:spMkLst>
            <pc:docMk/>
            <pc:sldMk cId="2866493339" sldId="303"/>
            <ac:spMk id="6" creationId="{6E21747E-F9D0-4CE1-A6C0-6D4AABBEDFDD}"/>
          </ac:spMkLst>
        </pc:spChg>
        <pc:spChg chg="del">
          <ac:chgData name="Virginia Abbott" userId="ntxQ9Ak1AcxXXHpj39JyzMs5je1N9diWQymL+7BPIg4=" providerId="None" clId="Web-{640473CE-E601-4468-9275-2A75D7F58AF9}" dt="2021-08-09T20:59:04.334" v="46"/>
          <ac:spMkLst>
            <pc:docMk/>
            <pc:sldMk cId="2866493339" sldId="303"/>
            <ac:spMk id="8" creationId="{98C4A336-3F43-404C-A833-D5A0821E6206}"/>
          </ac:spMkLst>
        </pc:spChg>
        <pc:spChg chg="mod">
          <ac:chgData name="Virginia Abbott" userId="ntxQ9Ak1AcxXXHpj39JyzMs5je1N9diWQymL+7BPIg4=" providerId="None" clId="Web-{640473CE-E601-4468-9275-2A75D7F58AF9}" dt="2021-08-09T21:05:14.610" v="75" actId="1076"/>
          <ac:spMkLst>
            <pc:docMk/>
            <pc:sldMk cId="2866493339" sldId="303"/>
            <ac:spMk id="9" creationId="{9C351700-2EA2-44B7-B221-355FE0AE1C9F}"/>
          </ac:spMkLst>
        </pc:spChg>
        <pc:picChg chg="del">
          <ac:chgData name="Virginia Abbott" userId="ntxQ9Ak1AcxXXHpj39JyzMs5je1N9diWQymL+7BPIg4=" providerId="None" clId="Web-{640473CE-E601-4468-9275-2A75D7F58AF9}" dt="2021-08-09T20:59:03.131" v="45"/>
          <ac:picMkLst>
            <pc:docMk/>
            <pc:sldMk cId="2866493339" sldId="303"/>
            <ac:picMk id="7" creationId="{8C436309-E4F3-4F2A-829E-82405C02E2EC}"/>
          </ac:picMkLst>
        </pc:picChg>
      </pc:sldChg>
      <pc:sldChg chg="addSp delSp modSp mod modClrScheme chgLayout">
        <pc:chgData name="Virginia Abbott" userId="ntxQ9Ak1AcxXXHpj39JyzMs5je1N9diWQymL+7BPIg4=" providerId="None" clId="Web-{640473CE-E601-4468-9275-2A75D7F58AF9}" dt="2021-08-09T21:04:23.718" v="68" actId="1076"/>
        <pc:sldMkLst>
          <pc:docMk/>
          <pc:sldMk cId="4208830040" sldId="304"/>
        </pc:sldMkLst>
        <pc:spChg chg="mod ord">
          <ac:chgData name="Virginia Abbott" userId="ntxQ9Ak1AcxXXHpj39JyzMs5je1N9diWQymL+7BPIg4=" providerId="None" clId="Web-{640473CE-E601-4468-9275-2A75D7F58AF9}" dt="2021-08-09T21:02:46.496" v="57"/>
          <ac:spMkLst>
            <pc:docMk/>
            <pc:sldMk cId="4208830040" sldId="304"/>
            <ac:spMk id="2" creationId="{E5099C01-5275-4D26-B833-864E41071079}"/>
          </ac:spMkLst>
        </pc:spChg>
        <pc:spChg chg="add mod">
          <ac:chgData name="Virginia Abbott" userId="ntxQ9Ak1AcxXXHpj39JyzMs5je1N9diWQymL+7BPIg4=" providerId="None" clId="Web-{640473CE-E601-4468-9275-2A75D7F58AF9}" dt="2021-08-09T21:04:23.718" v="68" actId="1076"/>
          <ac:spMkLst>
            <pc:docMk/>
            <pc:sldMk cId="4208830040" sldId="304"/>
            <ac:spMk id="4" creationId="{8DC00532-98D9-4FC9-83AC-32667FA896D6}"/>
          </ac:spMkLst>
        </pc:spChg>
        <pc:spChg chg="del">
          <ac:chgData name="Virginia Abbott" userId="ntxQ9Ak1AcxXXHpj39JyzMs5je1N9diWQymL+7BPIg4=" providerId="None" clId="Web-{640473CE-E601-4468-9275-2A75D7F58AF9}" dt="2021-08-09T21:00:01.883" v="54"/>
          <ac:spMkLst>
            <pc:docMk/>
            <pc:sldMk cId="4208830040" sldId="304"/>
            <ac:spMk id="5" creationId="{30A1F59D-3B3D-4B5C-B278-0071EFB9F22E}"/>
          </ac:spMkLst>
        </pc:spChg>
        <pc:spChg chg="del">
          <ac:chgData name="Virginia Abbott" userId="ntxQ9Ak1AcxXXHpj39JyzMs5je1N9diWQymL+7BPIg4=" providerId="None" clId="Web-{640473CE-E601-4468-9275-2A75D7F58AF9}" dt="2021-08-09T21:02:33.152" v="56"/>
          <ac:spMkLst>
            <pc:docMk/>
            <pc:sldMk cId="4208830040" sldId="304"/>
            <ac:spMk id="8" creationId="{98C4A336-3F43-404C-A833-D5A0821E6206}"/>
          </ac:spMkLst>
        </pc:spChg>
        <pc:spChg chg="mod">
          <ac:chgData name="Virginia Abbott" userId="ntxQ9Ak1AcxXXHpj39JyzMs5je1N9diWQymL+7BPIg4=" providerId="None" clId="Web-{640473CE-E601-4468-9275-2A75D7F58AF9}" dt="2021-08-09T21:03:58.717" v="66" actId="14100"/>
          <ac:spMkLst>
            <pc:docMk/>
            <pc:sldMk cId="4208830040" sldId="304"/>
            <ac:spMk id="9" creationId="{9C351700-2EA2-44B7-B221-355FE0AE1C9F}"/>
          </ac:spMkLst>
        </pc:spChg>
        <pc:picChg chg="del">
          <ac:chgData name="Virginia Abbott" userId="ntxQ9Ak1AcxXXHpj39JyzMs5je1N9diWQymL+7BPIg4=" providerId="None" clId="Web-{640473CE-E601-4468-9275-2A75D7F58AF9}" dt="2021-08-09T21:02:31.434" v="55"/>
          <ac:picMkLst>
            <pc:docMk/>
            <pc:sldMk cId="4208830040" sldId="304"/>
            <ac:picMk id="7" creationId="{8C436309-E4F3-4F2A-829E-82405C02E2EC}"/>
          </ac:picMkLst>
        </pc:picChg>
      </pc:sldChg>
    </pc:docChg>
  </pc:docChgLst>
  <pc:docChgLst>
    <pc:chgData name="Frankie Bennett" userId="cGab79TRVI9f3JqZtaDoGTlZzGHlGpfDwgOHW9b6wMM=" providerId="None" clId="Web-{BE03B6B5-EA41-47D3-B19B-C124BB954D19}"/>
    <pc:docChg chg="modSld">
      <pc:chgData name="Frankie Bennett" userId="cGab79TRVI9f3JqZtaDoGTlZzGHlGpfDwgOHW9b6wMM=" providerId="None" clId="Web-{BE03B6B5-EA41-47D3-B19B-C124BB954D19}" dt="2020-10-07T18:29:25.021" v="97"/>
      <pc:docMkLst>
        <pc:docMk/>
      </pc:docMkLst>
      <pc:sldChg chg="modNotes">
        <pc:chgData name="Frankie Bennett" userId="cGab79TRVI9f3JqZtaDoGTlZzGHlGpfDwgOHW9b6wMM=" providerId="None" clId="Web-{BE03B6B5-EA41-47D3-B19B-C124BB954D19}" dt="2020-10-07T18:02:11.452" v="8"/>
        <pc:sldMkLst>
          <pc:docMk/>
          <pc:sldMk cId="3092321836" sldId="264"/>
        </pc:sldMkLst>
      </pc:sldChg>
      <pc:sldChg chg="modNotes">
        <pc:chgData name="Frankie Bennett" userId="cGab79TRVI9f3JqZtaDoGTlZzGHlGpfDwgOHW9b6wMM=" providerId="None" clId="Web-{BE03B6B5-EA41-47D3-B19B-C124BB954D19}" dt="2020-10-07T18:03:37.233" v="11"/>
        <pc:sldMkLst>
          <pc:docMk/>
          <pc:sldMk cId="3947805462" sldId="279"/>
        </pc:sldMkLst>
      </pc:sldChg>
      <pc:sldChg chg="modNotes">
        <pc:chgData name="Frankie Bennett" userId="cGab79TRVI9f3JqZtaDoGTlZzGHlGpfDwgOHW9b6wMM=" providerId="None" clId="Web-{BE03B6B5-EA41-47D3-B19B-C124BB954D19}" dt="2020-10-07T18:04:59.828" v="19"/>
        <pc:sldMkLst>
          <pc:docMk/>
          <pc:sldMk cId="617781069" sldId="280"/>
        </pc:sldMkLst>
      </pc:sldChg>
      <pc:sldChg chg="modNotes">
        <pc:chgData name="Frankie Bennett" userId="cGab79TRVI9f3JqZtaDoGTlZzGHlGpfDwgOHW9b6wMM=" providerId="None" clId="Web-{BE03B6B5-EA41-47D3-B19B-C124BB954D19}" dt="2020-10-07T18:04:32.281" v="17"/>
        <pc:sldMkLst>
          <pc:docMk/>
          <pc:sldMk cId="3395520174" sldId="281"/>
        </pc:sldMkLst>
      </pc:sldChg>
      <pc:sldChg chg="modNotes">
        <pc:chgData name="Frankie Bennett" userId="cGab79TRVI9f3JqZtaDoGTlZzGHlGpfDwgOHW9b6wMM=" providerId="None" clId="Web-{BE03B6B5-EA41-47D3-B19B-C124BB954D19}" dt="2020-10-07T18:10:49.345" v="40"/>
        <pc:sldMkLst>
          <pc:docMk/>
          <pc:sldMk cId="1154469970" sldId="282"/>
        </pc:sldMkLst>
      </pc:sldChg>
      <pc:sldChg chg="modNotes">
        <pc:chgData name="Frankie Bennett" userId="cGab79TRVI9f3JqZtaDoGTlZzGHlGpfDwgOHW9b6wMM=" providerId="None" clId="Web-{BE03B6B5-EA41-47D3-B19B-C124BB954D19}" dt="2020-10-07T18:11:53.157" v="42"/>
        <pc:sldMkLst>
          <pc:docMk/>
          <pc:sldMk cId="2209983145" sldId="283"/>
        </pc:sldMkLst>
      </pc:sldChg>
      <pc:sldChg chg="modNotes">
        <pc:chgData name="Frankie Bennett" userId="cGab79TRVI9f3JqZtaDoGTlZzGHlGpfDwgOHW9b6wMM=" providerId="None" clId="Web-{BE03B6B5-EA41-47D3-B19B-C124BB954D19}" dt="2020-10-07T18:12:14.829" v="45"/>
        <pc:sldMkLst>
          <pc:docMk/>
          <pc:sldMk cId="767828292" sldId="284"/>
        </pc:sldMkLst>
      </pc:sldChg>
      <pc:sldChg chg="modNotes">
        <pc:chgData name="Frankie Bennett" userId="cGab79TRVI9f3JqZtaDoGTlZzGHlGpfDwgOHW9b6wMM=" providerId="None" clId="Web-{BE03B6B5-EA41-47D3-B19B-C124BB954D19}" dt="2020-10-07T18:12:41.095" v="49"/>
        <pc:sldMkLst>
          <pc:docMk/>
          <pc:sldMk cId="1923186921" sldId="285"/>
        </pc:sldMkLst>
      </pc:sldChg>
      <pc:sldChg chg="modNotes">
        <pc:chgData name="Frankie Bennett" userId="cGab79TRVI9f3JqZtaDoGTlZzGHlGpfDwgOHW9b6wMM=" providerId="None" clId="Web-{BE03B6B5-EA41-47D3-B19B-C124BB954D19}" dt="2020-10-07T18:13:09.376" v="54"/>
        <pc:sldMkLst>
          <pc:docMk/>
          <pc:sldMk cId="787157610" sldId="286"/>
        </pc:sldMkLst>
      </pc:sldChg>
      <pc:sldChg chg="modNotes">
        <pc:chgData name="Frankie Bennett" userId="cGab79TRVI9f3JqZtaDoGTlZzGHlGpfDwgOHW9b6wMM=" providerId="None" clId="Web-{BE03B6B5-EA41-47D3-B19B-C124BB954D19}" dt="2020-10-07T18:13:59.142" v="59"/>
        <pc:sldMkLst>
          <pc:docMk/>
          <pc:sldMk cId="2761878519" sldId="287"/>
        </pc:sldMkLst>
      </pc:sldChg>
      <pc:sldChg chg="modNotes">
        <pc:chgData name="Frankie Bennett" userId="cGab79TRVI9f3JqZtaDoGTlZzGHlGpfDwgOHW9b6wMM=" providerId="None" clId="Web-{BE03B6B5-EA41-47D3-B19B-C124BB954D19}" dt="2020-10-07T18:14:20.517" v="61"/>
        <pc:sldMkLst>
          <pc:docMk/>
          <pc:sldMk cId="3813822050" sldId="288"/>
        </pc:sldMkLst>
      </pc:sldChg>
      <pc:sldChg chg="modNotes">
        <pc:chgData name="Frankie Bennett" userId="cGab79TRVI9f3JqZtaDoGTlZzGHlGpfDwgOHW9b6wMM=" providerId="None" clId="Web-{BE03B6B5-EA41-47D3-B19B-C124BB954D19}" dt="2020-10-07T18:15:49.174" v="64"/>
        <pc:sldMkLst>
          <pc:docMk/>
          <pc:sldMk cId="85202577" sldId="289"/>
        </pc:sldMkLst>
      </pc:sldChg>
      <pc:sldChg chg="modNotes">
        <pc:chgData name="Frankie Bennett" userId="cGab79TRVI9f3JqZtaDoGTlZzGHlGpfDwgOHW9b6wMM=" providerId="None" clId="Web-{BE03B6B5-EA41-47D3-B19B-C124BB954D19}" dt="2020-10-07T18:16:48.830" v="66"/>
        <pc:sldMkLst>
          <pc:docMk/>
          <pc:sldMk cId="2897434072" sldId="290"/>
        </pc:sldMkLst>
      </pc:sldChg>
      <pc:sldChg chg="modNotes">
        <pc:chgData name="Frankie Bennett" userId="cGab79TRVI9f3JqZtaDoGTlZzGHlGpfDwgOHW9b6wMM=" providerId="None" clId="Web-{BE03B6B5-EA41-47D3-B19B-C124BB954D19}" dt="2020-10-07T18:17:09.581" v="68"/>
        <pc:sldMkLst>
          <pc:docMk/>
          <pc:sldMk cId="709743183" sldId="291"/>
        </pc:sldMkLst>
      </pc:sldChg>
      <pc:sldChg chg="modNotes">
        <pc:chgData name="Frankie Bennett" userId="cGab79TRVI9f3JqZtaDoGTlZzGHlGpfDwgOHW9b6wMM=" providerId="None" clId="Web-{BE03B6B5-EA41-47D3-B19B-C124BB954D19}" dt="2020-10-07T18:17:29.737" v="70"/>
        <pc:sldMkLst>
          <pc:docMk/>
          <pc:sldMk cId="1424848840" sldId="292"/>
        </pc:sldMkLst>
      </pc:sldChg>
      <pc:sldChg chg="modNotes">
        <pc:chgData name="Frankie Bennett" userId="cGab79TRVI9f3JqZtaDoGTlZzGHlGpfDwgOHW9b6wMM=" providerId="None" clId="Web-{BE03B6B5-EA41-47D3-B19B-C124BB954D19}" dt="2020-10-07T18:17:55.253" v="72"/>
        <pc:sldMkLst>
          <pc:docMk/>
          <pc:sldMk cId="115950121" sldId="293"/>
        </pc:sldMkLst>
      </pc:sldChg>
      <pc:sldChg chg="modNotes">
        <pc:chgData name="Frankie Bennett" userId="cGab79TRVI9f3JqZtaDoGTlZzGHlGpfDwgOHW9b6wMM=" providerId="None" clId="Web-{BE03B6B5-EA41-47D3-B19B-C124BB954D19}" dt="2020-10-07T18:19:42.190" v="74"/>
        <pc:sldMkLst>
          <pc:docMk/>
          <pc:sldMk cId="3924246771" sldId="294"/>
        </pc:sldMkLst>
      </pc:sldChg>
      <pc:sldChg chg="modNotes">
        <pc:chgData name="Frankie Bennett" userId="cGab79TRVI9f3JqZtaDoGTlZzGHlGpfDwgOHW9b6wMM=" providerId="None" clId="Web-{BE03B6B5-EA41-47D3-B19B-C124BB954D19}" dt="2020-10-07T18:21:23.722" v="90"/>
        <pc:sldMkLst>
          <pc:docMk/>
          <pc:sldMk cId="2842073915" sldId="295"/>
        </pc:sldMkLst>
      </pc:sldChg>
      <pc:sldChg chg="modNotes">
        <pc:chgData name="Frankie Bennett" userId="cGab79TRVI9f3JqZtaDoGTlZzGHlGpfDwgOHW9b6wMM=" providerId="None" clId="Web-{BE03B6B5-EA41-47D3-B19B-C124BB954D19}" dt="2020-10-07T18:21:35.691" v="91"/>
        <pc:sldMkLst>
          <pc:docMk/>
          <pc:sldMk cId="1486224491" sldId="296"/>
        </pc:sldMkLst>
      </pc:sldChg>
      <pc:sldChg chg="modNotes">
        <pc:chgData name="Frankie Bennett" userId="cGab79TRVI9f3JqZtaDoGTlZzGHlGpfDwgOHW9b6wMM=" providerId="None" clId="Web-{BE03B6B5-EA41-47D3-B19B-C124BB954D19}" dt="2020-10-07T18:21:51.925" v="92"/>
        <pc:sldMkLst>
          <pc:docMk/>
          <pc:sldMk cId="1578314349" sldId="297"/>
        </pc:sldMkLst>
      </pc:sldChg>
      <pc:sldChg chg="modNotes">
        <pc:chgData name="Frankie Bennett" userId="cGab79TRVI9f3JqZtaDoGTlZzGHlGpfDwgOHW9b6wMM=" providerId="None" clId="Web-{BE03B6B5-EA41-47D3-B19B-C124BB954D19}" dt="2020-10-07T18:22:16.160" v="93"/>
        <pc:sldMkLst>
          <pc:docMk/>
          <pc:sldMk cId="339428757" sldId="298"/>
        </pc:sldMkLst>
      </pc:sldChg>
      <pc:sldChg chg="modNotes">
        <pc:chgData name="Frankie Bennett" userId="cGab79TRVI9f3JqZtaDoGTlZzGHlGpfDwgOHW9b6wMM=" providerId="None" clId="Web-{BE03B6B5-EA41-47D3-B19B-C124BB954D19}" dt="2020-10-07T18:28:41.411" v="95"/>
        <pc:sldMkLst>
          <pc:docMk/>
          <pc:sldMk cId="2093419717" sldId="299"/>
        </pc:sldMkLst>
      </pc:sldChg>
      <pc:sldChg chg="modNotes">
        <pc:chgData name="Frankie Bennett" userId="cGab79TRVI9f3JqZtaDoGTlZzGHlGpfDwgOHW9b6wMM=" providerId="None" clId="Web-{BE03B6B5-EA41-47D3-B19B-C124BB954D19}" dt="2020-10-07T18:29:25.021" v="97"/>
        <pc:sldMkLst>
          <pc:docMk/>
          <pc:sldMk cId="2077371167" sldId="300"/>
        </pc:sldMkLst>
      </pc:sldChg>
      <pc:sldChg chg="modNotes">
        <pc:chgData name="Frankie Bennett" userId="cGab79TRVI9f3JqZtaDoGTlZzGHlGpfDwgOHW9b6wMM=" providerId="None" clId="Web-{BE03B6B5-EA41-47D3-B19B-C124BB954D19}" dt="2020-10-07T18:04:05.609" v="15"/>
        <pc:sldMkLst>
          <pc:docMk/>
          <pc:sldMk cId="1931793324" sldId="305"/>
        </pc:sldMkLst>
      </pc:sldChg>
      <pc:sldChg chg="modNotes">
        <pc:chgData name="Frankie Bennett" userId="cGab79TRVI9f3JqZtaDoGTlZzGHlGpfDwgOHW9b6wMM=" providerId="None" clId="Web-{BE03B6B5-EA41-47D3-B19B-C124BB954D19}" dt="2020-10-07T18:07:00" v="32"/>
        <pc:sldMkLst>
          <pc:docMk/>
          <pc:sldMk cId="2947596544" sldId="306"/>
        </pc:sldMkLst>
      </pc:sldChg>
      <pc:sldChg chg="modNotes">
        <pc:chgData name="Frankie Bennett" userId="cGab79TRVI9f3JqZtaDoGTlZzGHlGpfDwgOHW9b6wMM=" providerId="None" clId="Web-{BE03B6B5-EA41-47D3-B19B-C124BB954D19}" dt="2020-10-07T18:07:54.031" v="34"/>
        <pc:sldMkLst>
          <pc:docMk/>
          <pc:sldMk cId="126220277" sldId="307"/>
        </pc:sldMkLst>
      </pc:sldChg>
      <pc:sldChg chg="modNotes">
        <pc:chgData name="Frankie Bennett" userId="cGab79TRVI9f3JqZtaDoGTlZzGHlGpfDwgOHW9b6wMM=" providerId="None" clId="Web-{BE03B6B5-EA41-47D3-B19B-C124BB954D19}" dt="2020-10-07T18:13:32.814" v="56"/>
        <pc:sldMkLst>
          <pc:docMk/>
          <pc:sldMk cId="1353787653" sldId="308"/>
        </pc:sldMkLst>
      </pc:sldChg>
      <pc:sldChg chg="modNotes">
        <pc:chgData name="Frankie Bennett" userId="cGab79TRVI9f3JqZtaDoGTlZzGHlGpfDwgOHW9b6wMM=" providerId="None" clId="Web-{BE03B6B5-EA41-47D3-B19B-C124BB954D19}" dt="2020-10-07T18:15:27.408" v="63"/>
        <pc:sldMkLst>
          <pc:docMk/>
          <pc:sldMk cId="3148027423" sldId="309"/>
        </pc:sldMkLst>
      </pc:sldChg>
      <pc:sldChg chg="modNotes">
        <pc:chgData name="Frankie Bennett" userId="cGab79TRVI9f3JqZtaDoGTlZzGHlGpfDwgOHW9b6wMM=" providerId="None" clId="Web-{BE03B6B5-EA41-47D3-B19B-C124BB954D19}" dt="2020-10-07T18:20:07.456" v="75"/>
        <pc:sldMkLst>
          <pc:docMk/>
          <pc:sldMk cId="1857676125" sldId="310"/>
        </pc:sldMkLst>
      </pc:sldChg>
      <pc:sldChg chg="modNotes">
        <pc:chgData name="Frankie Bennett" userId="cGab79TRVI9f3JqZtaDoGTlZzGHlGpfDwgOHW9b6wMM=" providerId="None" clId="Web-{BE03B6B5-EA41-47D3-B19B-C124BB954D19}" dt="2020-10-07T18:21:05.222" v="88"/>
        <pc:sldMkLst>
          <pc:docMk/>
          <pc:sldMk cId="1273761068" sldId="311"/>
        </pc:sldMkLst>
      </pc:sldChg>
    </pc:docChg>
  </pc:docChgLst>
  <pc:docChgLst>
    <pc:chgData name="Frankie Bennett" userId="cGab79TRVI9f3JqZtaDoGTlZzGHlGpfDwgOHW9b6wMM=" providerId="None" clId="Web-{512311B4-1B2F-446A-AAE4-D396293B9E8D}"/>
    <pc:docChg chg="modSld">
      <pc:chgData name="Frankie Bennett" userId="cGab79TRVI9f3JqZtaDoGTlZzGHlGpfDwgOHW9b6wMM=" providerId="None" clId="Web-{512311B4-1B2F-446A-AAE4-D396293B9E8D}" dt="2020-11-18T14:58:30.478" v="81" actId="20577"/>
      <pc:docMkLst>
        <pc:docMk/>
      </pc:docMkLst>
      <pc:sldChg chg="modSp">
        <pc:chgData name="Frankie Bennett" userId="cGab79TRVI9f3JqZtaDoGTlZzGHlGpfDwgOHW9b6wMM=" providerId="None" clId="Web-{512311B4-1B2F-446A-AAE4-D396293B9E8D}" dt="2020-11-18T14:55:37.098" v="1" actId="20577"/>
        <pc:sldMkLst>
          <pc:docMk/>
          <pc:sldMk cId="85202577" sldId="289"/>
        </pc:sldMkLst>
        <pc:spChg chg="mod">
          <ac:chgData name="Frankie Bennett" userId="cGab79TRVI9f3JqZtaDoGTlZzGHlGpfDwgOHW9b6wMM=" providerId="None" clId="Web-{512311B4-1B2F-446A-AAE4-D396293B9E8D}" dt="2020-11-18T14:55:37.098" v="1" actId="20577"/>
          <ac:spMkLst>
            <pc:docMk/>
            <pc:sldMk cId="85202577" sldId="289"/>
            <ac:spMk id="7" creationId="{3E9C1916-F1D2-45CA-8352-B5C64869FACF}"/>
          </ac:spMkLst>
        </pc:spChg>
      </pc:sldChg>
      <pc:sldChg chg="addSp delSp modSp">
        <pc:chgData name="Frankie Bennett" userId="cGab79TRVI9f3JqZtaDoGTlZzGHlGpfDwgOHW9b6wMM=" providerId="None" clId="Web-{512311B4-1B2F-446A-AAE4-D396293B9E8D}" dt="2020-11-18T14:56:36.240" v="29"/>
        <pc:sldMkLst>
          <pc:docMk/>
          <pc:sldMk cId="2897434072" sldId="290"/>
        </pc:sldMkLst>
        <pc:spChg chg="add del">
          <ac:chgData name="Frankie Bennett" userId="cGab79TRVI9f3JqZtaDoGTlZzGHlGpfDwgOHW9b6wMM=" providerId="None" clId="Web-{512311B4-1B2F-446A-AAE4-D396293B9E8D}" dt="2020-11-18T14:56:36.240" v="29"/>
          <ac:spMkLst>
            <pc:docMk/>
            <pc:sldMk cId="2897434072" sldId="290"/>
            <ac:spMk id="4" creationId="{D0E77ACC-D020-4A4A-B680-9CEB9A5F5F5B}"/>
          </ac:spMkLst>
        </pc:spChg>
        <pc:spChg chg="add mod">
          <ac:chgData name="Frankie Bennett" userId="cGab79TRVI9f3JqZtaDoGTlZzGHlGpfDwgOHW9b6wMM=" providerId="None" clId="Web-{512311B4-1B2F-446A-AAE4-D396293B9E8D}" dt="2020-11-18T14:56:28.803" v="26" actId="20577"/>
          <ac:spMkLst>
            <pc:docMk/>
            <pc:sldMk cId="2897434072" sldId="290"/>
            <ac:spMk id="11" creationId="{D30E18A6-756E-4638-9380-4F582216690D}"/>
          </ac:spMkLst>
        </pc:spChg>
      </pc:sldChg>
      <pc:sldChg chg="addSp modSp">
        <pc:chgData name="Frankie Bennett" userId="cGab79TRVI9f3JqZtaDoGTlZzGHlGpfDwgOHW9b6wMM=" providerId="None" clId="Web-{512311B4-1B2F-446A-AAE4-D396293B9E8D}" dt="2020-11-18T14:57:52.211" v="57" actId="1076"/>
        <pc:sldMkLst>
          <pc:docMk/>
          <pc:sldMk cId="709743183" sldId="291"/>
        </pc:sldMkLst>
        <pc:spChg chg="add mod">
          <ac:chgData name="Frankie Bennett" userId="cGab79TRVI9f3JqZtaDoGTlZzGHlGpfDwgOHW9b6wMM=" providerId="None" clId="Web-{512311B4-1B2F-446A-AAE4-D396293B9E8D}" dt="2020-11-18T14:57:52.211" v="57" actId="1076"/>
          <ac:spMkLst>
            <pc:docMk/>
            <pc:sldMk cId="709743183" sldId="291"/>
            <ac:spMk id="4" creationId="{EF42BA5D-707A-419E-A777-C1D3FB4175EE}"/>
          </ac:spMkLst>
        </pc:spChg>
      </pc:sldChg>
      <pc:sldChg chg="addSp modSp">
        <pc:chgData name="Frankie Bennett" userId="cGab79TRVI9f3JqZtaDoGTlZzGHlGpfDwgOHW9b6wMM=" providerId="None" clId="Web-{512311B4-1B2F-446A-AAE4-D396293B9E8D}" dt="2020-11-18T14:58:29.665" v="79" actId="20577"/>
        <pc:sldMkLst>
          <pc:docMk/>
          <pc:sldMk cId="1424848840" sldId="292"/>
        </pc:sldMkLst>
        <pc:spChg chg="add mod">
          <ac:chgData name="Frankie Bennett" userId="cGab79TRVI9f3JqZtaDoGTlZzGHlGpfDwgOHW9b6wMM=" providerId="None" clId="Web-{512311B4-1B2F-446A-AAE4-D396293B9E8D}" dt="2020-11-18T14:58:29.665" v="79" actId="20577"/>
          <ac:spMkLst>
            <pc:docMk/>
            <pc:sldMk cId="1424848840" sldId="292"/>
            <ac:spMk id="5" creationId="{FDE986E5-2ABC-448A-8455-55C416BE5885}"/>
          </ac:spMkLst>
        </pc:spChg>
      </pc:sldChg>
    </pc:docChg>
  </pc:docChgLst>
  <pc:docChgLst>
    <pc:chgData name="Frankie Bennett" userId="cGab79TRVI9f3JqZtaDoGTlZzGHlGpfDwgOHW9b6wMM=" providerId="None" clId="Web-{FDE1070E-5848-47C3-8887-FACB543FE67D}"/>
    <pc:docChg chg="modSld">
      <pc:chgData name="Frankie Bennett" userId="cGab79TRVI9f3JqZtaDoGTlZzGHlGpfDwgOHW9b6wMM=" providerId="None" clId="Web-{FDE1070E-5848-47C3-8887-FACB543FE67D}" dt="2020-10-01T18:04:17.684" v="0"/>
      <pc:docMkLst>
        <pc:docMk/>
      </pc:docMkLst>
      <pc:sldChg chg="modNotes">
        <pc:chgData name="Frankie Bennett" userId="cGab79TRVI9f3JqZtaDoGTlZzGHlGpfDwgOHW9b6wMM=" providerId="None" clId="Web-{FDE1070E-5848-47C3-8887-FACB543FE67D}" dt="2020-10-01T18:04:17.684" v="0"/>
        <pc:sldMkLst>
          <pc:docMk/>
          <pc:sldMk cId="2776023728" sldId="275"/>
        </pc:sldMkLst>
      </pc:sldChg>
    </pc:docChg>
  </pc:docChgLst>
  <pc:docChgLst>
    <pc:chgData name="Frankie Bennett" userId="cGab79TRVI9f3JqZtaDoGTlZzGHlGpfDwgOHW9b6wMM=" providerId="None" clId="Web-{EBB015F1-5157-40F4-9BF9-437D7094F547}"/>
    <pc:docChg chg="modSld">
      <pc:chgData name="Frankie Bennett" userId="cGab79TRVI9f3JqZtaDoGTlZzGHlGpfDwgOHW9b6wMM=" providerId="None" clId="Web-{EBB015F1-5157-40F4-9BF9-437D7094F547}" dt="2020-11-18T14:26:44.283" v="150"/>
      <pc:docMkLst>
        <pc:docMk/>
      </pc:docMkLst>
      <pc:sldChg chg="modSp">
        <pc:chgData name="Frankie Bennett" userId="cGab79TRVI9f3JqZtaDoGTlZzGHlGpfDwgOHW9b6wMM=" providerId="None" clId="Web-{EBB015F1-5157-40F4-9BF9-437D7094F547}" dt="2020-11-18T14:23:39.044" v="58" actId="1076"/>
        <pc:sldMkLst>
          <pc:docMk/>
          <pc:sldMk cId="766815792" sldId="261"/>
        </pc:sldMkLst>
        <pc:spChg chg="mod">
          <ac:chgData name="Frankie Bennett" userId="cGab79TRVI9f3JqZtaDoGTlZzGHlGpfDwgOHW9b6wMM=" providerId="None" clId="Web-{EBB015F1-5157-40F4-9BF9-437D7094F547}" dt="2020-11-18T14:23:39.044" v="58" actId="1076"/>
          <ac:spMkLst>
            <pc:docMk/>
            <pc:sldMk cId="766815792" sldId="261"/>
            <ac:spMk id="9" creationId="{4363F6BB-1625-48E6-9590-F617DF49DB8A}"/>
          </ac:spMkLst>
        </pc:spChg>
        <pc:picChg chg="mod">
          <ac:chgData name="Frankie Bennett" userId="cGab79TRVI9f3JqZtaDoGTlZzGHlGpfDwgOHW9b6wMM=" providerId="None" clId="Web-{EBB015F1-5157-40F4-9BF9-437D7094F547}" dt="2020-11-18T14:23:31.685" v="57" actId="1076"/>
          <ac:picMkLst>
            <pc:docMk/>
            <pc:sldMk cId="766815792" sldId="261"/>
            <ac:picMk id="4" creationId="{255DAFCF-15C2-43BA-B93E-14CD44909377}"/>
          </ac:picMkLst>
        </pc:picChg>
      </pc:sldChg>
      <pc:sldChg chg="addSp modSp">
        <pc:chgData name="Frankie Bennett" userId="cGab79TRVI9f3JqZtaDoGTlZzGHlGpfDwgOHW9b6wMM=" providerId="None" clId="Web-{EBB015F1-5157-40F4-9BF9-437D7094F547}" dt="2020-11-18T14:24:29.983" v="93" actId="20577"/>
        <pc:sldMkLst>
          <pc:docMk/>
          <pc:sldMk cId="1117279189" sldId="262"/>
        </pc:sldMkLst>
        <pc:spChg chg="add mod">
          <ac:chgData name="Frankie Bennett" userId="cGab79TRVI9f3JqZtaDoGTlZzGHlGpfDwgOHW9b6wMM=" providerId="None" clId="Web-{EBB015F1-5157-40F4-9BF9-437D7094F547}" dt="2020-11-18T14:24:29.983" v="93" actId="20577"/>
          <ac:spMkLst>
            <pc:docMk/>
            <pc:sldMk cId="1117279189" sldId="262"/>
            <ac:spMk id="5" creationId="{EC305105-ADD9-4A11-86D3-C5B6275593BB}"/>
          </ac:spMkLst>
        </pc:spChg>
      </pc:sldChg>
      <pc:sldChg chg="modSp">
        <pc:chgData name="Frankie Bennett" userId="cGab79TRVI9f3JqZtaDoGTlZzGHlGpfDwgOHW9b6wMM=" providerId="None" clId="Web-{EBB015F1-5157-40F4-9BF9-437D7094F547}" dt="2020-11-18T14:25:06.968" v="96" actId="1076"/>
        <pc:sldMkLst>
          <pc:docMk/>
          <pc:sldMk cId="3886110003" sldId="265"/>
        </pc:sldMkLst>
        <pc:spChg chg="mod">
          <ac:chgData name="Frankie Bennett" userId="cGab79TRVI9f3JqZtaDoGTlZzGHlGpfDwgOHW9b6wMM=" providerId="None" clId="Web-{EBB015F1-5157-40F4-9BF9-437D7094F547}" dt="2020-11-18T14:25:06.968" v="96" actId="1076"/>
          <ac:spMkLst>
            <pc:docMk/>
            <pc:sldMk cId="3886110003" sldId="265"/>
            <ac:spMk id="4" creationId="{EB2E014C-673F-4C05-9465-F2932E30EE9D}"/>
          </ac:spMkLst>
        </pc:spChg>
      </pc:sldChg>
      <pc:sldChg chg="addSp modSp">
        <pc:chgData name="Frankie Bennett" userId="cGab79TRVI9f3JqZtaDoGTlZzGHlGpfDwgOHW9b6wMM=" providerId="None" clId="Web-{EBB015F1-5157-40F4-9BF9-437D7094F547}" dt="2020-11-18T14:26:36.611" v="149" actId="1076"/>
        <pc:sldMkLst>
          <pc:docMk/>
          <pc:sldMk cId="1804694003" sldId="270"/>
        </pc:sldMkLst>
        <pc:spChg chg="add mod">
          <ac:chgData name="Frankie Bennett" userId="cGab79TRVI9f3JqZtaDoGTlZzGHlGpfDwgOHW9b6wMM=" providerId="None" clId="Web-{EBB015F1-5157-40F4-9BF9-437D7094F547}" dt="2020-11-18T14:26:36.611" v="149" actId="1076"/>
          <ac:spMkLst>
            <pc:docMk/>
            <pc:sldMk cId="1804694003" sldId="270"/>
            <ac:spMk id="4" creationId="{CF2FA010-C49E-4680-9B13-1339F5B6E0C5}"/>
          </ac:spMkLst>
        </pc:spChg>
      </pc:sldChg>
      <pc:sldChg chg="addSp">
        <pc:chgData name="Frankie Bennett" userId="cGab79TRVI9f3JqZtaDoGTlZzGHlGpfDwgOHW9b6wMM=" providerId="None" clId="Web-{EBB015F1-5157-40F4-9BF9-437D7094F547}" dt="2020-11-18T14:26:44.283" v="150"/>
        <pc:sldMkLst>
          <pc:docMk/>
          <pc:sldMk cId="2093987873" sldId="271"/>
        </pc:sldMkLst>
        <pc:spChg chg="add">
          <ac:chgData name="Frankie Bennett" userId="cGab79TRVI9f3JqZtaDoGTlZzGHlGpfDwgOHW9b6wMM=" providerId="None" clId="Web-{EBB015F1-5157-40F4-9BF9-437D7094F547}" dt="2020-11-18T14:26:44.283" v="150"/>
          <ac:spMkLst>
            <pc:docMk/>
            <pc:sldMk cId="2093987873" sldId="271"/>
            <ac:spMk id="4" creationId="{216CFAB4-9ED6-4323-8C05-4BC6167BA6D8}"/>
          </ac:spMkLst>
        </pc:spChg>
      </pc:sldChg>
    </pc:docChg>
  </pc:docChgLst>
  <pc:docChgLst>
    <pc:chgData name="Frankie Bennett" userId="oo3QFmaVUY2rTw72u9LDmc7/DFQjhQIHO++0ObmiRnM=" providerId="None" clId="Web-{1E3B3BA8-828D-4645-ADC6-82B1F952EF27}"/>
    <pc:docChg chg="modSld">
      <pc:chgData name="Frankie Bennett" userId="oo3QFmaVUY2rTw72u9LDmc7/DFQjhQIHO++0ObmiRnM=" providerId="None" clId="Web-{1E3B3BA8-828D-4645-ADC6-82B1F952EF27}" dt="2021-01-15T14:08:24.415" v="173"/>
      <pc:docMkLst>
        <pc:docMk/>
      </pc:docMkLst>
      <pc:sldChg chg="modNotes">
        <pc:chgData name="Frankie Bennett" userId="oo3QFmaVUY2rTw72u9LDmc7/DFQjhQIHO++0ObmiRnM=" providerId="None" clId="Web-{1E3B3BA8-828D-4645-ADC6-82B1F952EF27}" dt="2021-01-15T13:49:12.325" v="6"/>
        <pc:sldMkLst>
          <pc:docMk/>
          <pc:sldMk cId="2111961619" sldId="277"/>
        </pc:sldMkLst>
      </pc:sldChg>
      <pc:sldChg chg="modNotes">
        <pc:chgData name="Frankie Bennett" userId="oo3QFmaVUY2rTw72u9LDmc7/DFQjhQIHO++0ObmiRnM=" providerId="None" clId="Web-{1E3B3BA8-828D-4645-ADC6-82B1F952EF27}" dt="2021-01-15T13:49:34.763" v="11"/>
        <pc:sldMkLst>
          <pc:docMk/>
          <pc:sldMk cId="3880505689" sldId="278"/>
        </pc:sldMkLst>
      </pc:sldChg>
      <pc:sldChg chg="modNotes">
        <pc:chgData name="Frankie Bennett" userId="oo3QFmaVUY2rTw72u9LDmc7/DFQjhQIHO++0ObmiRnM=" providerId="None" clId="Web-{1E3B3BA8-828D-4645-ADC6-82B1F952EF27}" dt="2021-01-15T13:51:27.062" v="26"/>
        <pc:sldMkLst>
          <pc:docMk/>
          <pc:sldMk cId="3947805462" sldId="279"/>
        </pc:sldMkLst>
      </pc:sldChg>
      <pc:sldChg chg="modNotes">
        <pc:chgData name="Frankie Bennett" userId="oo3QFmaVUY2rTw72u9LDmc7/DFQjhQIHO++0ObmiRnM=" providerId="None" clId="Web-{1E3B3BA8-828D-4645-ADC6-82B1F952EF27}" dt="2021-01-15T13:52:43.627" v="41"/>
        <pc:sldMkLst>
          <pc:docMk/>
          <pc:sldMk cId="617781069" sldId="280"/>
        </pc:sldMkLst>
      </pc:sldChg>
      <pc:sldChg chg="modNotes">
        <pc:chgData name="Frankie Bennett" userId="oo3QFmaVUY2rTw72u9LDmc7/DFQjhQIHO++0ObmiRnM=" providerId="None" clId="Web-{1E3B3BA8-828D-4645-ADC6-82B1F952EF27}" dt="2021-01-15T13:52:23.532" v="37"/>
        <pc:sldMkLst>
          <pc:docMk/>
          <pc:sldMk cId="3395520174" sldId="281"/>
        </pc:sldMkLst>
      </pc:sldChg>
      <pc:sldChg chg="modNotes">
        <pc:chgData name="Frankie Bennett" userId="oo3QFmaVUY2rTw72u9LDmc7/DFQjhQIHO++0ObmiRnM=" providerId="None" clId="Web-{1E3B3BA8-828D-4645-ADC6-82B1F952EF27}" dt="2021-01-15T13:56:03.616" v="74"/>
        <pc:sldMkLst>
          <pc:docMk/>
          <pc:sldMk cId="1154469970" sldId="282"/>
        </pc:sldMkLst>
      </pc:sldChg>
      <pc:sldChg chg="modNotes">
        <pc:chgData name="Frankie Bennett" userId="oo3QFmaVUY2rTw72u9LDmc7/DFQjhQIHO++0ObmiRnM=" providerId="None" clId="Web-{1E3B3BA8-828D-4645-ADC6-82B1F952EF27}" dt="2021-01-15T13:56:25.726" v="78"/>
        <pc:sldMkLst>
          <pc:docMk/>
          <pc:sldMk cId="2209983145" sldId="283"/>
        </pc:sldMkLst>
      </pc:sldChg>
      <pc:sldChg chg="modNotes">
        <pc:chgData name="Frankie Bennett" userId="oo3QFmaVUY2rTw72u9LDmc7/DFQjhQIHO++0ObmiRnM=" providerId="None" clId="Web-{1E3B3BA8-828D-4645-ADC6-82B1F952EF27}" dt="2021-01-15T13:57:29.258" v="84"/>
        <pc:sldMkLst>
          <pc:docMk/>
          <pc:sldMk cId="767828292" sldId="284"/>
        </pc:sldMkLst>
      </pc:sldChg>
      <pc:sldChg chg="modNotes">
        <pc:chgData name="Frankie Bennett" userId="oo3QFmaVUY2rTw72u9LDmc7/DFQjhQIHO++0ObmiRnM=" providerId="None" clId="Web-{1E3B3BA8-828D-4645-ADC6-82B1F952EF27}" dt="2021-01-15T13:58:46.776" v="92"/>
        <pc:sldMkLst>
          <pc:docMk/>
          <pc:sldMk cId="1923186921" sldId="285"/>
        </pc:sldMkLst>
      </pc:sldChg>
      <pc:sldChg chg="modNotes">
        <pc:chgData name="Frankie Bennett" userId="oo3QFmaVUY2rTw72u9LDmc7/DFQjhQIHO++0ObmiRnM=" providerId="None" clId="Web-{1E3B3BA8-828D-4645-ADC6-82B1F952EF27}" dt="2021-01-15T13:59:13.480" v="96"/>
        <pc:sldMkLst>
          <pc:docMk/>
          <pc:sldMk cId="787157610" sldId="286"/>
        </pc:sldMkLst>
      </pc:sldChg>
      <pc:sldChg chg="modNotes">
        <pc:chgData name="Frankie Bennett" userId="oo3QFmaVUY2rTw72u9LDmc7/DFQjhQIHO++0ObmiRnM=" providerId="None" clId="Web-{1E3B3BA8-828D-4645-ADC6-82B1F952EF27}" dt="2021-01-15T14:01:59.484" v="114"/>
        <pc:sldMkLst>
          <pc:docMk/>
          <pc:sldMk cId="2761878519" sldId="287"/>
        </pc:sldMkLst>
      </pc:sldChg>
      <pc:sldChg chg="modNotes">
        <pc:chgData name="Frankie Bennett" userId="oo3QFmaVUY2rTw72u9LDmc7/DFQjhQIHO++0ObmiRnM=" providerId="None" clId="Web-{1E3B3BA8-828D-4645-ADC6-82B1F952EF27}" dt="2021-01-15T14:02:38.031" v="119"/>
        <pc:sldMkLst>
          <pc:docMk/>
          <pc:sldMk cId="3813822050" sldId="288"/>
        </pc:sldMkLst>
      </pc:sldChg>
      <pc:sldChg chg="modNotes">
        <pc:chgData name="Frankie Bennett" userId="oo3QFmaVUY2rTw72u9LDmc7/DFQjhQIHO++0ObmiRnM=" providerId="None" clId="Web-{1E3B3BA8-828D-4645-ADC6-82B1F952EF27}" dt="2021-01-15T14:03:28.205" v="127"/>
        <pc:sldMkLst>
          <pc:docMk/>
          <pc:sldMk cId="85202577" sldId="289"/>
        </pc:sldMkLst>
      </pc:sldChg>
      <pc:sldChg chg="modNotes">
        <pc:chgData name="Frankie Bennett" userId="oo3QFmaVUY2rTw72u9LDmc7/DFQjhQIHO++0ObmiRnM=" providerId="None" clId="Web-{1E3B3BA8-828D-4645-ADC6-82B1F952EF27}" dt="2021-01-15T14:03:46.455" v="131"/>
        <pc:sldMkLst>
          <pc:docMk/>
          <pc:sldMk cId="2897434072" sldId="290"/>
        </pc:sldMkLst>
      </pc:sldChg>
      <pc:sldChg chg="modNotes">
        <pc:chgData name="Frankie Bennett" userId="oo3QFmaVUY2rTw72u9LDmc7/DFQjhQIHO++0ObmiRnM=" providerId="None" clId="Web-{1E3B3BA8-828D-4645-ADC6-82B1F952EF27}" dt="2021-01-15T14:04:35.566" v="135"/>
        <pc:sldMkLst>
          <pc:docMk/>
          <pc:sldMk cId="709743183" sldId="291"/>
        </pc:sldMkLst>
      </pc:sldChg>
      <pc:sldChg chg="modNotes">
        <pc:chgData name="Frankie Bennett" userId="oo3QFmaVUY2rTw72u9LDmc7/DFQjhQIHO++0ObmiRnM=" providerId="None" clId="Web-{1E3B3BA8-828D-4645-ADC6-82B1F952EF27}" dt="2021-01-15T14:05:01.191" v="140"/>
        <pc:sldMkLst>
          <pc:docMk/>
          <pc:sldMk cId="1424848840" sldId="292"/>
        </pc:sldMkLst>
      </pc:sldChg>
      <pc:sldChg chg="modNotes">
        <pc:chgData name="Frankie Bennett" userId="oo3QFmaVUY2rTw72u9LDmc7/DFQjhQIHO++0ObmiRnM=" providerId="None" clId="Web-{1E3B3BA8-828D-4645-ADC6-82B1F952EF27}" dt="2021-01-15T14:05:31.567" v="145"/>
        <pc:sldMkLst>
          <pc:docMk/>
          <pc:sldMk cId="115950121" sldId="293"/>
        </pc:sldMkLst>
      </pc:sldChg>
      <pc:sldChg chg="modNotes">
        <pc:chgData name="Frankie Bennett" userId="oo3QFmaVUY2rTw72u9LDmc7/DFQjhQIHO++0ObmiRnM=" providerId="None" clId="Web-{1E3B3BA8-828D-4645-ADC6-82B1F952EF27}" dt="2021-01-15T14:06:25.334" v="151"/>
        <pc:sldMkLst>
          <pc:docMk/>
          <pc:sldMk cId="3924246771" sldId="294"/>
        </pc:sldMkLst>
      </pc:sldChg>
      <pc:sldChg chg="modNotes">
        <pc:chgData name="Frankie Bennett" userId="oo3QFmaVUY2rTw72u9LDmc7/DFQjhQIHO++0ObmiRnM=" providerId="None" clId="Web-{1E3B3BA8-828D-4645-ADC6-82B1F952EF27}" dt="2021-01-15T14:07:19.913" v="160"/>
        <pc:sldMkLst>
          <pc:docMk/>
          <pc:sldMk cId="2842073915" sldId="295"/>
        </pc:sldMkLst>
      </pc:sldChg>
      <pc:sldChg chg="modNotes">
        <pc:chgData name="Frankie Bennett" userId="oo3QFmaVUY2rTw72u9LDmc7/DFQjhQIHO++0ObmiRnM=" providerId="None" clId="Web-{1E3B3BA8-828D-4645-ADC6-82B1F952EF27}" dt="2021-01-15T14:07:31.804" v="163"/>
        <pc:sldMkLst>
          <pc:docMk/>
          <pc:sldMk cId="1486224491" sldId="296"/>
        </pc:sldMkLst>
      </pc:sldChg>
      <pc:sldChg chg="modNotes">
        <pc:chgData name="Frankie Bennett" userId="oo3QFmaVUY2rTw72u9LDmc7/DFQjhQIHO++0ObmiRnM=" providerId="None" clId="Web-{1E3B3BA8-828D-4645-ADC6-82B1F952EF27}" dt="2021-01-15T14:07:44.008" v="166"/>
        <pc:sldMkLst>
          <pc:docMk/>
          <pc:sldMk cId="1578314349" sldId="297"/>
        </pc:sldMkLst>
      </pc:sldChg>
      <pc:sldChg chg="modNotes">
        <pc:chgData name="Frankie Bennett" userId="oo3QFmaVUY2rTw72u9LDmc7/DFQjhQIHO++0ObmiRnM=" providerId="None" clId="Web-{1E3B3BA8-828D-4645-ADC6-82B1F952EF27}" dt="2021-01-15T14:08:09.696" v="171"/>
        <pc:sldMkLst>
          <pc:docMk/>
          <pc:sldMk cId="339428757" sldId="298"/>
        </pc:sldMkLst>
      </pc:sldChg>
      <pc:sldChg chg="modNotes">
        <pc:chgData name="Frankie Bennett" userId="oo3QFmaVUY2rTw72u9LDmc7/DFQjhQIHO++0ObmiRnM=" providerId="None" clId="Web-{1E3B3BA8-828D-4645-ADC6-82B1F952EF27}" dt="2021-01-15T14:08:13.149" v="172"/>
        <pc:sldMkLst>
          <pc:docMk/>
          <pc:sldMk cId="2093419717" sldId="299"/>
        </pc:sldMkLst>
      </pc:sldChg>
      <pc:sldChg chg="modNotes">
        <pc:chgData name="Frankie Bennett" userId="oo3QFmaVUY2rTw72u9LDmc7/DFQjhQIHO++0ObmiRnM=" providerId="None" clId="Web-{1E3B3BA8-828D-4645-ADC6-82B1F952EF27}" dt="2021-01-15T14:08:24.415" v="173"/>
        <pc:sldMkLst>
          <pc:docMk/>
          <pc:sldMk cId="2077371167" sldId="300"/>
        </pc:sldMkLst>
      </pc:sldChg>
      <pc:sldChg chg="modNotes">
        <pc:chgData name="Frankie Bennett" userId="oo3QFmaVUY2rTw72u9LDmc7/DFQjhQIHO++0ObmiRnM=" providerId="None" clId="Web-{1E3B3BA8-828D-4645-ADC6-82B1F952EF27}" dt="2021-01-15T13:48:41.886" v="2"/>
        <pc:sldMkLst>
          <pc:docMk/>
          <pc:sldMk cId="4208830040" sldId="304"/>
        </pc:sldMkLst>
      </pc:sldChg>
      <pc:sldChg chg="modNotes">
        <pc:chgData name="Frankie Bennett" userId="oo3QFmaVUY2rTw72u9LDmc7/DFQjhQIHO++0ObmiRnM=" providerId="None" clId="Web-{1E3B3BA8-828D-4645-ADC6-82B1F952EF27}" dt="2021-01-15T13:52:06.891" v="34"/>
        <pc:sldMkLst>
          <pc:docMk/>
          <pc:sldMk cId="1931793324" sldId="305"/>
        </pc:sldMkLst>
      </pc:sldChg>
      <pc:sldChg chg="modNotes">
        <pc:chgData name="Frankie Bennett" userId="oo3QFmaVUY2rTw72u9LDmc7/DFQjhQIHO++0ObmiRnM=" providerId="None" clId="Web-{1E3B3BA8-828D-4645-ADC6-82B1F952EF27}" dt="2021-01-15T13:54:39.582" v="59"/>
        <pc:sldMkLst>
          <pc:docMk/>
          <pc:sldMk cId="2947596544" sldId="306"/>
        </pc:sldMkLst>
      </pc:sldChg>
      <pc:sldChg chg="modNotes">
        <pc:chgData name="Frankie Bennett" userId="oo3QFmaVUY2rTw72u9LDmc7/DFQjhQIHO++0ObmiRnM=" providerId="None" clId="Web-{1E3B3BA8-828D-4645-ADC6-82B1F952EF27}" dt="2021-01-15T13:53:34.972" v="48"/>
        <pc:sldMkLst>
          <pc:docMk/>
          <pc:sldMk cId="126220277" sldId="307"/>
        </pc:sldMkLst>
      </pc:sldChg>
      <pc:sldChg chg="modNotes">
        <pc:chgData name="Frankie Bennett" userId="oo3QFmaVUY2rTw72u9LDmc7/DFQjhQIHO++0ObmiRnM=" providerId="None" clId="Web-{1E3B3BA8-828D-4645-ADC6-82B1F952EF27}" dt="2021-01-15T14:01:21.326" v="109"/>
        <pc:sldMkLst>
          <pc:docMk/>
          <pc:sldMk cId="1353787653" sldId="308"/>
        </pc:sldMkLst>
      </pc:sldChg>
      <pc:sldChg chg="modNotes">
        <pc:chgData name="Frankie Bennett" userId="oo3QFmaVUY2rTw72u9LDmc7/DFQjhQIHO++0ObmiRnM=" providerId="None" clId="Web-{1E3B3BA8-828D-4645-ADC6-82B1F952EF27}" dt="2021-01-15T14:02:51.313" v="122"/>
        <pc:sldMkLst>
          <pc:docMk/>
          <pc:sldMk cId="3148027423" sldId="309"/>
        </pc:sldMkLst>
      </pc:sldChg>
      <pc:sldChg chg="modNotes">
        <pc:chgData name="Frankie Bennett" userId="oo3QFmaVUY2rTw72u9LDmc7/DFQjhQIHO++0ObmiRnM=" providerId="None" clId="Web-{1E3B3BA8-828D-4645-ADC6-82B1F952EF27}" dt="2021-01-15T14:06:51.209" v="154"/>
        <pc:sldMkLst>
          <pc:docMk/>
          <pc:sldMk cId="1857676125" sldId="310"/>
        </pc:sldMkLst>
      </pc:sldChg>
      <pc:sldChg chg="modNotes">
        <pc:chgData name="Frankie Bennett" userId="oo3QFmaVUY2rTw72u9LDmc7/DFQjhQIHO++0ObmiRnM=" providerId="None" clId="Web-{1E3B3BA8-828D-4645-ADC6-82B1F952EF27}" dt="2021-01-15T14:07:04.632" v="157"/>
        <pc:sldMkLst>
          <pc:docMk/>
          <pc:sldMk cId="1273761068" sldId="311"/>
        </pc:sldMkLst>
      </pc:sldChg>
    </pc:docChg>
  </pc:docChgLst>
  <pc:docChgLst>
    <pc:chgData name="Lifestyle Medicine Education Collaborative" userId="Qsr6Pj7YbrYIfQ8jRuAZDH3s31P4h9zLDlrqHjjWMII=" providerId="None" clId="Web-{E23B2044-5011-45C7-882A-B94277FD5737}"/>
    <pc:docChg chg="modSld">
      <pc:chgData name="Lifestyle Medicine Education Collaborative" userId="Qsr6Pj7YbrYIfQ8jRuAZDH3s31P4h9zLDlrqHjjWMII=" providerId="None" clId="Web-{E23B2044-5011-45C7-882A-B94277FD5737}" dt="2021-06-17T16:43:20.563" v="1"/>
      <pc:docMkLst>
        <pc:docMk/>
      </pc:docMkLst>
      <pc:sldChg chg="delSp modSp">
        <pc:chgData name="Lifestyle Medicine Education Collaborative" userId="Qsr6Pj7YbrYIfQ8jRuAZDH3s31P4h9zLDlrqHjjWMII=" providerId="None" clId="Web-{E23B2044-5011-45C7-882A-B94277FD5737}" dt="2021-06-17T16:43:20.563" v="1"/>
        <pc:sldMkLst>
          <pc:docMk/>
          <pc:sldMk cId="2897434072" sldId="290"/>
        </pc:sldMkLst>
        <pc:spChg chg="mod">
          <ac:chgData name="Lifestyle Medicine Education Collaborative" userId="Qsr6Pj7YbrYIfQ8jRuAZDH3s31P4h9zLDlrqHjjWMII=" providerId="None" clId="Web-{E23B2044-5011-45C7-882A-B94277FD5737}" dt="2021-06-17T16:43:15.750" v="0" actId="20577"/>
          <ac:spMkLst>
            <pc:docMk/>
            <pc:sldMk cId="2897434072" sldId="290"/>
            <ac:spMk id="7" creationId="{8D7D5845-008A-4930-A269-4FC3C9BB575B}"/>
          </ac:spMkLst>
        </pc:spChg>
        <pc:spChg chg="del">
          <ac:chgData name="Lifestyle Medicine Education Collaborative" userId="Qsr6Pj7YbrYIfQ8jRuAZDH3s31P4h9zLDlrqHjjWMII=" providerId="None" clId="Web-{E23B2044-5011-45C7-882A-B94277FD5737}" dt="2021-06-17T16:43:20.563" v="1"/>
          <ac:spMkLst>
            <pc:docMk/>
            <pc:sldMk cId="2897434072" sldId="290"/>
            <ac:spMk id="11" creationId="{D30E18A6-756E-4638-9380-4F582216690D}"/>
          </ac:spMkLst>
        </pc:spChg>
      </pc:sldChg>
    </pc:docChg>
  </pc:docChgLst>
  <pc:docChgLst>
    <pc:chgData name="Lifestyle Medicine Education Collaborative" userId="Qsr6Pj7YbrYIfQ8jRuAZDH3s31P4h9zLDlrqHjjWMII=" providerId="None" clId="Web-{A689481B-28A3-4F4F-B14B-23C76FF779B2}"/>
    <pc:docChg chg="modSld">
      <pc:chgData name="Lifestyle Medicine Education Collaborative" userId="Qsr6Pj7YbrYIfQ8jRuAZDH3s31P4h9zLDlrqHjjWMII=" providerId="None" clId="Web-{A689481B-28A3-4F4F-B14B-23C76FF779B2}" dt="2021-08-04T14:55:19.954" v="341"/>
      <pc:docMkLst>
        <pc:docMk/>
      </pc:docMkLst>
      <pc:sldChg chg="addSp delSp modSp">
        <pc:chgData name="Lifestyle Medicine Education Collaborative" userId="Qsr6Pj7YbrYIfQ8jRuAZDH3s31P4h9zLDlrqHjjWMII=" providerId="None" clId="Web-{A689481B-28A3-4F4F-B14B-23C76FF779B2}" dt="2021-08-04T14:55:19.954" v="341"/>
        <pc:sldMkLst>
          <pc:docMk/>
          <pc:sldMk cId="85202577" sldId="289"/>
        </pc:sldMkLst>
        <pc:spChg chg="add del">
          <ac:chgData name="Lifestyle Medicine Education Collaborative" userId="Qsr6Pj7YbrYIfQ8jRuAZDH3s31P4h9zLDlrqHjjWMII=" providerId="None" clId="Web-{A689481B-28A3-4F4F-B14B-23C76FF779B2}" dt="2021-08-04T14:55:19.954" v="341"/>
          <ac:spMkLst>
            <pc:docMk/>
            <pc:sldMk cId="85202577" sldId="289"/>
            <ac:spMk id="4" creationId="{A0B9F828-E240-47A1-8F5C-B60C791ABFDE}"/>
          </ac:spMkLst>
        </pc:spChg>
        <pc:spChg chg="add mod">
          <ac:chgData name="Lifestyle Medicine Education Collaborative" userId="Qsr6Pj7YbrYIfQ8jRuAZDH3s31P4h9zLDlrqHjjWMII=" providerId="None" clId="Web-{A689481B-28A3-4F4F-B14B-23C76FF779B2}" dt="2021-08-04T14:55:17.657" v="340"/>
          <ac:spMkLst>
            <pc:docMk/>
            <pc:sldMk cId="85202577" sldId="289"/>
            <ac:spMk id="6" creationId="{DDBA01F7-0371-4063-ABC0-22D16A4C03A3}"/>
          </ac:spMkLst>
        </pc:spChg>
        <pc:spChg chg="mod">
          <ac:chgData name="Lifestyle Medicine Education Collaborative" userId="Qsr6Pj7YbrYIfQ8jRuAZDH3s31P4h9zLDlrqHjjWMII=" providerId="None" clId="Web-{A689481B-28A3-4F4F-B14B-23C76FF779B2}" dt="2021-08-04T14:54:44.968" v="325" actId="20577"/>
          <ac:spMkLst>
            <pc:docMk/>
            <pc:sldMk cId="85202577" sldId="289"/>
            <ac:spMk id="7" creationId="{3E9C1916-F1D2-45CA-8352-B5C64869FACF}"/>
          </ac:spMkLst>
        </pc:spChg>
      </pc:sldChg>
      <pc:sldChg chg="addSp delSp modSp mod modClrScheme chgLayout">
        <pc:chgData name="Lifestyle Medicine Education Collaborative" userId="Qsr6Pj7YbrYIfQ8jRuAZDH3s31P4h9zLDlrqHjjWMII=" providerId="None" clId="Web-{A689481B-28A3-4F4F-B14B-23C76FF779B2}" dt="2021-08-04T14:53:07.528" v="324"/>
        <pc:sldMkLst>
          <pc:docMk/>
          <pc:sldMk cId="2897434072" sldId="290"/>
        </pc:sldMkLst>
        <pc:spChg chg="mod ord">
          <ac:chgData name="Lifestyle Medicine Education Collaborative" userId="Qsr6Pj7YbrYIfQ8jRuAZDH3s31P4h9zLDlrqHjjWMII=" providerId="None" clId="Web-{A689481B-28A3-4F4F-B14B-23C76FF779B2}" dt="2021-08-04T14:42:56.341" v="99"/>
          <ac:spMkLst>
            <pc:docMk/>
            <pc:sldMk cId="2897434072" sldId="290"/>
            <ac:spMk id="2" creationId="{E6527815-1E11-4ED1-B832-7EF4D007DD22}"/>
          </ac:spMkLst>
        </pc:spChg>
        <pc:spChg chg="add mod ord">
          <ac:chgData name="Lifestyle Medicine Education Collaborative" userId="Qsr6Pj7YbrYIfQ8jRuAZDH3s31P4h9zLDlrqHjjWMII=" providerId="None" clId="Web-{A689481B-28A3-4F4F-B14B-23C76FF779B2}" dt="2021-08-04T14:42:56.341" v="99"/>
          <ac:spMkLst>
            <pc:docMk/>
            <pc:sldMk cId="2897434072" sldId="290"/>
            <ac:spMk id="4" creationId="{28F2960B-25F2-4EF7-BBE4-2A6D2348226C}"/>
          </ac:spMkLst>
        </pc:spChg>
        <pc:spChg chg="add mod ord">
          <ac:chgData name="Lifestyle Medicine Education Collaborative" userId="Qsr6Pj7YbrYIfQ8jRuAZDH3s31P4h9zLDlrqHjjWMII=" providerId="None" clId="Web-{A689481B-28A3-4F4F-B14B-23C76FF779B2}" dt="2021-08-04T14:45:21.908" v="252" actId="14100"/>
          <ac:spMkLst>
            <pc:docMk/>
            <pc:sldMk cId="2897434072" sldId="290"/>
            <ac:spMk id="11" creationId="{F2FB979B-F259-472C-B15F-60C5806C25C7}"/>
          </ac:spMkLst>
        </pc:spChg>
        <pc:spChg chg="add mod">
          <ac:chgData name="Lifestyle Medicine Education Collaborative" userId="Qsr6Pj7YbrYIfQ8jRuAZDH3s31P4h9zLDlrqHjjWMII=" providerId="None" clId="Web-{A689481B-28A3-4F4F-B14B-23C76FF779B2}" dt="2021-08-04T14:53:07.528" v="324"/>
          <ac:spMkLst>
            <pc:docMk/>
            <pc:sldMk cId="2897434072" sldId="290"/>
            <ac:spMk id="12" creationId="{736800C4-F7BB-4C19-8B0A-A7D3B46688D4}"/>
          </ac:spMkLst>
        </pc:spChg>
        <pc:picChg chg="del">
          <ac:chgData name="Lifestyle Medicine Education Collaborative" userId="Qsr6Pj7YbrYIfQ8jRuAZDH3s31P4h9zLDlrqHjjWMII=" providerId="None" clId="Web-{A689481B-28A3-4F4F-B14B-23C76FF779B2}" dt="2021-08-04T14:44:20.093" v="237"/>
          <ac:picMkLst>
            <pc:docMk/>
            <pc:sldMk cId="2897434072" sldId="290"/>
            <ac:picMk id="5" creationId="{FFC9858A-872B-45E6-849B-7AB306221B45}"/>
          </ac:picMkLst>
        </pc:picChg>
        <pc:picChg chg="mod">
          <ac:chgData name="Lifestyle Medicine Education Collaborative" userId="Qsr6Pj7YbrYIfQ8jRuAZDH3s31P4h9zLDlrqHjjWMII=" providerId="None" clId="Web-{A689481B-28A3-4F4F-B14B-23C76FF779B2}" dt="2021-08-04T14:44:28.172" v="239" actId="1076"/>
          <ac:picMkLst>
            <pc:docMk/>
            <pc:sldMk cId="2897434072" sldId="290"/>
            <ac:picMk id="6" creationId="{6349746A-E416-44D5-A8E1-530D3EF1C9BD}"/>
          </ac:picMkLst>
        </pc:picChg>
      </pc:sldChg>
      <pc:sldChg chg="addSp modSp">
        <pc:chgData name="Lifestyle Medicine Education Collaborative" userId="Qsr6Pj7YbrYIfQ8jRuAZDH3s31P4h9zLDlrqHjjWMII=" providerId="None" clId="Web-{A689481B-28A3-4F4F-B14B-23C76FF779B2}" dt="2021-08-04T14:52:56.747" v="323"/>
        <pc:sldMkLst>
          <pc:docMk/>
          <pc:sldMk cId="1424848840" sldId="292"/>
        </pc:sldMkLst>
        <pc:spChg chg="add mod">
          <ac:chgData name="Lifestyle Medicine Education Collaborative" userId="Qsr6Pj7YbrYIfQ8jRuAZDH3s31P4h9zLDlrqHjjWMII=" providerId="None" clId="Web-{A689481B-28A3-4F4F-B14B-23C76FF779B2}" dt="2021-08-04T14:52:56.747" v="323"/>
          <ac:spMkLst>
            <pc:docMk/>
            <pc:sldMk cId="1424848840" sldId="292"/>
            <ac:spMk id="6" creationId="{A9F75B22-0768-4C84-8C2E-A2359359AEF3}"/>
          </ac:spMkLst>
        </pc:spChg>
        <pc:spChg chg="mod">
          <ac:chgData name="Lifestyle Medicine Education Collaborative" userId="Qsr6Pj7YbrYIfQ8jRuAZDH3s31P4h9zLDlrqHjjWMII=" providerId="None" clId="Web-{A689481B-28A3-4F4F-B14B-23C76FF779B2}" dt="2021-08-04T14:52:34.668" v="291" actId="20577"/>
          <ac:spMkLst>
            <pc:docMk/>
            <pc:sldMk cId="1424848840" sldId="292"/>
            <ac:spMk id="9" creationId="{9C351700-2EA2-44B7-B221-355FE0AE1C9F}"/>
          </ac:spMkLst>
        </pc:spChg>
      </pc:sldChg>
      <pc:sldChg chg="modSp">
        <pc:chgData name="Lifestyle Medicine Education Collaborative" userId="Qsr6Pj7YbrYIfQ8jRuAZDH3s31P4h9zLDlrqHjjWMII=" providerId="None" clId="Web-{A689481B-28A3-4F4F-B14B-23C76FF779B2}" dt="2021-08-04T14:42:29.294" v="98" actId="1076"/>
        <pc:sldMkLst>
          <pc:docMk/>
          <pc:sldMk cId="1353787653" sldId="308"/>
        </pc:sldMkLst>
        <pc:spChg chg="mod">
          <ac:chgData name="Lifestyle Medicine Education Collaborative" userId="Qsr6Pj7YbrYIfQ8jRuAZDH3s31P4h9zLDlrqHjjWMII=" providerId="None" clId="Web-{A689481B-28A3-4F4F-B14B-23C76FF779B2}" dt="2021-08-04T14:41:01.401" v="12" actId="14100"/>
          <ac:spMkLst>
            <pc:docMk/>
            <pc:sldMk cId="1353787653" sldId="308"/>
            <ac:spMk id="5" creationId="{38080657-5701-47FF-92D8-A660F58E7B5C}"/>
          </ac:spMkLst>
        </pc:spChg>
        <pc:spChg chg="mod">
          <ac:chgData name="Lifestyle Medicine Education Collaborative" userId="Qsr6Pj7YbrYIfQ8jRuAZDH3s31P4h9zLDlrqHjjWMII=" providerId="None" clId="Web-{A689481B-28A3-4F4F-B14B-23C76FF779B2}" dt="2021-08-04T14:42:29.294" v="98" actId="1076"/>
          <ac:spMkLst>
            <pc:docMk/>
            <pc:sldMk cId="1353787653" sldId="308"/>
            <ac:spMk id="9" creationId="{9C351700-2EA2-44B7-B221-355FE0AE1C9F}"/>
          </ac:spMkLst>
        </pc:spChg>
      </pc:sldChg>
    </pc:docChg>
  </pc:docChgLst>
  <pc:docChgLst>
    <pc:chgData name="Lifestyle Medicine Education Collaborative" userId="Qsr6Pj7YbrYIfQ8jRuAZDH3s31P4h9zLDlrqHjjWMII=" providerId="None" clId="Web-{8D4F1A7A-51AC-4E79-A622-385A55C613E9}"/>
    <pc:docChg chg="modSld">
      <pc:chgData name="Lifestyle Medicine Education Collaborative" userId="Qsr6Pj7YbrYIfQ8jRuAZDH3s31P4h9zLDlrqHjjWMII=" providerId="None" clId="Web-{8D4F1A7A-51AC-4E79-A622-385A55C613E9}" dt="2021-08-14T13:20:25.127" v="17" actId="20577"/>
      <pc:docMkLst>
        <pc:docMk/>
      </pc:docMkLst>
      <pc:sldChg chg="modSp">
        <pc:chgData name="Lifestyle Medicine Education Collaborative" userId="Qsr6Pj7YbrYIfQ8jRuAZDH3s31P4h9zLDlrqHjjWMII=" providerId="None" clId="Web-{8D4F1A7A-51AC-4E79-A622-385A55C613E9}" dt="2021-08-14T13:16:25.154" v="10" actId="1076"/>
        <pc:sldMkLst>
          <pc:docMk/>
          <pc:sldMk cId="2761878519" sldId="287"/>
        </pc:sldMkLst>
        <pc:spChg chg="mod">
          <ac:chgData name="Lifestyle Medicine Education Collaborative" userId="Qsr6Pj7YbrYIfQ8jRuAZDH3s31P4h9zLDlrqHjjWMII=" providerId="None" clId="Web-{8D4F1A7A-51AC-4E79-A622-385A55C613E9}" dt="2021-08-14T13:16:25.154" v="10" actId="1076"/>
          <ac:spMkLst>
            <pc:docMk/>
            <pc:sldMk cId="2761878519" sldId="287"/>
            <ac:spMk id="4" creationId="{6720F47A-5F49-4DC1-B48D-898832180FB0}"/>
          </ac:spMkLst>
        </pc:spChg>
      </pc:sldChg>
      <pc:sldChg chg="modSp">
        <pc:chgData name="Lifestyle Medicine Education Collaborative" userId="Qsr6Pj7YbrYIfQ8jRuAZDH3s31P4h9zLDlrqHjjWMII=" providerId="None" clId="Web-{8D4F1A7A-51AC-4E79-A622-385A55C613E9}" dt="2021-08-14T13:20:25.127" v="17" actId="20577"/>
        <pc:sldMkLst>
          <pc:docMk/>
          <pc:sldMk cId="85202577" sldId="289"/>
        </pc:sldMkLst>
        <pc:spChg chg="mod">
          <ac:chgData name="Lifestyle Medicine Education Collaborative" userId="Qsr6Pj7YbrYIfQ8jRuAZDH3s31P4h9zLDlrqHjjWMII=" providerId="None" clId="Web-{8D4F1A7A-51AC-4E79-A622-385A55C613E9}" dt="2021-08-14T13:20:25.127" v="17" actId="20577"/>
          <ac:spMkLst>
            <pc:docMk/>
            <pc:sldMk cId="85202577" sldId="289"/>
            <ac:spMk id="6" creationId="{DDBA01F7-0371-4063-ABC0-22D16A4C03A3}"/>
          </ac:spMkLst>
        </pc:spChg>
      </pc:sldChg>
    </pc:docChg>
  </pc:docChgLst>
  <pc:docChgLst>
    <pc:chgData name="Frankie Bennett" userId="cGab79TRVI9f3JqZtaDoGTlZzGHlGpfDwgOHW9b6wMM=" providerId="None" clId="Web-{F3DABB92-79CC-4BB4-BB0F-2121CD0D9A79}"/>
    <pc:docChg chg="modSld">
      <pc:chgData name="Frankie Bennett" userId="cGab79TRVI9f3JqZtaDoGTlZzGHlGpfDwgOHW9b6wMM=" providerId="None" clId="Web-{F3DABB92-79CC-4BB4-BB0F-2121CD0D9A79}" dt="2020-11-18T14:35:55.180" v="26" actId="20577"/>
      <pc:docMkLst>
        <pc:docMk/>
      </pc:docMkLst>
      <pc:sldChg chg="addSp delSp modSp">
        <pc:chgData name="Frankie Bennett" userId="cGab79TRVI9f3JqZtaDoGTlZzGHlGpfDwgOHW9b6wMM=" providerId="None" clId="Web-{F3DABB92-79CC-4BB4-BB0F-2121CD0D9A79}" dt="2020-11-18T14:35:55.180" v="25" actId="20577"/>
        <pc:sldMkLst>
          <pc:docMk/>
          <pc:sldMk cId="617781069" sldId="280"/>
        </pc:sldMkLst>
        <pc:spChg chg="del">
          <ac:chgData name="Frankie Bennett" userId="cGab79TRVI9f3JqZtaDoGTlZzGHlGpfDwgOHW9b6wMM=" providerId="None" clId="Web-{F3DABB92-79CC-4BB4-BB0F-2121CD0D9A79}" dt="2020-11-18T14:31:24.610" v="0"/>
          <ac:spMkLst>
            <pc:docMk/>
            <pc:sldMk cId="617781069" sldId="280"/>
            <ac:spMk id="4" creationId="{0FA67E9F-899B-4149-B0A6-B51705540E79}"/>
          </ac:spMkLst>
        </pc:spChg>
        <pc:spChg chg="add del mod">
          <ac:chgData name="Frankie Bennett" userId="cGab79TRVI9f3JqZtaDoGTlZzGHlGpfDwgOHW9b6wMM=" providerId="None" clId="Web-{F3DABB92-79CC-4BB4-BB0F-2121CD0D9A79}" dt="2020-11-18T14:34:48.663" v="10"/>
          <ac:spMkLst>
            <pc:docMk/>
            <pc:sldMk cId="617781069" sldId="280"/>
            <ac:spMk id="5" creationId="{A8A1F920-1AEA-4ACD-9D35-39C19F2F34E6}"/>
          </ac:spMkLst>
        </pc:spChg>
        <pc:spChg chg="add mod">
          <ac:chgData name="Frankie Bennett" userId="cGab79TRVI9f3JqZtaDoGTlZzGHlGpfDwgOHW9b6wMM=" providerId="None" clId="Web-{F3DABB92-79CC-4BB4-BB0F-2121CD0D9A79}" dt="2020-11-18T14:35:55.180" v="25" actId="20577"/>
          <ac:spMkLst>
            <pc:docMk/>
            <pc:sldMk cId="617781069" sldId="280"/>
            <ac:spMk id="6" creationId="{FFFE75D3-95C6-40BE-A229-945973FC0547}"/>
          </ac:spMkLst>
        </pc:spChg>
        <pc:spChg chg="mod">
          <ac:chgData name="Frankie Bennett" userId="cGab79TRVI9f3JqZtaDoGTlZzGHlGpfDwgOHW9b6wMM=" providerId="None" clId="Web-{F3DABB92-79CC-4BB4-BB0F-2121CD0D9A79}" dt="2020-11-18T14:33:05.503" v="5" actId="20577"/>
          <ac:spMkLst>
            <pc:docMk/>
            <pc:sldMk cId="617781069" sldId="280"/>
            <ac:spMk id="9" creationId="{56CEF567-4F82-49C6-A4A2-7BFC40BD2AE9}"/>
          </ac:spMkLst>
        </pc:spChg>
      </pc:sldChg>
    </pc:docChg>
  </pc:docChgLst>
  <pc:docChgLst>
    <pc:chgData name="Virginia Abbott" clId="Web-{640473CE-E601-4468-9275-2A75D7F58AF9}"/>
    <pc:docChg chg="modSld">
      <pc:chgData name="Virginia Abbott" userId="" providerId="" clId="Web-{640473CE-E601-4468-9275-2A75D7F58AF9}" dt="2021-08-09T20:07:09.605" v="26" actId="20577"/>
      <pc:docMkLst>
        <pc:docMk/>
      </pc:docMkLst>
      <pc:sldChg chg="modSp">
        <pc:chgData name="Virginia Abbott" userId="" providerId="" clId="Web-{640473CE-E601-4468-9275-2A75D7F58AF9}" dt="2021-08-09T20:07:09.605" v="26" actId="20577"/>
        <pc:sldMkLst>
          <pc:docMk/>
          <pc:sldMk cId="85202577" sldId="289"/>
        </pc:sldMkLst>
        <pc:spChg chg="mod">
          <ac:chgData name="Virginia Abbott" userId="" providerId="" clId="Web-{640473CE-E601-4468-9275-2A75D7F58AF9}" dt="2021-08-09T20:07:09.605" v="26" actId="20577"/>
          <ac:spMkLst>
            <pc:docMk/>
            <pc:sldMk cId="85202577" sldId="289"/>
            <ac:spMk id="6" creationId="{DDBA01F7-0371-4063-ABC0-22D16A4C03A3}"/>
          </ac:spMkLst>
        </pc:spChg>
        <pc:picChg chg="mod">
          <ac:chgData name="Virginia Abbott" userId="" providerId="" clId="Web-{640473CE-E601-4468-9275-2A75D7F58AF9}" dt="2021-08-09T20:05:56.477" v="18"/>
          <ac:picMkLst>
            <pc:docMk/>
            <pc:sldMk cId="85202577" sldId="289"/>
            <ac:picMk id="5" creationId="{78F95677-892F-4F15-AF22-676CB7346E1A}"/>
          </ac:picMkLst>
        </pc:picChg>
      </pc:sldChg>
      <pc:sldChg chg="addSp delSp modSp">
        <pc:chgData name="Virginia Abbott" userId="" providerId="" clId="Web-{640473CE-E601-4468-9275-2A75D7F58AF9}" dt="2021-08-09T19:41:01.463" v="9" actId="1076"/>
        <pc:sldMkLst>
          <pc:docMk/>
          <pc:sldMk cId="2897434072" sldId="290"/>
        </pc:sldMkLst>
        <pc:spChg chg="mod">
          <ac:chgData name="Virginia Abbott" userId="" providerId="" clId="Web-{640473CE-E601-4468-9275-2A75D7F58AF9}" dt="2021-08-09T19:40:05.931" v="3" actId="20577"/>
          <ac:spMkLst>
            <pc:docMk/>
            <pc:sldMk cId="2897434072" sldId="290"/>
            <ac:spMk id="3" creationId="{DA9C497D-BD0D-4DF5-A6D8-EBB9474C5383}"/>
          </ac:spMkLst>
        </pc:spChg>
        <pc:spChg chg="mod">
          <ac:chgData name="Virginia Abbott" userId="" providerId="" clId="Web-{640473CE-E601-4468-9275-2A75D7F58AF9}" dt="2021-08-09T19:40:17.321" v="6" actId="14100"/>
          <ac:spMkLst>
            <pc:docMk/>
            <pc:sldMk cId="2897434072" sldId="290"/>
            <ac:spMk id="4" creationId="{28F2960B-25F2-4EF7-BBE4-2A6D2348226C}"/>
          </ac:spMkLst>
        </pc:spChg>
        <pc:spChg chg="del">
          <ac:chgData name="Virginia Abbott" userId="" providerId="" clId="Web-{640473CE-E601-4468-9275-2A75D7F58AF9}" dt="2021-08-09T19:39:52.633" v="0"/>
          <ac:spMkLst>
            <pc:docMk/>
            <pc:sldMk cId="2897434072" sldId="290"/>
            <ac:spMk id="12" creationId="{736800C4-F7BB-4C19-8B0A-A7D3B46688D4}"/>
          </ac:spMkLst>
        </pc:spChg>
        <pc:picChg chg="add mod">
          <ac:chgData name="Virginia Abbott" userId="" providerId="" clId="Web-{640473CE-E601-4468-9275-2A75D7F58AF9}" dt="2021-08-09T19:41:01.463" v="9" actId="1076"/>
          <ac:picMkLst>
            <pc:docMk/>
            <pc:sldMk cId="2897434072" sldId="290"/>
            <ac:picMk id="5" creationId="{08736EDF-A7CC-425F-A3EE-7B2241B7A472}"/>
          </ac:picMkLst>
        </pc:picChg>
      </pc:sldChg>
      <pc:sldChg chg="delSp modSp">
        <pc:chgData name="Virginia Abbott" userId="" providerId="" clId="Web-{640473CE-E601-4468-9275-2A75D7F58AF9}" dt="2021-08-09T20:03:08.175" v="16" actId="14100"/>
        <pc:sldMkLst>
          <pc:docMk/>
          <pc:sldMk cId="1353787653" sldId="308"/>
        </pc:sldMkLst>
        <pc:spChg chg="del">
          <ac:chgData name="Virginia Abbott" userId="" providerId="" clId="Web-{640473CE-E601-4468-9275-2A75D7F58AF9}" dt="2021-08-09T19:58:19.385" v="10"/>
          <ac:spMkLst>
            <pc:docMk/>
            <pc:sldMk cId="1353787653" sldId="308"/>
            <ac:spMk id="5" creationId="{38080657-5701-47FF-92D8-A660F58E7B5C}"/>
          </ac:spMkLst>
        </pc:spChg>
        <pc:spChg chg="mod">
          <ac:chgData name="Virginia Abbott" userId="" providerId="" clId="Web-{640473CE-E601-4468-9275-2A75D7F58AF9}" dt="2021-08-09T20:03:04.550" v="15" actId="20577"/>
          <ac:spMkLst>
            <pc:docMk/>
            <pc:sldMk cId="1353787653" sldId="308"/>
            <ac:spMk id="8" creationId="{98C4A336-3F43-404C-A833-D5A0821E6206}"/>
          </ac:spMkLst>
        </pc:spChg>
        <pc:picChg chg="mod">
          <ac:chgData name="Virginia Abbott" userId="" providerId="" clId="Web-{640473CE-E601-4468-9275-2A75D7F58AF9}" dt="2021-08-09T20:03:08.175" v="16" actId="14100"/>
          <ac:picMkLst>
            <pc:docMk/>
            <pc:sldMk cId="1353787653" sldId="308"/>
            <ac:picMk id="10" creationId="{077AA970-3D80-467C-B5FB-D338B4FFDAB4}"/>
          </ac:picMkLst>
        </pc:picChg>
      </pc:sldChg>
    </pc:docChg>
  </pc:docChgLst>
  <pc:docChgLst>
    <pc:chgData name="Frankie Bennett" userId="oo3QFmaVUY2rTw72u9LDmc7/DFQjhQIHO++0ObmiRnM=" providerId="None" clId="Web-{C1C10FB8-55BC-42CC-A8CE-32FCA7B0BD66}"/>
    <pc:docChg chg="modSld">
      <pc:chgData name="Frankie Bennett" userId="oo3QFmaVUY2rTw72u9LDmc7/DFQjhQIHO++0ObmiRnM=" providerId="None" clId="Web-{C1C10FB8-55BC-42CC-A8CE-32FCA7B0BD66}" dt="2021-09-02T13:29:22.157" v="97" actId="20577"/>
      <pc:docMkLst>
        <pc:docMk/>
      </pc:docMkLst>
      <pc:sldChg chg="modSp">
        <pc:chgData name="Frankie Bennett" userId="oo3QFmaVUY2rTw72u9LDmc7/DFQjhQIHO++0ObmiRnM=" providerId="None" clId="Web-{C1C10FB8-55BC-42CC-A8CE-32FCA7B0BD66}" dt="2021-09-02T12:52:52.144" v="21" actId="20577"/>
        <pc:sldMkLst>
          <pc:docMk/>
          <pc:sldMk cId="1117279189" sldId="262"/>
        </pc:sldMkLst>
        <pc:spChg chg="mod">
          <ac:chgData name="Frankie Bennett" userId="oo3QFmaVUY2rTw72u9LDmc7/DFQjhQIHO++0ObmiRnM=" providerId="None" clId="Web-{C1C10FB8-55BC-42CC-A8CE-32FCA7B0BD66}" dt="2021-09-02T12:52:52.144" v="21" actId="20577"/>
          <ac:spMkLst>
            <pc:docMk/>
            <pc:sldMk cId="1117279189" sldId="262"/>
            <ac:spMk id="4" creationId="{8D82B66B-43DA-4F58-A240-AD9ECE5D1922}"/>
          </ac:spMkLst>
        </pc:spChg>
        <pc:spChg chg="mod">
          <ac:chgData name="Frankie Bennett" userId="oo3QFmaVUY2rTw72u9LDmc7/DFQjhQIHO++0ObmiRnM=" providerId="None" clId="Web-{C1C10FB8-55BC-42CC-A8CE-32FCA7B0BD66}" dt="2021-09-02T12:38:10.964" v="10" actId="20577"/>
          <ac:spMkLst>
            <pc:docMk/>
            <pc:sldMk cId="1117279189" sldId="262"/>
            <ac:spMk id="8" creationId="{98C4A336-3F43-404C-A833-D5A0821E6206}"/>
          </ac:spMkLst>
        </pc:spChg>
      </pc:sldChg>
      <pc:sldChg chg="modSp">
        <pc:chgData name="Frankie Bennett" userId="oo3QFmaVUY2rTw72u9LDmc7/DFQjhQIHO++0ObmiRnM=" providerId="None" clId="Web-{C1C10FB8-55BC-42CC-A8CE-32FCA7B0BD66}" dt="2021-09-02T13:04:16.882" v="45" actId="20577"/>
        <pc:sldMkLst>
          <pc:docMk/>
          <pc:sldMk cId="2776023728" sldId="275"/>
        </pc:sldMkLst>
        <pc:spChg chg="mod">
          <ac:chgData name="Frankie Bennett" userId="oo3QFmaVUY2rTw72u9LDmc7/DFQjhQIHO++0ObmiRnM=" providerId="None" clId="Web-{C1C10FB8-55BC-42CC-A8CE-32FCA7B0BD66}" dt="2021-09-02T13:00:22.063" v="26" actId="20577"/>
          <ac:spMkLst>
            <pc:docMk/>
            <pc:sldMk cId="2776023728" sldId="275"/>
            <ac:spMk id="8" creationId="{98C4A336-3F43-404C-A833-D5A0821E6206}"/>
          </ac:spMkLst>
        </pc:spChg>
        <pc:spChg chg="mod">
          <ac:chgData name="Frankie Bennett" userId="oo3QFmaVUY2rTw72u9LDmc7/DFQjhQIHO++0ObmiRnM=" providerId="None" clId="Web-{C1C10FB8-55BC-42CC-A8CE-32FCA7B0BD66}" dt="2021-09-02T13:04:16.882" v="45" actId="20577"/>
          <ac:spMkLst>
            <pc:docMk/>
            <pc:sldMk cId="2776023728" sldId="275"/>
            <ac:spMk id="9" creationId="{9C351700-2EA2-44B7-B221-355FE0AE1C9F}"/>
          </ac:spMkLst>
        </pc:spChg>
      </pc:sldChg>
      <pc:sldChg chg="modSp">
        <pc:chgData name="Frankie Bennett" userId="oo3QFmaVUY2rTw72u9LDmc7/DFQjhQIHO++0ObmiRnM=" providerId="None" clId="Web-{C1C10FB8-55BC-42CC-A8CE-32FCA7B0BD66}" dt="2021-09-02T13:08:05.325" v="72" actId="20577"/>
        <pc:sldMkLst>
          <pc:docMk/>
          <pc:sldMk cId="767828292" sldId="284"/>
        </pc:sldMkLst>
        <pc:spChg chg="mod">
          <ac:chgData name="Frankie Bennett" userId="oo3QFmaVUY2rTw72u9LDmc7/DFQjhQIHO++0ObmiRnM=" providerId="None" clId="Web-{C1C10FB8-55BC-42CC-A8CE-32FCA7B0BD66}" dt="2021-09-02T13:08:05.325" v="72" actId="20577"/>
          <ac:spMkLst>
            <pc:docMk/>
            <pc:sldMk cId="767828292" sldId="284"/>
            <ac:spMk id="10" creationId="{327D8EB4-23C5-4C0E-A7D6-C7B760448628}"/>
          </ac:spMkLst>
        </pc:spChg>
      </pc:sldChg>
      <pc:sldChg chg="modSp">
        <pc:chgData name="Frankie Bennett" userId="oo3QFmaVUY2rTw72u9LDmc7/DFQjhQIHO++0ObmiRnM=" providerId="None" clId="Web-{C1C10FB8-55BC-42CC-A8CE-32FCA7B0BD66}" dt="2021-09-02T13:29:22.157" v="97" actId="20577"/>
        <pc:sldMkLst>
          <pc:docMk/>
          <pc:sldMk cId="1424848840" sldId="292"/>
        </pc:sldMkLst>
        <pc:spChg chg="mod">
          <ac:chgData name="Frankie Bennett" userId="oo3QFmaVUY2rTw72u9LDmc7/DFQjhQIHO++0ObmiRnM=" providerId="None" clId="Web-{C1C10FB8-55BC-42CC-A8CE-32FCA7B0BD66}" dt="2021-09-02T13:29:22.157" v="97" actId="20577"/>
          <ac:spMkLst>
            <pc:docMk/>
            <pc:sldMk cId="1424848840" sldId="292"/>
            <ac:spMk id="9" creationId="{9C351700-2EA2-44B7-B221-355FE0AE1C9F}"/>
          </ac:spMkLst>
        </pc:spChg>
      </pc:sldChg>
      <pc:sldChg chg="modSp">
        <pc:chgData name="Frankie Bennett" userId="oo3QFmaVUY2rTw72u9LDmc7/DFQjhQIHO++0ObmiRnM=" providerId="None" clId="Web-{C1C10FB8-55BC-42CC-A8CE-32FCA7B0BD66}" dt="2021-09-02T13:11:32.972" v="78" actId="20577"/>
        <pc:sldMkLst>
          <pc:docMk/>
          <pc:sldMk cId="1353787653" sldId="308"/>
        </pc:sldMkLst>
        <pc:spChg chg="mod">
          <ac:chgData name="Frankie Bennett" userId="oo3QFmaVUY2rTw72u9LDmc7/DFQjhQIHO++0ObmiRnM=" providerId="None" clId="Web-{C1C10FB8-55BC-42CC-A8CE-32FCA7B0BD66}" dt="2021-09-02T13:11:32.972" v="78" actId="20577"/>
          <ac:spMkLst>
            <pc:docMk/>
            <pc:sldMk cId="1353787653" sldId="308"/>
            <ac:spMk id="9" creationId="{9C351700-2EA2-44B7-B221-355FE0AE1C9F}"/>
          </ac:spMkLst>
        </pc:spChg>
      </pc:sldChg>
    </pc:docChg>
  </pc:docChgLst>
  <pc:docChgLst>
    <pc:chgData name="Frankie Bennett" userId="oo3QFmaVUY2rTw72u9LDmc7/DFQjhQIHO++0ObmiRnM=" providerId="None" clId="Web-{72504994-9523-4F58-989B-AB4C568AFE8C}"/>
    <pc:docChg chg="modSld">
      <pc:chgData name="Frankie Bennett" userId="oo3QFmaVUY2rTw72u9LDmc7/DFQjhQIHO++0ObmiRnM=" providerId="None" clId="Web-{72504994-9523-4F58-989B-AB4C568AFE8C}" dt="2021-02-09T14:24:16.494" v="15"/>
      <pc:docMkLst>
        <pc:docMk/>
      </pc:docMkLst>
      <pc:sldChg chg="modNotes">
        <pc:chgData name="Frankie Bennett" userId="oo3QFmaVUY2rTw72u9LDmc7/DFQjhQIHO++0ObmiRnM=" providerId="None" clId="Web-{72504994-9523-4F58-989B-AB4C568AFE8C}" dt="2021-02-09T14:14:02.416" v="1"/>
        <pc:sldMkLst>
          <pc:docMk/>
          <pc:sldMk cId="1188405556" sldId="260"/>
        </pc:sldMkLst>
      </pc:sldChg>
      <pc:sldChg chg="modSp modNotes">
        <pc:chgData name="Frankie Bennett" userId="oo3QFmaVUY2rTw72u9LDmc7/DFQjhQIHO++0ObmiRnM=" providerId="None" clId="Web-{72504994-9523-4F58-989B-AB4C568AFE8C}" dt="2021-02-09T14:17:55.062" v="10"/>
        <pc:sldMkLst>
          <pc:docMk/>
          <pc:sldMk cId="1804694003" sldId="270"/>
        </pc:sldMkLst>
        <pc:spChg chg="mod">
          <ac:chgData name="Frankie Bennett" userId="oo3QFmaVUY2rTw72u9LDmc7/DFQjhQIHO++0ObmiRnM=" providerId="None" clId="Web-{72504994-9523-4F58-989B-AB4C568AFE8C}" dt="2021-02-09T14:16:28.107" v="6" actId="20577"/>
          <ac:spMkLst>
            <pc:docMk/>
            <pc:sldMk cId="1804694003" sldId="270"/>
            <ac:spMk id="4" creationId="{CF2FA010-C49E-4680-9B13-1339F5B6E0C5}"/>
          </ac:spMkLst>
        </pc:spChg>
        <pc:spChg chg="mod">
          <ac:chgData name="Frankie Bennett" userId="oo3QFmaVUY2rTw72u9LDmc7/DFQjhQIHO++0ObmiRnM=" providerId="None" clId="Web-{72504994-9523-4F58-989B-AB4C568AFE8C}" dt="2021-02-09T14:16:49.795" v="7" actId="20577"/>
          <ac:spMkLst>
            <pc:docMk/>
            <pc:sldMk cId="1804694003" sldId="270"/>
            <ac:spMk id="7" creationId="{1D739AB6-6534-46E3-811C-649C8C017715}"/>
          </ac:spMkLst>
        </pc:spChg>
      </pc:sldChg>
      <pc:sldChg chg="delSp modSp">
        <pc:chgData name="Frankie Bennett" userId="oo3QFmaVUY2rTw72u9LDmc7/DFQjhQIHO++0ObmiRnM=" providerId="None" clId="Web-{72504994-9523-4F58-989B-AB4C568AFE8C}" dt="2021-02-09T14:18:27.266" v="14" actId="20577"/>
        <pc:sldMkLst>
          <pc:docMk/>
          <pc:sldMk cId="2093987873" sldId="271"/>
        </pc:sldMkLst>
        <pc:spChg chg="del mod">
          <ac:chgData name="Frankie Bennett" userId="oo3QFmaVUY2rTw72u9LDmc7/DFQjhQIHO++0ObmiRnM=" providerId="None" clId="Web-{72504994-9523-4F58-989B-AB4C568AFE8C}" dt="2021-02-09T14:18:10.781" v="13"/>
          <ac:spMkLst>
            <pc:docMk/>
            <pc:sldMk cId="2093987873" sldId="271"/>
            <ac:spMk id="4" creationId="{216CFAB4-9ED6-4323-8C05-4BC6167BA6D8}"/>
          </ac:spMkLst>
        </pc:spChg>
        <pc:spChg chg="mod">
          <ac:chgData name="Frankie Bennett" userId="oo3QFmaVUY2rTw72u9LDmc7/DFQjhQIHO++0ObmiRnM=" providerId="None" clId="Web-{72504994-9523-4F58-989B-AB4C568AFE8C}" dt="2021-02-09T14:18:27.266" v="14" actId="20577"/>
          <ac:spMkLst>
            <pc:docMk/>
            <pc:sldMk cId="2093987873" sldId="271"/>
            <ac:spMk id="7" creationId="{58E4C7A0-564F-423D-BFF8-49D7FD8C0A84}"/>
          </ac:spMkLst>
        </pc:spChg>
      </pc:sldChg>
      <pc:sldChg chg="delSp">
        <pc:chgData name="Frankie Bennett" userId="oo3QFmaVUY2rTw72u9LDmc7/DFQjhQIHO++0ObmiRnM=" providerId="None" clId="Web-{72504994-9523-4F58-989B-AB4C568AFE8C}" dt="2021-02-09T14:24:16.494" v="15"/>
        <pc:sldMkLst>
          <pc:docMk/>
          <pc:sldMk cId="1923186921" sldId="285"/>
        </pc:sldMkLst>
        <pc:spChg chg="del">
          <ac:chgData name="Frankie Bennett" userId="oo3QFmaVUY2rTw72u9LDmc7/DFQjhQIHO++0ObmiRnM=" providerId="None" clId="Web-{72504994-9523-4F58-989B-AB4C568AFE8C}" dt="2021-02-09T14:24:16.494" v="15"/>
          <ac:spMkLst>
            <pc:docMk/>
            <pc:sldMk cId="1923186921" sldId="285"/>
            <ac:spMk id="4" creationId="{A43AFFB8-C60B-4443-946D-5F6FA136198A}"/>
          </ac:spMkLst>
        </pc:spChg>
      </pc:sldChg>
    </pc:docChg>
  </pc:docChgLst>
  <pc:docChgLst>
    <pc:chgData name="Lifestyle Medicine Education Collaborative" userId="Qsr6Pj7YbrYIfQ8jRuAZDH3s31P4h9zLDlrqHjjWMII=" providerId="None" clId="Web-{9559988C-46E1-4C62-889F-98AA2B0F32F0}"/>
    <pc:docChg chg="addSld delSld">
      <pc:chgData name="Lifestyle Medicine Education Collaborative" userId="Qsr6Pj7YbrYIfQ8jRuAZDH3s31P4h9zLDlrqHjjWMII=" providerId="None" clId="Web-{9559988C-46E1-4C62-889F-98AA2B0F32F0}" dt="2021-08-06T14:32:45.766" v="1"/>
      <pc:docMkLst>
        <pc:docMk/>
      </pc:docMkLst>
      <pc:sldChg chg="add del">
        <pc:chgData name="Lifestyle Medicine Education Collaborative" userId="Qsr6Pj7YbrYIfQ8jRuAZDH3s31P4h9zLDlrqHjjWMII=" providerId="None" clId="Web-{9559988C-46E1-4C62-889F-98AA2B0F32F0}" dt="2021-08-06T14:32:45.766" v="1"/>
        <pc:sldMkLst>
          <pc:docMk/>
          <pc:sldMk cId="1578314349" sldId="297"/>
        </pc:sldMkLst>
      </pc:sldChg>
    </pc:docChg>
  </pc:docChgLst>
  <pc:docChgLst>
    <pc:chgData name="Frankie Bennett" userId="oo3QFmaVUY2rTw72u9LDmc7/DFQjhQIHO++0ObmiRnM=" providerId="None" clId="Web-{C70D176C-C1A4-4A96-9E25-DF22D072D414}"/>
    <pc:docChg chg="modSld">
      <pc:chgData name="Frankie Bennett" userId="oo3QFmaVUY2rTw72u9LDmc7/DFQjhQIHO++0ObmiRnM=" providerId="None" clId="Web-{C70D176C-C1A4-4A96-9E25-DF22D072D414}" dt="2021-01-15T13:46:22.677" v="106"/>
      <pc:docMkLst>
        <pc:docMk/>
      </pc:docMkLst>
      <pc:sldChg chg="modNotes">
        <pc:chgData name="Frankie Bennett" userId="oo3QFmaVUY2rTw72u9LDmc7/DFQjhQIHO++0ObmiRnM=" providerId="None" clId="Web-{C70D176C-C1A4-4A96-9E25-DF22D072D414}" dt="2021-01-15T13:35:39.680" v="5"/>
        <pc:sldMkLst>
          <pc:docMk/>
          <pc:sldMk cId="595411627" sldId="257"/>
        </pc:sldMkLst>
      </pc:sldChg>
      <pc:sldChg chg="modNotes">
        <pc:chgData name="Frankie Bennett" userId="oo3QFmaVUY2rTw72u9LDmc7/DFQjhQIHO++0ObmiRnM=" providerId="None" clId="Web-{C70D176C-C1A4-4A96-9E25-DF22D072D414}" dt="2021-01-15T13:36:35.056" v="15"/>
        <pc:sldMkLst>
          <pc:docMk/>
          <pc:sldMk cId="720870213" sldId="259"/>
        </pc:sldMkLst>
      </pc:sldChg>
      <pc:sldChg chg="modNotes">
        <pc:chgData name="Frankie Bennett" userId="oo3QFmaVUY2rTw72u9LDmc7/DFQjhQIHO++0ObmiRnM=" providerId="None" clId="Web-{C70D176C-C1A4-4A96-9E25-DF22D072D414}" dt="2021-01-15T13:37:15.791" v="22"/>
        <pc:sldMkLst>
          <pc:docMk/>
          <pc:sldMk cId="1188405556" sldId="260"/>
        </pc:sldMkLst>
      </pc:sldChg>
      <pc:sldChg chg="modNotes">
        <pc:chgData name="Frankie Bennett" userId="oo3QFmaVUY2rTw72u9LDmc7/DFQjhQIHO++0ObmiRnM=" providerId="None" clId="Web-{C70D176C-C1A4-4A96-9E25-DF22D072D414}" dt="2021-01-15T13:37:37.823" v="26"/>
        <pc:sldMkLst>
          <pc:docMk/>
          <pc:sldMk cId="766815792" sldId="261"/>
        </pc:sldMkLst>
      </pc:sldChg>
      <pc:sldChg chg="modNotes">
        <pc:chgData name="Frankie Bennett" userId="oo3QFmaVUY2rTw72u9LDmc7/DFQjhQIHO++0ObmiRnM=" providerId="None" clId="Web-{C70D176C-C1A4-4A96-9E25-DF22D072D414}" dt="2021-01-15T13:37:50.651" v="29"/>
        <pc:sldMkLst>
          <pc:docMk/>
          <pc:sldMk cId="1117279189" sldId="262"/>
        </pc:sldMkLst>
      </pc:sldChg>
      <pc:sldChg chg="modNotes">
        <pc:chgData name="Frankie Bennett" userId="oo3QFmaVUY2rTw72u9LDmc7/DFQjhQIHO++0ObmiRnM=" providerId="None" clId="Web-{C70D176C-C1A4-4A96-9E25-DF22D072D414}" dt="2021-01-15T13:38:06.761" v="33"/>
        <pc:sldMkLst>
          <pc:docMk/>
          <pc:sldMk cId="309372997" sldId="263"/>
        </pc:sldMkLst>
      </pc:sldChg>
      <pc:sldChg chg="modNotes">
        <pc:chgData name="Frankie Bennett" userId="oo3QFmaVUY2rTw72u9LDmc7/DFQjhQIHO++0ObmiRnM=" providerId="None" clId="Web-{C70D176C-C1A4-4A96-9E25-DF22D072D414}" dt="2021-01-15T13:38:38.183" v="38"/>
        <pc:sldMkLst>
          <pc:docMk/>
          <pc:sldMk cId="3092321836" sldId="264"/>
        </pc:sldMkLst>
      </pc:sldChg>
      <pc:sldChg chg="modNotes">
        <pc:chgData name="Frankie Bennett" userId="oo3QFmaVUY2rTw72u9LDmc7/DFQjhQIHO++0ObmiRnM=" providerId="None" clId="Web-{C70D176C-C1A4-4A96-9E25-DF22D072D414}" dt="2021-01-15T13:39:10.653" v="45"/>
        <pc:sldMkLst>
          <pc:docMk/>
          <pc:sldMk cId="3886110003" sldId="265"/>
        </pc:sldMkLst>
      </pc:sldChg>
      <pc:sldChg chg="modNotes">
        <pc:chgData name="Frankie Bennett" userId="oo3QFmaVUY2rTw72u9LDmc7/DFQjhQIHO++0ObmiRnM=" providerId="None" clId="Web-{C70D176C-C1A4-4A96-9E25-DF22D072D414}" dt="2021-01-15T13:40:08.716" v="55"/>
        <pc:sldMkLst>
          <pc:docMk/>
          <pc:sldMk cId="2557782105" sldId="266"/>
        </pc:sldMkLst>
      </pc:sldChg>
      <pc:sldChg chg="modNotes">
        <pc:chgData name="Frankie Bennett" userId="oo3QFmaVUY2rTw72u9LDmc7/DFQjhQIHO++0ObmiRnM=" providerId="None" clId="Web-{C70D176C-C1A4-4A96-9E25-DF22D072D414}" dt="2021-01-15T13:40:20.201" v="58"/>
        <pc:sldMkLst>
          <pc:docMk/>
          <pc:sldMk cId="768610136" sldId="267"/>
        </pc:sldMkLst>
      </pc:sldChg>
      <pc:sldChg chg="modNotes">
        <pc:chgData name="Frankie Bennett" userId="oo3QFmaVUY2rTw72u9LDmc7/DFQjhQIHO++0ObmiRnM=" providerId="None" clId="Web-{C70D176C-C1A4-4A96-9E25-DF22D072D414}" dt="2021-01-15T13:40:34.951" v="61"/>
        <pc:sldMkLst>
          <pc:docMk/>
          <pc:sldMk cId="1878360133" sldId="268"/>
        </pc:sldMkLst>
      </pc:sldChg>
      <pc:sldChg chg="modNotes">
        <pc:chgData name="Frankie Bennett" userId="oo3QFmaVUY2rTw72u9LDmc7/DFQjhQIHO++0ObmiRnM=" providerId="None" clId="Web-{C70D176C-C1A4-4A96-9E25-DF22D072D414}" dt="2021-01-15T13:41:32.562" v="71"/>
        <pc:sldMkLst>
          <pc:docMk/>
          <pc:sldMk cId="2244382918" sldId="269"/>
        </pc:sldMkLst>
      </pc:sldChg>
      <pc:sldChg chg="modNotes">
        <pc:chgData name="Frankie Bennett" userId="oo3QFmaVUY2rTw72u9LDmc7/DFQjhQIHO++0ObmiRnM=" providerId="None" clId="Web-{C70D176C-C1A4-4A96-9E25-DF22D072D414}" dt="2021-01-15T13:41:52.547" v="75"/>
        <pc:sldMkLst>
          <pc:docMk/>
          <pc:sldMk cId="1804694003" sldId="270"/>
        </pc:sldMkLst>
      </pc:sldChg>
      <pc:sldChg chg="modNotes">
        <pc:chgData name="Frankie Bennett" userId="oo3QFmaVUY2rTw72u9LDmc7/DFQjhQIHO++0ObmiRnM=" providerId="None" clId="Web-{C70D176C-C1A4-4A96-9E25-DF22D072D414}" dt="2021-01-15T13:42:14.500" v="79"/>
        <pc:sldMkLst>
          <pc:docMk/>
          <pc:sldMk cId="2093987873" sldId="271"/>
        </pc:sldMkLst>
      </pc:sldChg>
      <pc:sldChg chg="modNotes">
        <pc:chgData name="Frankie Bennett" userId="oo3QFmaVUY2rTw72u9LDmc7/DFQjhQIHO++0ObmiRnM=" providerId="None" clId="Web-{C70D176C-C1A4-4A96-9E25-DF22D072D414}" dt="2021-01-15T13:43:04.142" v="85"/>
        <pc:sldMkLst>
          <pc:docMk/>
          <pc:sldMk cId="3514738424" sldId="274"/>
        </pc:sldMkLst>
      </pc:sldChg>
      <pc:sldChg chg="modNotes">
        <pc:chgData name="Frankie Bennett" userId="oo3QFmaVUY2rTw72u9LDmc7/DFQjhQIHO++0ObmiRnM=" providerId="None" clId="Web-{C70D176C-C1A4-4A96-9E25-DF22D072D414}" dt="2021-01-15T13:46:16.083" v="103"/>
        <pc:sldMkLst>
          <pc:docMk/>
          <pc:sldMk cId="2776023728" sldId="275"/>
        </pc:sldMkLst>
      </pc:sldChg>
      <pc:sldChg chg="modNotes">
        <pc:chgData name="Frankie Bennett" userId="oo3QFmaVUY2rTw72u9LDmc7/DFQjhQIHO++0ObmiRnM=" providerId="None" clId="Web-{C70D176C-C1A4-4A96-9E25-DF22D072D414}" dt="2021-01-15T13:35:54.164" v="8"/>
        <pc:sldMkLst>
          <pc:docMk/>
          <pc:sldMk cId="335183191" sldId="302"/>
        </pc:sldMkLst>
      </pc:sldChg>
      <pc:sldChg chg="modNotes">
        <pc:chgData name="Frankie Bennett" userId="oo3QFmaVUY2rTw72u9LDmc7/DFQjhQIHO++0ObmiRnM=" providerId="None" clId="Web-{C70D176C-C1A4-4A96-9E25-DF22D072D414}" dt="2021-01-15T13:46:22.677" v="106"/>
        <pc:sldMkLst>
          <pc:docMk/>
          <pc:sldMk cId="2866493339" sldId="303"/>
        </pc:sldMkLst>
      </pc:sldChg>
      <pc:sldChg chg="modNotes">
        <pc:chgData name="Frankie Bennett" userId="oo3QFmaVUY2rTw72u9LDmc7/DFQjhQIHO++0ObmiRnM=" providerId="None" clId="Web-{C70D176C-C1A4-4A96-9E25-DF22D072D414}" dt="2021-01-15T13:35:18.461" v="2"/>
        <pc:sldMkLst>
          <pc:docMk/>
          <pc:sldMk cId="240611228" sldId="313"/>
        </pc:sldMkLst>
      </pc:sldChg>
    </pc:docChg>
  </pc:docChgLst>
  <pc:docChgLst>
    <pc:chgData name="Lifestyle Medicine Education Collaborative" clId="Web-{56B4CA40-C3E9-4139-88B6-703224C1C2D6}"/>
    <pc:docChg chg="modSld">
      <pc:chgData name="Lifestyle Medicine Education Collaborative" userId="" providerId="" clId="Web-{56B4CA40-C3E9-4139-88B6-703224C1C2D6}" dt="2021-06-16T16:02:15.500" v="14"/>
      <pc:docMkLst>
        <pc:docMk/>
      </pc:docMkLst>
      <pc:sldChg chg="modNotes">
        <pc:chgData name="Lifestyle Medicine Education Collaborative" userId="" providerId="" clId="Web-{56B4CA40-C3E9-4139-88B6-703224C1C2D6}" dt="2021-06-16T16:02:15.500" v="14"/>
        <pc:sldMkLst>
          <pc:docMk/>
          <pc:sldMk cId="1424848840" sldId="292"/>
        </pc:sldMkLst>
      </pc:sldChg>
    </pc:docChg>
  </pc:docChgLst>
  <pc:docChgLst>
    <pc:chgData name="Frankie Bennett" userId="cGab79TRVI9f3JqZtaDoGTlZzGHlGpfDwgOHW9b6wMM=" providerId="None" clId="Web-{4D3D7595-87F1-493E-958D-FB962C1C590B}"/>
    <pc:docChg chg="modSld">
      <pc:chgData name="Frankie Bennett" userId="cGab79TRVI9f3JqZtaDoGTlZzGHlGpfDwgOHW9b6wMM=" providerId="None" clId="Web-{4D3D7595-87F1-493E-958D-FB962C1C590B}" dt="2020-11-18T14:53:14.570" v="112" actId="20577"/>
      <pc:docMkLst>
        <pc:docMk/>
      </pc:docMkLst>
      <pc:sldChg chg="addSp modSp">
        <pc:chgData name="Frankie Bennett" userId="cGab79TRVI9f3JqZtaDoGTlZzGHlGpfDwgOHW9b6wMM=" providerId="None" clId="Web-{4D3D7595-87F1-493E-958D-FB962C1C590B}" dt="2020-11-18T14:49:50.330" v="89" actId="1076"/>
        <pc:sldMkLst>
          <pc:docMk/>
          <pc:sldMk cId="1154469970" sldId="282"/>
        </pc:sldMkLst>
        <pc:spChg chg="add mod">
          <ac:chgData name="Frankie Bennett" userId="cGab79TRVI9f3JqZtaDoGTlZzGHlGpfDwgOHW9b6wMM=" providerId="None" clId="Web-{4D3D7595-87F1-493E-958D-FB962C1C590B}" dt="2020-11-18T14:49:50.330" v="89" actId="1076"/>
          <ac:spMkLst>
            <pc:docMk/>
            <pc:sldMk cId="1154469970" sldId="282"/>
            <ac:spMk id="4" creationId="{6CF732EA-ED4C-4423-BB45-25D94FCB38CB}"/>
          </ac:spMkLst>
        </pc:spChg>
      </pc:sldChg>
      <pc:sldChg chg="addSp modSp">
        <pc:chgData name="Frankie Bennett" userId="cGab79TRVI9f3JqZtaDoGTlZzGHlGpfDwgOHW9b6wMM=" providerId="None" clId="Web-{4D3D7595-87F1-493E-958D-FB962C1C590B}" dt="2020-11-18T14:53:13.726" v="110" actId="20577"/>
        <pc:sldMkLst>
          <pc:docMk/>
          <pc:sldMk cId="1923186921" sldId="285"/>
        </pc:sldMkLst>
        <pc:spChg chg="add mod">
          <ac:chgData name="Frankie Bennett" userId="cGab79TRVI9f3JqZtaDoGTlZzGHlGpfDwgOHW9b6wMM=" providerId="None" clId="Web-{4D3D7595-87F1-493E-958D-FB962C1C590B}" dt="2020-11-18T14:53:13.726" v="110" actId="20577"/>
          <ac:spMkLst>
            <pc:docMk/>
            <pc:sldMk cId="1923186921" sldId="285"/>
            <ac:spMk id="4" creationId="{A43AFFB8-C60B-4443-946D-5F6FA136198A}"/>
          </ac:spMkLst>
        </pc:spChg>
        <pc:spChg chg="mod">
          <ac:chgData name="Frankie Bennett" userId="cGab79TRVI9f3JqZtaDoGTlZzGHlGpfDwgOHW9b6wMM=" providerId="None" clId="Web-{4D3D7595-87F1-493E-958D-FB962C1C590B}" dt="2020-11-18T14:52:34.881" v="90" actId="20577"/>
          <ac:spMkLst>
            <pc:docMk/>
            <pc:sldMk cId="1923186921" sldId="285"/>
            <ac:spMk id="9" creationId="{E2B6B261-2495-4454-8D94-069D5403E792}"/>
          </ac:spMkLst>
        </pc:spChg>
      </pc:sldChg>
      <pc:sldChg chg="addSp">
        <pc:chgData name="Frankie Bennett" userId="cGab79TRVI9f3JqZtaDoGTlZzGHlGpfDwgOHW9b6wMM=" providerId="None" clId="Web-{4D3D7595-87F1-493E-958D-FB962C1C590B}" dt="2020-11-18T14:48:51.063" v="41"/>
        <pc:sldMkLst>
          <pc:docMk/>
          <pc:sldMk cId="2947596544" sldId="306"/>
        </pc:sldMkLst>
        <pc:spChg chg="add">
          <ac:chgData name="Frankie Bennett" userId="cGab79TRVI9f3JqZtaDoGTlZzGHlGpfDwgOHW9b6wMM=" providerId="None" clId="Web-{4D3D7595-87F1-493E-958D-FB962C1C590B}" dt="2020-11-18T14:48:51.063" v="41"/>
          <ac:spMkLst>
            <pc:docMk/>
            <pc:sldMk cId="2947596544" sldId="306"/>
            <ac:spMk id="4" creationId="{2BFF99CD-009F-4838-B431-69F952832E5B}"/>
          </ac:spMkLst>
        </pc:spChg>
      </pc:sldChg>
      <pc:sldChg chg="modSp">
        <pc:chgData name="Frankie Bennett" userId="cGab79TRVI9f3JqZtaDoGTlZzGHlGpfDwgOHW9b6wMM=" providerId="None" clId="Web-{4D3D7595-87F1-493E-958D-FB962C1C590B}" dt="2020-11-18T14:48:40.219" v="38" actId="20577"/>
        <pc:sldMkLst>
          <pc:docMk/>
          <pc:sldMk cId="126220277" sldId="307"/>
        </pc:sldMkLst>
        <pc:spChg chg="mod">
          <ac:chgData name="Frankie Bennett" userId="cGab79TRVI9f3JqZtaDoGTlZzGHlGpfDwgOHW9b6wMM=" providerId="None" clId="Web-{4D3D7595-87F1-493E-958D-FB962C1C590B}" dt="2020-11-18T14:48:40.219" v="38" actId="20577"/>
          <ac:spMkLst>
            <pc:docMk/>
            <pc:sldMk cId="126220277" sldId="307"/>
            <ac:spMk id="4" creationId="{51575950-27C9-4533-83FE-F6ADC1CB322C}"/>
          </ac:spMkLst>
        </pc:spChg>
      </pc:sldChg>
    </pc:docChg>
  </pc:docChgLst>
  <pc:docChgLst>
    <pc:chgData name="Lifestyle Medicine Education Collaborative" userId="Qsr6Pj7YbrYIfQ8jRuAZDH3s31P4h9zLDlrqHjjWMII=" providerId="None" clId="Web-{656A1E56-EC6C-4CDC-9FD1-82AEEAC6B035}"/>
    <pc:docChg chg="modSld">
      <pc:chgData name="Lifestyle Medicine Education Collaborative" userId="Qsr6Pj7YbrYIfQ8jRuAZDH3s31P4h9zLDlrqHjjWMII=" providerId="None" clId="Web-{656A1E56-EC6C-4CDC-9FD1-82AEEAC6B035}" dt="2021-09-07T17:28:59.393" v="119" actId="20577"/>
      <pc:docMkLst>
        <pc:docMk/>
      </pc:docMkLst>
      <pc:sldChg chg="modSp">
        <pc:chgData name="Lifestyle Medicine Education Collaborative" userId="Qsr6Pj7YbrYIfQ8jRuAZDH3s31P4h9zLDlrqHjjWMII=" providerId="None" clId="Web-{656A1E56-EC6C-4CDC-9FD1-82AEEAC6B035}" dt="2021-09-07T17:17:28.914" v="22" actId="14100"/>
        <pc:sldMkLst>
          <pc:docMk/>
          <pc:sldMk cId="1117279189" sldId="262"/>
        </pc:sldMkLst>
        <pc:spChg chg="mod">
          <ac:chgData name="Lifestyle Medicine Education Collaborative" userId="Qsr6Pj7YbrYIfQ8jRuAZDH3s31P4h9zLDlrqHjjWMII=" providerId="None" clId="Web-{656A1E56-EC6C-4CDC-9FD1-82AEEAC6B035}" dt="2021-09-07T17:17:28.914" v="22" actId="14100"/>
          <ac:spMkLst>
            <pc:docMk/>
            <pc:sldMk cId="1117279189" sldId="262"/>
            <ac:spMk id="3" creationId="{DA9C497D-BD0D-4DF5-A6D8-EBB9474C5383}"/>
          </ac:spMkLst>
        </pc:spChg>
        <pc:spChg chg="mod">
          <ac:chgData name="Lifestyle Medicine Education Collaborative" userId="Qsr6Pj7YbrYIfQ8jRuAZDH3s31P4h9zLDlrqHjjWMII=" providerId="None" clId="Web-{656A1E56-EC6C-4CDC-9FD1-82AEEAC6B035}" dt="2021-09-07T17:17:12.147" v="12" actId="20577"/>
          <ac:spMkLst>
            <pc:docMk/>
            <pc:sldMk cId="1117279189" sldId="262"/>
            <ac:spMk id="4" creationId="{8D82B66B-43DA-4F58-A240-AD9ECE5D1922}"/>
          </ac:spMkLst>
        </pc:spChg>
      </pc:sldChg>
      <pc:sldChg chg="modSp">
        <pc:chgData name="Lifestyle Medicine Education Collaborative" userId="Qsr6Pj7YbrYIfQ8jRuAZDH3s31P4h9zLDlrqHjjWMII=" providerId="None" clId="Web-{656A1E56-EC6C-4CDC-9FD1-82AEEAC6B035}" dt="2021-09-07T17:19:18.326" v="34" actId="20577"/>
        <pc:sldMkLst>
          <pc:docMk/>
          <pc:sldMk cId="2776023728" sldId="275"/>
        </pc:sldMkLst>
        <pc:spChg chg="mod">
          <ac:chgData name="Lifestyle Medicine Education Collaborative" userId="Qsr6Pj7YbrYIfQ8jRuAZDH3s31P4h9zLDlrqHjjWMII=" providerId="None" clId="Web-{656A1E56-EC6C-4CDC-9FD1-82AEEAC6B035}" dt="2021-09-07T17:19:18.326" v="34" actId="20577"/>
          <ac:spMkLst>
            <pc:docMk/>
            <pc:sldMk cId="2776023728" sldId="275"/>
            <ac:spMk id="9" creationId="{9C351700-2EA2-44B7-B221-355FE0AE1C9F}"/>
          </ac:spMkLst>
        </pc:spChg>
      </pc:sldChg>
      <pc:sldChg chg="modSp">
        <pc:chgData name="Lifestyle Medicine Education Collaborative" userId="Qsr6Pj7YbrYIfQ8jRuAZDH3s31P4h9zLDlrqHjjWMII=" providerId="None" clId="Web-{656A1E56-EC6C-4CDC-9FD1-82AEEAC6B035}" dt="2021-09-07T17:28:59.393" v="119" actId="20577"/>
        <pc:sldMkLst>
          <pc:docMk/>
          <pc:sldMk cId="3395520174" sldId="281"/>
        </pc:sldMkLst>
        <pc:spChg chg="mod">
          <ac:chgData name="Lifestyle Medicine Education Collaborative" userId="Qsr6Pj7YbrYIfQ8jRuAZDH3s31P4h9zLDlrqHjjWMII=" providerId="None" clId="Web-{656A1E56-EC6C-4CDC-9FD1-82AEEAC6B035}" dt="2021-09-07T17:28:59.393" v="119" actId="20577"/>
          <ac:spMkLst>
            <pc:docMk/>
            <pc:sldMk cId="3395520174" sldId="281"/>
            <ac:spMk id="10" creationId="{327D8EB4-23C5-4C0E-A7D6-C7B760448628}"/>
          </ac:spMkLst>
        </pc:spChg>
      </pc:sldChg>
      <pc:sldChg chg="modSp">
        <pc:chgData name="Lifestyle Medicine Education Collaborative" userId="Qsr6Pj7YbrYIfQ8jRuAZDH3s31P4h9zLDlrqHjjWMII=" providerId="None" clId="Web-{656A1E56-EC6C-4CDC-9FD1-82AEEAC6B035}" dt="2021-09-07T17:20:12.439" v="42" actId="20577"/>
        <pc:sldMkLst>
          <pc:docMk/>
          <pc:sldMk cId="767828292" sldId="284"/>
        </pc:sldMkLst>
        <pc:spChg chg="mod">
          <ac:chgData name="Lifestyle Medicine Education Collaborative" userId="Qsr6Pj7YbrYIfQ8jRuAZDH3s31P4h9zLDlrqHjjWMII=" providerId="None" clId="Web-{656A1E56-EC6C-4CDC-9FD1-82AEEAC6B035}" dt="2021-09-07T17:20:12.439" v="42" actId="20577"/>
          <ac:spMkLst>
            <pc:docMk/>
            <pc:sldMk cId="767828292" sldId="284"/>
            <ac:spMk id="10" creationId="{327D8EB4-23C5-4C0E-A7D6-C7B760448628}"/>
          </ac:spMkLst>
        </pc:spChg>
      </pc:sldChg>
      <pc:sldChg chg="modSp">
        <pc:chgData name="Lifestyle Medicine Education Collaborative" userId="Qsr6Pj7YbrYIfQ8jRuAZDH3s31P4h9zLDlrqHjjWMII=" providerId="None" clId="Web-{656A1E56-EC6C-4CDC-9FD1-82AEEAC6B035}" dt="2021-09-07T17:25:47.912" v="106" actId="20577"/>
        <pc:sldMkLst>
          <pc:docMk/>
          <pc:sldMk cId="787157610" sldId="286"/>
        </pc:sldMkLst>
        <pc:spChg chg="mod">
          <ac:chgData name="Lifestyle Medicine Education Collaborative" userId="Qsr6Pj7YbrYIfQ8jRuAZDH3s31P4h9zLDlrqHjjWMII=" providerId="None" clId="Web-{656A1E56-EC6C-4CDC-9FD1-82AEEAC6B035}" dt="2021-09-07T17:25:47.912" v="106" actId="20577"/>
          <ac:spMkLst>
            <pc:docMk/>
            <pc:sldMk cId="787157610" sldId="286"/>
            <ac:spMk id="10" creationId="{327D8EB4-23C5-4C0E-A7D6-C7B760448628}"/>
          </ac:spMkLst>
        </pc:spChg>
      </pc:sldChg>
      <pc:sldChg chg="modSp">
        <pc:chgData name="Lifestyle Medicine Education Collaborative" userId="Qsr6Pj7YbrYIfQ8jRuAZDH3s31P4h9zLDlrqHjjWMII=" providerId="None" clId="Web-{656A1E56-EC6C-4CDC-9FD1-82AEEAC6B035}" dt="2021-09-07T17:20:56.410" v="55" actId="20577"/>
        <pc:sldMkLst>
          <pc:docMk/>
          <pc:sldMk cId="1424848840" sldId="292"/>
        </pc:sldMkLst>
        <pc:spChg chg="mod">
          <ac:chgData name="Lifestyle Medicine Education Collaborative" userId="Qsr6Pj7YbrYIfQ8jRuAZDH3s31P4h9zLDlrqHjjWMII=" providerId="None" clId="Web-{656A1E56-EC6C-4CDC-9FD1-82AEEAC6B035}" dt="2021-09-07T17:20:56.410" v="55" actId="20577"/>
          <ac:spMkLst>
            <pc:docMk/>
            <pc:sldMk cId="1424848840" sldId="292"/>
            <ac:spMk id="9" creationId="{9C351700-2EA2-44B7-B221-355FE0AE1C9F}"/>
          </ac:spMkLst>
        </pc:spChg>
      </pc:sldChg>
      <pc:sldChg chg="modSp">
        <pc:chgData name="Lifestyle Medicine Education Collaborative" userId="Qsr6Pj7YbrYIfQ8jRuAZDH3s31P4h9zLDlrqHjjWMII=" providerId="None" clId="Web-{656A1E56-EC6C-4CDC-9FD1-82AEEAC6B035}" dt="2021-09-07T17:22:52.964" v="86" actId="20577"/>
        <pc:sldMkLst>
          <pc:docMk/>
          <pc:sldMk cId="115950121" sldId="293"/>
        </pc:sldMkLst>
        <pc:spChg chg="mod">
          <ac:chgData name="Lifestyle Medicine Education Collaborative" userId="Qsr6Pj7YbrYIfQ8jRuAZDH3s31P4h9zLDlrqHjjWMII=" providerId="None" clId="Web-{656A1E56-EC6C-4CDC-9FD1-82AEEAC6B035}" dt="2021-09-07T17:22:52.964" v="86" actId="20577"/>
          <ac:spMkLst>
            <pc:docMk/>
            <pc:sldMk cId="115950121" sldId="293"/>
            <ac:spMk id="10" creationId="{327D8EB4-23C5-4C0E-A7D6-C7B760448628}"/>
          </ac:spMkLst>
        </pc:spChg>
      </pc:sldChg>
      <pc:sldChg chg="modSp">
        <pc:chgData name="Lifestyle Medicine Education Collaborative" userId="Qsr6Pj7YbrYIfQ8jRuAZDH3s31P4h9zLDlrqHjjWMII=" providerId="None" clId="Web-{656A1E56-EC6C-4CDC-9FD1-82AEEAC6B035}" dt="2021-09-07T17:20:30.831" v="46" actId="20577"/>
        <pc:sldMkLst>
          <pc:docMk/>
          <pc:sldMk cId="1353787653" sldId="308"/>
        </pc:sldMkLst>
        <pc:spChg chg="mod">
          <ac:chgData name="Lifestyle Medicine Education Collaborative" userId="Qsr6Pj7YbrYIfQ8jRuAZDH3s31P4h9zLDlrqHjjWMII=" providerId="None" clId="Web-{656A1E56-EC6C-4CDC-9FD1-82AEEAC6B035}" dt="2021-09-07T17:20:30.831" v="46" actId="20577"/>
          <ac:spMkLst>
            <pc:docMk/>
            <pc:sldMk cId="1353787653" sldId="308"/>
            <ac:spMk id="9" creationId="{9C351700-2EA2-44B7-B221-355FE0AE1C9F}"/>
          </ac:spMkLst>
        </pc:spChg>
      </pc:sldChg>
      <pc:sldChg chg="modSp">
        <pc:chgData name="Lifestyle Medicine Education Collaborative" userId="Qsr6Pj7YbrYIfQ8jRuAZDH3s31P4h9zLDlrqHjjWMII=" providerId="None" clId="Web-{656A1E56-EC6C-4CDC-9FD1-82AEEAC6B035}" dt="2021-09-07T17:21:49.523" v="82" actId="20577"/>
        <pc:sldMkLst>
          <pc:docMk/>
          <pc:sldMk cId="1857676125" sldId="310"/>
        </pc:sldMkLst>
        <pc:spChg chg="mod">
          <ac:chgData name="Lifestyle Medicine Education Collaborative" userId="Qsr6Pj7YbrYIfQ8jRuAZDH3s31P4h9zLDlrqHjjWMII=" providerId="None" clId="Web-{656A1E56-EC6C-4CDC-9FD1-82AEEAC6B035}" dt="2021-09-07T17:21:49.523" v="82" actId="20577"/>
          <ac:spMkLst>
            <pc:docMk/>
            <pc:sldMk cId="1857676125" sldId="310"/>
            <ac:spMk id="10" creationId="{327D8EB4-23C5-4C0E-A7D6-C7B760448628}"/>
          </ac:spMkLst>
        </pc:spChg>
      </pc:sldChg>
    </pc:docChg>
  </pc:docChgLst>
  <pc:docChgLst>
    <pc:chgData name="Lifestyle Medicine Education Collaborative" clId="Web-{656A1E56-EC6C-4CDC-9FD1-82AEEAC6B035}"/>
    <pc:docChg chg="modSld">
      <pc:chgData name="Lifestyle Medicine Education Collaborative" userId="" providerId="" clId="Web-{656A1E56-EC6C-4CDC-9FD1-82AEEAC6B035}" dt="2021-09-07T17:45:28.455" v="1" actId="20577"/>
      <pc:docMkLst>
        <pc:docMk/>
      </pc:docMkLst>
      <pc:sldChg chg="modSp">
        <pc:chgData name="Lifestyle Medicine Education Collaborative" userId="" providerId="" clId="Web-{656A1E56-EC6C-4CDC-9FD1-82AEEAC6B035}" dt="2021-09-07T17:45:28.455" v="1" actId="20577"/>
        <pc:sldMkLst>
          <pc:docMk/>
          <pc:sldMk cId="1931793324" sldId="305"/>
        </pc:sldMkLst>
        <pc:spChg chg="mod">
          <ac:chgData name="Lifestyle Medicine Education Collaborative" userId="" providerId="" clId="Web-{656A1E56-EC6C-4CDC-9FD1-82AEEAC6B035}" dt="2021-09-07T17:45:28.455" v="1" actId="20577"/>
          <ac:spMkLst>
            <pc:docMk/>
            <pc:sldMk cId="1931793324" sldId="305"/>
            <ac:spMk id="9" creationId="{9C351700-2EA2-44B7-B221-355FE0AE1C9F}"/>
          </ac:spMkLst>
        </pc:spChg>
      </pc:sldChg>
    </pc:docChg>
  </pc:docChgLst>
  <pc:docChgLst>
    <pc:chgData name="Frankie Bennett" userId="cGab79TRVI9f3JqZtaDoGTlZzGHlGpfDwgOHW9b6wMM=" providerId="None" clId="Web-{F9121D11-05CB-4084-8D13-7E753B6CE458}"/>
    <pc:docChg chg="modSld">
      <pc:chgData name="Frankie Bennett" userId="cGab79TRVI9f3JqZtaDoGTlZzGHlGpfDwgOHW9b6wMM=" providerId="None" clId="Web-{F9121D11-05CB-4084-8D13-7E753B6CE458}" dt="2020-10-01T18:32:13.789" v="6"/>
      <pc:docMkLst>
        <pc:docMk/>
      </pc:docMkLst>
      <pc:sldChg chg="modNotes">
        <pc:chgData name="Frankie Bennett" userId="cGab79TRVI9f3JqZtaDoGTlZzGHlGpfDwgOHW9b6wMM=" providerId="None" clId="Web-{F9121D11-05CB-4084-8D13-7E753B6CE458}" dt="2020-10-01T18:31:50.569" v="2"/>
        <pc:sldMkLst>
          <pc:docMk/>
          <pc:sldMk cId="2111961619" sldId="277"/>
        </pc:sldMkLst>
      </pc:sldChg>
      <pc:sldChg chg="modNotes">
        <pc:chgData name="Frankie Bennett" userId="cGab79TRVI9f3JqZtaDoGTlZzGHlGpfDwgOHW9b6wMM=" providerId="None" clId="Web-{F9121D11-05CB-4084-8D13-7E753B6CE458}" dt="2020-10-01T18:31:20.631" v="1"/>
        <pc:sldMkLst>
          <pc:docMk/>
          <pc:sldMk cId="3880505689" sldId="278"/>
        </pc:sldMkLst>
      </pc:sldChg>
      <pc:sldChg chg="modNotes">
        <pc:chgData name="Frankie Bennett" userId="cGab79TRVI9f3JqZtaDoGTlZzGHlGpfDwgOHW9b6wMM=" providerId="None" clId="Web-{F9121D11-05CB-4084-8D13-7E753B6CE458}" dt="2020-10-01T18:32:13.789" v="6"/>
        <pc:sldMkLst>
          <pc:docMk/>
          <pc:sldMk cId="2866493339" sldId="303"/>
        </pc:sldMkLst>
      </pc:sldChg>
      <pc:sldChg chg="modNotes">
        <pc:chgData name="Frankie Bennett" userId="cGab79TRVI9f3JqZtaDoGTlZzGHlGpfDwgOHW9b6wMM=" providerId="None" clId="Web-{F9121D11-05CB-4084-8D13-7E753B6CE458}" dt="2020-10-01T18:32:04.679" v="3"/>
        <pc:sldMkLst>
          <pc:docMk/>
          <pc:sldMk cId="4208830040" sldId="304"/>
        </pc:sldMkLst>
      </pc:sldChg>
    </pc:docChg>
  </pc:docChgLst>
  <pc:docChgLst>
    <pc:chgData name="Frankie Bennett" userId="cGab79TRVI9f3JqZtaDoGTlZzGHlGpfDwgOHW9b6wMM=" providerId="None" clId="Web-{710EE7F3-9239-42D3-B40D-7C7BC7D80A93}"/>
    <pc:docChg chg="modSld">
      <pc:chgData name="Frankie Bennett" userId="cGab79TRVI9f3JqZtaDoGTlZzGHlGpfDwgOHW9b6wMM=" providerId="None" clId="Web-{710EE7F3-9239-42D3-B40D-7C7BC7D80A93}" dt="2020-11-18T17:10:38.503" v="154" actId="20577"/>
      <pc:docMkLst>
        <pc:docMk/>
      </pc:docMkLst>
      <pc:sldChg chg="modSp">
        <pc:chgData name="Frankie Bennett" userId="cGab79TRVI9f3JqZtaDoGTlZzGHlGpfDwgOHW9b6wMM=" providerId="None" clId="Web-{710EE7F3-9239-42D3-B40D-7C7BC7D80A93}" dt="2020-11-18T16:58:14.091" v="37" actId="20577"/>
        <pc:sldMkLst>
          <pc:docMk/>
          <pc:sldMk cId="720870213" sldId="259"/>
        </pc:sldMkLst>
        <pc:spChg chg="mod">
          <ac:chgData name="Frankie Bennett" userId="cGab79TRVI9f3JqZtaDoGTlZzGHlGpfDwgOHW9b6wMM=" providerId="None" clId="Web-{710EE7F3-9239-42D3-B40D-7C7BC7D80A93}" dt="2020-11-18T16:58:14.091" v="37" actId="20577"/>
          <ac:spMkLst>
            <pc:docMk/>
            <pc:sldMk cId="720870213" sldId="259"/>
            <ac:spMk id="6" creationId="{69366FF5-3035-4785-B587-B01444790D23}"/>
          </ac:spMkLst>
        </pc:spChg>
      </pc:sldChg>
      <pc:sldChg chg="addSp modSp">
        <pc:chgData name="Frankie Bennett" userId="cGab79TRVI9f3JqZtaDoGTlZzGHlGpfDwgOHW9b6wMM=" providerId="None" clId="Web-{710EE7F3-9239-42D3-B40D-7C7BC7D80A93}" dt="2020-11-18T17:07:28.247" v="99" actId="20577"/>
        <pc:sldMkLst>
          <pc:docMk/>
          <pc:sldMk cId="2761878519" sldId="287"/>
        </pc:sldMkLst>
        <pc:spChg chg="add mod">
          <ac:chgData name="Frankie Bennett" userId="cGab79TRVI9f3JqZtaDoGTlZzGHlGpfDwgOHW9b6wMM=" providerId="None" clId="Web-{710EE7F3-9239-42D3-B40D-7C7BC7D80A93}" dt="2020-11-18T17:07:28.247" v="99" actId="20577"/>
          <ac:spMkLst>
            <pc:docMk/>
            <pc:sldMk cId="2761878519" sldId="287"/>
            <ac:spMk id="4" creationId="{E3C1F728-24B4-4147-A200-A2DB9BF8FA39}"/>
          </ac:spMkLst>
        </pc:spChg>
      </pc:sldChg>
      <pc:sldChg chg="addSp modSp">
        <pc:chgData name="Frankie Bennett" userId="cGab79TRVI9f3JqZtaDoGTlZzGHlGpfDwgOHW9b6wMM=" providerId="None" clId="Web-{710EE7F3-9239-42D3-B40D-7C7BC7D80A93}" dt="2020-11-18T17:10:35.440" v="152" actId="20577"/>
        <pc:sldMkLst>
          <pc:docMk/>
          <pc:sldMk cId="1353787653" sldId="308"/>
        </pc:sldMkLst>
        <pc:spChg chg="add mod">
          <ac:chgData name="Frankie Bennett" userId="cGab79TRVI9f3JqZtaDoGTlZzGHlGpfDwgOHW9b6wMM=" providerId="None" clId="Web-{710EE7F3-9239-42D3-B40D-7C7BC7D80A93}" dt="2020-11-18T17:10:35.440" v="152" actId="20577"/>
          <ac:spMkLst>
            <pc:docMk/>
            <pc:sldMk cId="1353787653" sldId="308"/>
            <ac:spMk id="4" creationId="{0C23240E-AA5C-4C60-8F79-6E1733A1552D}"/>
          </ac:spMkLst>
        </pc:spChg>
      </pc:sldChg>
    </pc:docChg>
  </pc:docChgLst>
  <pc:docChgLst>
    <pc:chgData name="Frankie Bennett" userId="oo3QFmaVUY2rTw72u9LDmc7/DFQjhQIHO++0ObmiRnM=" providerId="None" clId="Web-{23C316C1-8736-4818-A8FC-46E95934E5B2}"/>
    <pc:docChg chg="modSld">
      <pc:chgData name="Frankie Bennett" userId="oo3QFmaVUY2rTw72u9LDmc7/DFQjhQIHO++0ObmiRnM=" providerId="None" clId="Web-{23C316C1-8736-4818-A8FC-46E95934E5B2}" dt="2021-01-28T13:34:11.087" v="1"/>
      <pc:docMkLst>
        <pc:docMk/>
      </pc:docMkLst>
      <pc:sldChg chg="modNotes">
        <pc:chgData name="Frankie Bennett" userId="oo3QFmaVUY2rTw72u9LDmc7/DFQjhQIHO++0ObmiRnM=" providerId="None" clId="Web-{23C316C1-8736-4818-A8FC-46E95934E5B2}" dt="2021-01-28T13:34:11.087" v="1"/>
        <pc:sldMkLst>
          <pc:docMk/>
          <pc:sldMk cId="595411627" sldId="257"/>
        </pc:sldMkLst>
      </pc:sldChg>
    </pc:docChg>
  </pc:docChgLst>
  <pc:docChgLst>
    <pc:chgData name="Frankie Bennett" userId="cGab79TRVI9f3JqZtaDoGTlZzGHlGpfDwgOHW9b6wMM=" providerId="None" clId="Web-{BD403C83-A7E9-46D3-B51E-51EE506A33C8}"/>
    <pc:docChg chg="modSld">
      <pc:chgData name="Frankie Bennett" userId="cGab79TRVI9f3JqZtaDoGTlZzGHlGpfDwgOHW9b6wMM=" providerId="None" clId="Web-{BD403C83-A7E9-46D3-B51E-51EE506A33C8}" dt="2020-10-01T18:09:11.273" v="1"/>
      <pc:docMkLst>
        <pc:docMk/>
      </pc:docMkLst>
      <pc:sldChg chg="modNotes">
        <pc:chgData name="Frankie Bennett" userId="cGab79TRVI9f3JqZtaDoGTlZzGHlGpfDwgOHW9b6wMM=" providerId="None" clId="Web-{BD403C83-A7E9-46D3-B51E-51EE506A33C8}" dt="2020-10-01T18:09:11.273" v="1"/>
        <pc:sldMkLst>
          <pc:docMk/>
          <pc:sldMk cId="2866493339" sldId="303"/>
        </pc:sldMkLst>
      </pc:sldChg>
    </pc:docChg>
  </pc:docChgLst>
  <pc:docChgLst>
    <pc:chgData name="Virginia Abbott" userId="ntxQ9Ak1AcxXXHpj39JyzMs5je1N9diWQymL+7BPIg4=" providerId="None" clId="Web-{13DDA69D-2E42-4CE7-8F63-408C4C4CD613}"/>
    <pc:docChg chg="modSld">
      <pc:chgData name="Virginia Abbott" userId="ntxQ9Ak1AcxXXHpj39JyzMs5je1N9diWQymL+7BPIg4=" providerId="None" clId="Web-{13DDA69D-2E42-4CE7-8F63-408C4C4CD613}" dt="2021-08-09T21:10:58.101" v="13" actId="1076"/>
      <pc:docMkLst>
        <pc:docMk/>
      </pc:docMkLst>
      <pc:sldChg chg="addSp modSp">
        <pc:chgData name="Virginia Abbott" userId="ntxQ9Ak1AcxXXHpj39JyzMs5je1N9diWQymL+7BPIg4=" providerId="None" clId="Web-{13DDA69D-2E42-4CE7-8F63-408C4C4CD613}" dt="2021-08-09T21:10:58.101" v="13" actId="1076"/>
        <pc:sldMkLst>
          <pc:docMk/>
          <pc:sldMk cId="2761878519" sldId="287"/>
        </pc:sldMkLst>
        <pc:spChg chg="add mod">
          <ac:chgData name="Virginia Abbott" userId="ntxQ9Ak1AcxXXHpj39JyzMs5je1N9diWQymL+7BPIg4=" providerId="None" clId="Web-{13DDA69D-2E42-4CE7-8F63-408C4C4CD613}" dt="2021-08-09T21:10:58.101" v="13" actId="1076"/>
          <ac:spMkLst>
            <pc:docMk/>
            <pc:sldMk cId="2761878519" sldId="287"/>
            <ac:spMk id="4" creationId="{6720F47A-5F49-4DC1-B48D-898832180FB0}"/>
          </ac:spMkLst>
        </pc:spChg>
      </pc:sldChg>
    </pc:docChg>
  </pc:docChgLst>
  <pc:docChgLst>
    <pc:chgData name="Frankie Bennett" clId="Web-{417F7528-2467-4D9D-82E4-E2FCCF97B594}"/>
    <pc:docChg chg="modSld">
      <pc:chgData name="Frankie Bennett" userId="" providerId="" clId="Web-{417F7528-2467-4D9D-82E4-E2FCCF97B594}" dt="2021-06-18T18:13:11.423" v="24" actId="1076"/>
      <pc:docMkLst>
        <pc:docMk/>
      </pc:docMkLst>
      <pc:sldChg chg="modSp">
        <pc:chgData name="Frankie Bennett" userId="" providerId="" clId="Web-{417F7528-2467-4D9D-82E4-E2FCCF97B594}" dt="2021-06-18T18:07:03.052" v="1" actId="1076"/>
        <pc:sldMkLst>
          <pc:docMk/>
          <pc:sldMk cId="1154469970" sldId="282"/>
        </pc:sldMkLst>
        <pc:spChg chg="mod">
          <ac:chgData name="Frankie Bennett" userId="" providerId="" clId="Web-{417F7528-2467-4D9D-82E4-E2FCCF97B594}" dt="2021-06-18T18:07:03.052" v="1" actId="1076"/>
          <ac:spMkLst>
            <pc:docMk/>
            <pc:sldMk cId="1154469970" sldId="282"/>
            <ac:spMk id="4" creationId="{6CF732EA-ED4C-4423-BB45-25D94FCB38CB}"/>
          </ac:spMkLst>
        </pc:spChg>
        <pc:spChg chg="mod">
          <ac:chgData name="Frankie Bennett" userId="" providerId="" clId="Web-{417F7528-2467-4D9D-82E4-E2FCCF97B594}" dt="2021-06-18T18:06:44.129" v="0" actId="20577"/>
          <ac:spMkLst>
            <pc:docMk/>
            <pc:sldMk cId="1154469970" sldId="282"/>
            <ac:spMk id="8" creationId="{98C4A336-3F43-404C-A833-D5A0821E6206}"/>
          </ac:spMkLst>
        </pc:spChg>
      </pc:sldChg>
      <pc:sldChg chg="modSp">
        <pc:chgData name="Frankie Bennett" userId="" providerId="" clId="Web-{417F7528-2467-4D9D-82E4-E2FCCF97B594}" dt="2021-06-18T18:07:54.756" v="3" actId="20577"/>
        <pc:sldMkLst>
          <pc:docMk/>
          <pc:sldMk cId="1424848840" sldId="292"/>
        </pc:sldMkLst>
        <pc:spChg chg="mod">
          <ac:chgData name="Frankie Bennett" userId="" providerId="" clId="Web-{417F7528-2467-4D9D-82E4-E2FCCF97B594}" dt="2021-06-18T18:07:54.756" v="3" actId="20577"/>
          <ac:spMkLst>
            <pc:docMk/>
            <pc:sldMk cId="1424848840" sldId="292"/>
            <ac:spMk id="8" creationId="{98C4A336-3F43-404C-A833-D5A0821E6206}"/>
          </ac:spMkLst>
        </pc:spChg>
      </pc:sldChg>
      <pc:sldChg chg="modNotes">
        <pc:chgData name="Frankie Bennett" userId="" providerId="" clId="Web-{417F7528-2467-4D9D-82E4-E2FCCF97B594}" dt="2021-06-18T18:11:04.215" v="23"/>
        <pc:sldMkLst>
          <pc:docMk/>
          <pc:sldMk cId="1486224491" sldId="296"/>
        </pc:sldMkLst>
      </pc:sldChg>
      <pc:sldChg chg="modSp">
        <pc:chgData name="Frankie Bennett" userId="" providerId="" clId="Web-{417F7528-2467-4D9D-82E4-E2FCCF97B594}" dt="2021-06-18T18:13:11.423" v="24" actId="1076"/>
        <pc:sldMkLst>
          <pc:docMk/>
          <pc:sldMk cId="1353787653" sldId="308"/>
        </pc:sldMkLst>
        <pc:spChg chg="mod">
          <ac:chgData name="Frankie Bennett" userId="" providerId="" clId="Web-{417F7528-2467-4D9D-82E4-E2FCCF97B594}" dt="2021-06-18T18:13:11.423" v="24" actId="1076"/>
          <ac:spMkLst>
            <pc:docMk/>
            <pc:sldMk cId="1353787653" sldId="308"/>
            <ac:spMk id="4" creationId="{0C23240E-AA5C-4C60-8F79-6E1733A1552D}"/>
          </ac:spMkLst>
        </pc:spChg>
        <pc:spChg chg="mod">
          <ac:chgData name="Frankie Bennett" userId="" providerId="" clId="Web-{417F7528-2467-4D9D-82E4-E2FCCF97B594}" dt="2021-06-18T18:07:25.474" v="2" actId="20577"/>
          <ac:spMkLst>
            <pc:docMk/>
            <pc:sldMk cId="1353787653" sldId="308"/>
            <ac:spMk id="8" creationId="{98C4A336-3F43-404C-A833-D5A0821E6206}"/>
          </ac:spMkLst>
        </pc:spChg>
      </pc:sldChg>
    </pc:docChg>
  </pc:docChgLst>
  <pc:docChgLst>
    <pc:chgData name="Lifestyle Medicine Education Collaborative" clId="Web-{5E89EABC-D1A4-4FEE-8584-9307B1E476AA}"/>
    <pc:docChg chg="modSld">
      <pc:chgData name="Lifestyle Medicine Education Collaborative" userId="" providerId="" clId="Web-{5E89EABC-D1A4-4FEE-8584-9307B1E476AA}" dt="2021-06-17T12:55:10.352" v="27" actId="20577"/>
      <pc:docMkLst>
        <pc:docMk/>
      </pc:docMkLst>
      <pc:sldChg chg="delSp modSp">
        <pc:chgData name="Lifestyle Medicine Education Collaborative" userId="" providerId="" clId="Web-{5E89EABC-D1A4-4FEE-8584-9307B1E476AA}" dt="2021-06-17T12:45:13.635" v="6" actId="14100"/>
        <pc:sldMkLst>
          <pc:docMk/>
          <pc:sldMk cId="1188405556" sldId="260"/>
        </pc:sldMkLst>
        <pc:spChg chg="mod">
          <ac:chgData name="Lifestyle Medicine Education Collaborative" userId="" providerId="" clId="Web-{5E89EABC-D1A4-4FEE-8584-9307B1E476AA}" dt="2021-06-17T12:45:13.635" v="6" actId="14100"/>
          <ac:spMkLst>
            <pc:docMk/>
            <pc:sldMk cId="1188405556" sldId="260"/>
            <ac:spMk id="4" creationId="{723E7105-6392-4CBD-9BB2-C3EBA558A237}"/>
          </ac:spMkLst>
        </pc:spChg>
        <pc:spChg chg="del mod">
          <ac:chgData name="Lifestyle Medicine Education Collaborative" userId="" providerId="" clId="Web-{5E89EABC-D1A4-4FEE-8584-9307B1E476AA}" dt="2021-06-17T12:45:03.853" v="5"/>
          <ac:spMkLst>
            <pc:docMk/>
            <pc:sldMk cId="1188405556" sldId="260"/>
            <ac:spMk id="6" creationId="{1AE43000-4E1C-479E-89AC-22B780B4562C}"/>
          </ac:spMkLst>
        </pc:spChg>
      </pc:sldChg>
      <pc:sldChg chg="modSp">
        <pc:chgData name="Lifestyle Medicine Education Collaborative" userId="" providerId="" clId="Web-{5E89EABC-D1A4-4FEE-8584-9307B1E476AA}" dt="2021-06-17T12:45:40.416" v="12" actId="1076"/>
        <pc:sldMkLst>
          <pc:docMk/>
          <pc:sldMk cId="766815792" sldId="261"/>
        </pc:sldMkLst>
        <pc:spChg chg="mod">
          <ac:chgData name="Lifestyle Medicine Education Collaborative" userId="" providerId="" clId="Web-{5E89EABC-D1A4-4FEE-8584-9307B1E476AA}" dt="2021-06-17T12:45:40.416" v="12" actId="1076"/>
          <ac:spMkLst>
            <pc:docMk/>
            <pc:sldMk cId="766815792" sldId="261"/>
            <ac:spMk id="9" creationId="{4363F6BB-1625-48E6-9590-F617DF49DB8A}"/>
          </ac:spMkLst>
        </pc:spChg>
      </pc:sldChg>
      <pc:sldChg chg="modSp">
        <pc:chgData name="Lifestyle Medicine Education Collaborative" userId="" providerId="" clId="Web-{5E89EABC-D1A4-4FEE-8584-9307B1E476AA}" dt="2021-06-17T12:48:06.311" v="22" actId="1076"/>
        <pc:sldMkLst>
          <pc:docMk/>
          <pc:sldMk cId="3886110003" sldId="265"/>
        </pc:sldMkLst>
        <pc:spChg chg="mod">
          <ac:chgData name="Lifestyle Medicine Education Collaborative" userId="" providerId="" clId="Web-{5E89EABC-D1A4-4FEE-8584-9307B1E476AA}" dt="2021-06-17T12:48:06.311" v="22" actId="1076"/>
          <ac:spMkLst>
            <pc:docMk/>
            <pc:sldMk cId="3886110003" sldId="265"/>
            <ac:spMk id="4" creationId="{EB2E014C-673F-4C05-9465-F2932E30EE9D}"/>
          </ac:spMkLst>
        </pc:spChg>
      </pc:sldChg>
      <pc:sldChg chg="delSp modSp">
        <pc:chgData name="Lifestyle Medicine Education Collaborative" userId="" providerId="" clId="Web-{5E89EABC-D1A4-4FEE-8584-9307B1E476AA}" dt="2021-06-17T12:51:02.127" v="24" actId="20577"/>
        <pc:sldMkLst>
          <pc:docMk/>
          <pc:sldMk cId="2761878519" sldId="287"/>
        </pc:sldMkLst>
        <pc:spChg chg="del">
          <ac:chgData name="Lifestyle Medicine Education Collaborative" userId="" providerId="" clId="Web-{5E89EABC-D1A4-4FEE-8584-9307B1E476AA}" dt="2021-06-17T12:50:36.002" v="23"/>
          <ac:spMkLst>
            <pc:docMk/>
            <pc:sldMk cId="2761878519" sldId="287"/>
            <ac:spMk id="4" creationId="{E3C1F728-24B4-4147-A200-A2DB9BF8FA39}"/>
          </ac:spMkLst>
        </pc:spChg>
        <pc:spChg chg="mod">
          <ac:chgData name="Lifestyle Medicine Education Collaborative" userId="" providerId="" clId="Web-{5E89EABC-D1A4-4FEE-8584-9307B1E476AA}" dt="2021-06-17T12:51:02.127" v="24" actId="20577"/>
          <ac:spMkLst>
            <pc:docMk/>
            <pc:sldMk cId="2761878519" sldId="287"/>
            <ac:spMk id="8" creationId="{98C4A336-3F43-404C-A833-D5A0821E6206}"/>
          </ac:spMkLst>
        </pc:spChg>
      </pc:sldChg>
      <pc:sldChg chg="modSp">
        <pc:chgData name="Lifestyle Medicine Education Collaborative" userId="" providerId="" clId="Web-{5E89EABC-D1A4-4FEE-8584-9307B1E476AA}" dt="2021-06-17T12:55:10.352" v="27" actId="20577"/>
        <pc:sldMkLst>
          <pc:docMk/>
          <pc:sldMk cId="709743183" sldId="291"/>
        </pc:sldMkLst>
        <pc:spChg chg="mod">
          <ac:chgData name="Lifestyle Medicine Education Collaborative" userId="" providerId="" clId="Web-{5E89EABC-D1A4-4FEE-8584-9307B1E476AA}" dt="2021-06-17T12:55:10.352" v="27" actId="20577"/>
          <ac:spMkLst>
            <pc:docMk/>
            <pc:sldMk cId="709743183" sldId="291"/>
            <ac:spMk id="4" creationId="{EF42BA5D-707A-419E-A777-C1D3FB4175EE}"/>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3066123-2F7C-4F62-A28F-9232AFF9DF44}" type="datetimeFigureOut">
              <a:rPr lang="en-US" smtClean="0"/>
              <a:pPr/>
              <a:t>10/19/2021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1F9BE3F-A5CC-48AC-AA29-6EB4CFBB5956}" type="slidenum">
              <a:rPr lang="en-US" smtClean="0"/>
              <a:pPr/>
              <a:t>‹#›</a:t>
            </a:fld>
            <a:endParaRPr lang="en-US" dirty="0"/>
          </a:p>
        </p:txBody>
      </p:sp>
    </p:spTree>
    <p:extLst>
      <p:ext uri="{BB962C8B-B14F-4D97-AF65-F5344CB8AC3E}">
        <p14:creationId xmlns:p14="http://schemas.microsoft.com/office/powerpoint/2010/main" val="397402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endParaRPr lang="en-US" dirty="0"/>
          </a:p>
          <a:p>
            <a:r>
              <a:rPr lang="en-US" dirty="0"/>
              <a:t>•Today’s topic will cover the effects of lifestyle on reproductive health, as well as the role Lifestyle Medicine plays in Reproductive Health. </a:t>
            </a:r>
            <a:endParaRPr lang="en-US" dirty="0">
              <a:cs typeface="Arial" panose="020B0604020202020204" pitchFamily="34" charset="0"/>
            </a:endParaRPr>
          </a:p>
          <a:p>
            <a:r>
              <a:rPr lang="en-US" dirty="0"/>
              <a:t>•This session covers the female from pre-conception through gestation, as well as post-partum, then provides an brief of the child. </a:t>
            </a:r>
          </a:p>
          <a:p>
            <a:r>
              <a:rPr lang="en-US" dirty="0"/>
              <a:t>•This session also briefly touches on the effects of lifestyle on reproductive health for the male. </a:t>
            </a: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a:t>
            </a:fld>
            <a:endParaRPr lang="en-US"/>
          </a:p>
        </p:txBody>
      </p:sp>
    </p:spTree>
    <p:extLst>
      <p:ext uri="{BB962C8B-B14F-4D97-AF65-F5344CB8AC3E}">
        <p14:creationId xmlns:p14="http://schemas.microsoft.com/office/powerpoint/2010/main" val="1089623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Mechanisms for reduced fertility in women: </a:t>
            </a:r>
            <a:endParaRPr lang="en-US" dirty="0"/>
          </a:p>
          <a:p>
            <a:r>
              <a:rPr lang="en-US" dirty="0"/>
              <a:t>•Visceral adipose tissue increases insulin resistance, a hallmark of the polycystic ovary syndrome (PCOS).</a:t>
            </a:r>
            <a:endParaRPr lang="en-US" dirty="0">
              <a:cs typeface="Arial" panose="020B0604020202020204" pitchFamily="34" charset="0"/>
            </a:endParaRPr>
          </a:p>
          <a:p>
            <a:r>
              <a:rPr lang="en-US" dirty="0"/>
              <a:t>•Adipocytes increase circulating androgens in women:</a:t>
            </a:r>
            <a:endParaRPr lang="en-US" dirty="0">
              <a:cs typeface="Arial" panose="020B0604020202020204" pitchFamily="34" charset="0"/>
            </a:endParaRPr>
          </a:p>
          <a:p>
            <a:pPr lvl="1"/>
            <a:r>
              <a:rPr lang="en-US" dirty="0"/>
              <a:t>•Increased production of androgens </a:t>
            </a:r>
            <a:endParaRPr lang="en-US" dirty="0">
              <a:cs typeface="Arial" panose="020B0604020202020204" pitchFamily="34" charset="0"/>
            </a:endParaRPr>
          </a:p>
          <a:p>
            <a:pPr lvl="1"/>
            <a:r>
              <a:rPr lang="en-US" dirty="0"/>
              <a:t>•Disruption the production of sex hormone binding globulin that normally binds testosterone to take it out of circulation. Lower levels of SHBG cause for increased functioning testosterone. </a:t>
            </a:r>
            <a:endParaRPr lang="en-US" dirty="0">
              <a:cs typeface="Arial" panose="020B0604020202020204" pitchFamily="34" charset="0"/>
            </a:endParaRPr>
          </a:p>
          <a:p>
            <a:pPr lvl="1"/>
            <a:r>
              <a:rPr lang="en-US" dirty="0"/>
              <a:t>•The women's menstrual cycle is all about pulse flow of the hormones and cyclic production of the hormones. Increased adiposity that constantly produces estrogen is not under regulation by the pituitary gland. Increased circulating estrogen blocks the ovulation triggers which throws off the normal cycle. </a:t>
            </a:r>
            <a:endParaRPr lang="en-US" dirty="0">
              <a:cs typeface="Arial" panose="020B0604020202020204" pitchFamily="34" charset="0"/>
            </a:endParaRPr>
          </a:p>
          <a:p>
            <a:pPr lvl="2"/>
            <a:r>
              <a:rPr lang="en-US" dirty="0"/>
              <a:t>•Clinical effects: Abnormal bleeding due to reduced signaling to ovulate every month. Endometrium continues to grow and then it is believed women have normal leptin production. </a:t>
            </a:r>
            <a:endParaRPr lang="en-US" dirty="0">
              <a:cs typeface="Arial" panose="020B0604020202020204" pitchFamily="34" charset="0"/>
            </a:endParaRPr>
          </a:p>
          <a:p>
            <a:pPr lvl="2"/>
            <a:r>
              <a:rPr lang="en-US" dirty="0"/>
              <a:t>•Adipose tissue also seems to affect development of follicles that has a direct effect on the gonad in terms of decreasing their fertility.</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10</a:t>
            </a:fld>
            <a:endParaRPr lang="en-US"/>
          </a:p>
        </p:txBody>
      </p:sp>
    </p:spTree>
    <p:extLst>
      <p:ext uri="{BB962C8B-B14F-4D97-AF65-F5344CB8AC3E}">
        <p14:creationId xmlns:p14="http://schemas.microsoft.com/office/powerpoint/2010/main" val="230975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PCOS – Vicious cycle</a:t>
            </a:r>
            <a:endParaRPr lang="en-US" dirty="0"/>
          </a:p>
          <a:p>
            <a:pPr>
              <a:defRPr/>
            </a:pPr>
            <a:r>
              <a:rPr lang="en-US" dirty="0"/>
              <a:t>Androgen levels: FAI = 100*([Total testosterone]/[SHBG])</a:t>
            </a:r>
            <a:endParaRPr lang="en-US" dirty="0">
              <a:cs typeface="Arial" panose="020B0604020202020204" pitchFamily="34" charset="0"/>
            </a:endParaRPr>
          </a:p>
          <a:p>
            <a:pPr>
              <a:defRPr/>
            </a:pPr>
            <a:r>
              <a:rPr lang="en-US" dirty="0"/>
              <a:t>High FAI: androgenic alopecia (balding); hirsutism; severe acne = PCOS</a:t>
            </a:r>
            <a:endParaRPr lang="en-US" dirty="0">
              <a:cs typeface="Arial" panose="020B0604020202020204" pitchFamily="34" charset="0"/>
            </a:endParaRPr>
          </a:p>
          <a:p>
            <a:pPr>
              <a:defRPr/>
            </a:pPr>
            <a:endParaRPr lang="en-US" dirty="0"/>
          </a:p>
          <a:p>
            <a:pPr>
              <a:defRPr/>
            </a:pPr>
            <a:r>
              <a:rPr lang="en-US" dirty="0"/>
              <a:t>PCOS</a:t>
            </a:r>
            <a:endParaRPr lang="en-US" dirty="0">
              <a:cs typeface="Arial" panose="020B0604020202020204" pitchFamily="34" charset="0"/>
            </a:endParaRPr>
          </a:p>
          <a:p>
            <a:pPr>
              <a:defRPr/>
            </a:pPr>
            <a:r>
              <a:rPr lang="en-US" dirty="0"/>
              <a:t>•Increased GnRH pulse amplitude (but not frequency); </a:t>
            </a:r>
            <a:r>
              <a:rPr lang="en-US" dirty="0" err="1"/>
              <a:t>incr</a:t>
            </a:r>
            <a:r>
              <a:rPr lang="en-US" dirty="0"/>
              <a:t> LH:FSH; </a:t>
            </a:r>
            <a:r>
              <a:rPr lang="en-US" dirty="0" err="1"/>
              <a:t>incr</a:t>
            </a:r>
            <a:r>
              <a:rPr lang="en-US" dirty="0"/>
              <a:t> androgens</a:t>
            </a:r>
            <a:endParaRPr lang="en-US" dirty="0">
              <a:cs typeface="Arial" panose="020B0604020202020204" pitchFamily="34" charset="0"/>
            </a:endParaRPr>
          </a:p>
          <a:p>
            <a:pPr>
              <a:defRPr/>
            </a:pPr>
            <a:r>
              <a:rPr lang="en-US" dirty="0"/>
              <a:t>•Increased GHRH; </a:t>
            </a:r>
            <a:r>
              <a:rPr lang="en-US" dirty="0" err="1"/>
              <a:t>incr</a:t>
            </a:r>
            <a:r>
              <a:rPr lang="en-US" dirty="0"/>
              <a:t> GH; </a:t>
            </a:r>
            <a:r>
              <a:rPr lang="en-US" dirty="0" err="1"/>
              <a:t>incr</a:t>
            </a:r>
            <a:r>
              <a:rPr lang="en-US" dirty="0"/>
              <a:t> insulin; </a:t>
            </a:r>
            <a:r>
              <a:rPr lang="en-US" dirty="0" err="1"/>
              <a:t>incr</a:t>
            </a:r>
            <a:r>
              <a:rPr lang="en-US" dirty="0"/>
              <a:t> LH sensitivity (</a:t>
            </a:r>
            <a:r>
              <a:rPr lang="en-US" dirty="0" err="1"/>
              <a:t>incr</a:t>
            </a:r>
            <a:r>
              <a:rPr lang="en-US" dirty="0"/>
              <a:t> androgens); </a:t>
            </a:r>
            <a:r>
              <a:rPr lang="en-US" dirty="0" err="1"/>
              <a:t>decr</a:t>
            </a:r>
            <a:r>
              <a:rPr lang="en-US" dirty="0"/>
              <a:t> insulin sensitivity (post-receptor binding); </a:t>
            </a:r>
            <a:r>
              <a:rPr lang="en-US" dirty="0" err="1"/>
              <a:t>decr</a:t>
            </a:r>
            <a:r>
              <a:rPr lang="en-US" dirty="0"/>
              <a:t> SHBG; </a:t>
            </a:r>
            <a:r>
              <a:rPr lang="en-US" dirty="0" err="1"/>
              <a:t>incr</a:t>
            </a:r>
            <a:r>
              <a:rPr lang="en-US" dirty="0"/>
              <a:t> TSH (</a:t>
            </a:r>
            <a:r>
              <a:rPr lang="en-US" dirty="0" err="1"/>
              <a:t>incr</a:t>
            </a:r>
            <a:r>
              <a:rPr lang="en-US" dirty="0"/>
              <a:t> adipose-</a:t>
            </a:r>
            <a:r>
              <a:rPr lang="en-US" dirty="0" err="1"/>
              <a:t>incr</a:t>
            </a:r>
            <a:r>
              <a:rPr lang="en-US" dirty="0"/>
              <a:t> leptin-</a:t>
            </a:r>
            <a:r>
              <a:rPr lang="en-US" dirty="0" err="1"/>
              <a:t>incr</a:t>
            </a:r>
            <a:r>
              <a:rPr lang="en-US" dirty="0"/>
              <a:t> TRH)</a:t>
            </a:r>
            <a:endParaRPr lang="en-US" dirty="0">
              <a:cs typeface="Arial" panose="020B0604020202020204" pitchFamily="34" charset="0"/>
            </a:endParaRPr>
          </a:p>
          <a:p>
            <a:pPr>
              <a:defRPr/>
            </a:pPr>
            <a:endParaRPr lang="en-US" dirty="0"/>
          </a:p>
          <a:p>
            <a:pPr>
              <a:defRPr/>
            </a:pPr>
            <a:r>
              <a:rPr lang="en-US" dirty="0"/>
              <a:t>More detail regarding PCOS:</a:t>
            </a:r>
            <a:endParaRPr lang="en-US" dirty="0">
              <a:cs typeface="Arial" panose="020B0604020202020204" pitchFamily="34" charset="0"/>
            </a:endParaRPr>
          </a:p>
          <a:p>
            <a:pPr>
              <a:defRPr/>
            </a:pPr>
            <a:r>
              <a:rPr lang="en-US" dirty="0"/>
              <a:t>•Hypothalamic pituitary axis or hypothalamic gonadal axis is what controls the cycle; dependent on GNRH and on the pulse style release of GNRH. </a:t>
            </a:r>
          </a:p>
          <a:p>
            <a:pPr>
              <a:defRPr/>
            </a:pPr>
            <a:r>
              <a:rPr lang="en-US" dirty="0"/>
              <a:t>•LH and FSH ratios that normally stimulate the ovary (left diagram) and normal production and cycling of those hormones creates a very tightly controlled system. </a:t>
            </a:r>
            <a:endParaRPr lang="en-US" dirty="0">
              <a:cs typeface="Arial" panose="020B0604020202020204" pitchFamily="34" charset="0"/>
            </a:endParaRPr>
          </a:p>
          <a:p>
            <a:pPr>
              <a:defRPr/>
            </a:pPr>
            <a:r>
              <a:rPr lang="en-US" dirty="0"/>
              <a:t>•Increased androgens produce </a:t>
            </a:r>
            <a:r>
              <a:rPr lang="en-US" dirty="0" err="1"/>
              <a:t>smptoms</a:t>
            </a:r>
            <a:r>
              <a:rPr lang="en-US" dirty="0"/>
              <a:t> of abnormal bleeding, hirsutism, changes in skin color related to </a:t>
            </a:r>
            <a:r>
              <a:rPr lang="en-US" dirty="0" err="1"/>
              <a:t>androgenism</a:t>
            </a:r>
            <a:r>
              <a:rPr lang="en-US" dirty="0"/>
              <a:t>. </a:t>
            </a:r>
            <a:endParaRPr lang="en-US" dirty="0">
              <a:cs typeface="Arial" panose="020B0604020202020204" pitchFamily="34" charset="0"/>
            </a:endParaRPr>
          </a:p>
          <a:p>
            <a:pPr>
              <a:defRPr/>
            </a:pPr>
            <a:r>
              <a:rPr lang="en-US" dirty="0"/>
              <a:t>•Overproduction of growth hormone (right diagram), over production of insulin, insulin resistance, and downstream effects on hormonal function.</a:t>
            </a:r>
            <a:endParaRPr lang="en-US" dirty="0">
              <a:cs typeface="Arial" panose="020B0604020202020204" pitchFamily="34" charset="0"/>
            </a:endParaRPr>
          </a:p>
          <a:p>
            <a:pPr marL="0" marR="0" indent="0" algn="l" defTabSz="914400">
              <a:lnSpc>
                <a:spcPct val="100000"/>
              </a:lnSpc>
              <a:spcBef>
                <a:spcPts val="0"/>
              </a:spcBef>
              <a:spcAft>
                <a:spcPts val="0"/>
              </a:spcAft>
              <a:buClrTx/>
              <a:buSzTx/>
              <a:buFontTx/>
              <a:buNone/>
              <a:tabLst/>
              <a:defRPr/>
            </a:pP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12</a:t>
            </a:fld>
            <a:endParaRPr lang="en-US"/>
          </a:p>
        </p:txBody>
      </p:sp>
    </p:spTree>
    <p:extLst>
      <p:ext uri="{BB962C8B-B14F-4D97-AF65-F5344CB8AC3E}">
        <p14:creationId xmlns:p14="http://schemas.microsoft.com/office/powerpoint/2010/main" val="84104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13</a:t>
            </a:fld>
            <a:endParaRPr lang="en-US"/>
          </a:p>
        </p:txBody>
      </p:sp>
    </p:spTree>
    <p:extLst>
      <p:ext uri="{BB962C8B-B14F-4D97-AF65-F5344CB8AC3E}">
        <p14:creationId xmlns:p14="http://schemas.microsoft.com/office/powerpoint/2010/main" val="672279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PCOS and Miscarriage:</a:t>
            </a:r>
            <a:endParaRPr lang="en-US" dirty="0"/>
          </a:p>
          <a:p>
            <a:r>
              <a:rPr lang="en-US" dirty="0"/>
              <a:t>•Characterized by </a:t>
            </a:r>
            <a:r>
              <a:rPr lang="en-US" dirty="0" err="1"/>
              <a:t>androgenism</a:t>
            </a:r>
            <a:r>
              <a:rPr lang="en-US" dirty="0"/>
              <a:t> and irregular menses. </a:t>
            </a:r>
            <a:endParaRPr lang="en-US" dirty="0">
              <a:cs typeface="Arial" panose="020B0604020202020204" pitchFamily="34" charset="0"/>
            </a:endParaRPr>
          </a:p>
          <a:p>
            <a:r>
              <a:rPr lang="en-US" dirty="0"/>
              <a:t>•Not only are women not able to get pregnant, but for sometimes the body is not able to maintain a pregnancy even if it's assisted in other ways. </a:t>
            </a:r>
            <a:endParaRPr lang="en-US" dirty="0">
              <a:cs typeface="Arial" panose="020B0604020202020204" pitchFamily="34" charset="0"/>
            </a:endParaRPr>
          </a:p>
          <a:p>
            <a:r>
              <a:rPr lang="en-US" dirty="0"/>
              <a:t>•Not sure of mechanisms but probably due to elevated testosterone.</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14</a:t>
            </a:fld>
            <a:endParaRPr lang="en-US"/>
          </a:p>
        </p:txBody>
      </p:sp>
    </p:spTree>
    <p:extLst>
      <p:ext uri="{BB962C8B-B14F-4D97-AF65-F5344CB8AC3E}">
        <p14:creationId xmlns:p14="http://schemas.microsoft.com/office/powerpoint/2010/main" val="1337379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Treatment regimen for PCOS in Reproductive Health?</a:t>
            </a:r>
            <a:endParaRPr lang="en-US" dirty="0"/>
          </a:p>
          <a:p>
            <a:r>
              <a:rPr lang="en-US" dirty="0"/>
              <a:t>•Preconception counseling is the key to Obstetrics health to talk about their risk factors, modifiable risk factors, and set out a plan for them to modify those.</a:t>
            </a:r>
            <a:endParaRPr lang="en-US" dirty="0">
              <a:cs typeface="Arial" panose="020B0604020202020204" pitchFamily="34" charset="0"/>
            </a:endParaRPr>
          </a:p>
          <a:p>
            <a:pPr lvl="1"/>
            <a:r>
              <a:rPr lang="en-US" dirty="0"/>
              <a:t>•Unfortunately, not many women receive preconception counseling, unless they are having trouble with infertility and/or have PCOS</a:t>
            </a:r>
            <a:endParaRPr lang="en-US" dirty="0">
              <a:cs typeface="Arial" panose="020B0604020202020204" pitchFamily="34" charset="0"/>
            </a:endParaRPr>
          </a:p>
          <a:p>
            <a:pPr lvl="2"/>
            <a:r>
              <a:rPr lang="en-US" dirty="0"/>
              <a:t>•Prescribe a 5 to 10% weight loss to restore normal cycling, </a:t>
            </a:r>
          </a:p>
          <a:p>
            <a:pPr lvl="2"/>
            <a:r>
              <a:rPr lang="en-US" dirty="0"/>
              <a:t>•Prescribe exercise</a:t>
            </a:r>
            <a:endParaRPr lang="en-US" dirty="0">
              <a:cs typeface="Arial" panose="020B0604020202020204" pitchFamily="34" charset="0"/>
            </a:endParaRPr>
          </a:p>
          <a:p>
            <a:pPr lvl="2"/>
            <a:r>
              <a:rPr lang="en-US" dirty="0"/>
              <a:t>•Prescribe Metformin to increase insulin sensitivity and reduce the circulating insulin levels; science behind continuing in pregnancy is less clear. </a:t>
            </a:r>
            <a:endParaRPr lang="en-US" dirty="0">
              <a:cs typeface="Arial" panose="020B0604020202020204" pitchFamily="34" charset="0"/>
            </a:endParaRPr>
          </a:p>
          <a:p>
            <a:pPr lvl="3"/>
            <a:r>
              <a:rPr lang="en-US" dirty="0"/>
              <a:t>•Common to leave them on the Metformin through the first trimester if patient has a history of trouble getting or staying pregnant.</a:t>
            </a:r>
            <a:endParaRPr lang="en-US" dirty="0">
              <a:cs typeface="Arial" panose="020B0604020202020204" pitchFamily="34" charset="0"/>
            </a:endParaRPr>
          </a:p>
          <a:p>
            <a:r>
              <a:rPr lang="en-US" dirty="0"/>
              <a:t>•PCOS women are also at risk for gestational diabetes. Many of them end up on metformin throughout the entire pregnancy. But the fertility docs in particular rule, recommend keeping them on during the first trimester.</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15</a:t>
            </a:fld>
            <a:endParaRPr lang="en-US"/>
          </a:p>
        </p:txBody>
      </p:sp>
    </p:spTree>
    <p:extLst>
      <p:ext uri="{BB962C8B-B14F-4D97-AF65-F5344CB8AC3E}">
        <p14:creationId xmlns:p14="http://schemas.microsoft.com/office/powerpoint/2010/main" val="337118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 weight loss and fertility:</a:t>
            </a:r>
            <a:endParaRPr lang="en-US" dirty="0"/>
          </a:p>
          <a:p>
            <a:r>
              <a:rPr lang="en-US" dirty="0"/>
              <a:t>•Clarke et al. 1998 demonstrated that 5 to 10% of weight loss can improve fertility.  </a:t>
            </a:r>
            <a:endParaRPr lang="en-US" dirty="0">
              <a:cs typeface="Arial" panose="020B0604020202020204" pitchFamily="34" charset="0"/>
            </a:endParaRPr>
          </a:p>
          <a:p>
            <a:r>
              <a:rPr lang="en-US" dirty="0"/>
              <a:t>•Of the 67 anovulatory patients, 60 of them returned to normal cycling without medication to trigger their ovulation. </a:t>
            </a:r>
            <a:endParaRPr lang="en-US" dirty="0">
              <a:cs typeface="Arial" panose="020B0604020202020204" pitchFamily="34" charset="0"/>
            </a:endParaRPr>
          </a:p>
          <a:p>
            <a:r>
              <a:rPr lang="en-US" dirty="0"/>
              <a:t>•52 got pregnant and then 45 got live births. </a:t>
            </a:r>
            <a:endParaRPr lang="en-US" dirty="0">
              <a:cs typeface="Arial" panose="020B0604020202020204" pitchFamily="34" charset="0"/>
            </a:endParaRPr>
          </a:p>
          <a:p>
            <a:pPr lvl="1"/>
            <a:r>
              <a:rPr lang="en-US" dirty="0"/>
              <a:t>•Note: Considering that up to 25% of pregnancies overall in the world end in miscarriage, many of them before the woman even realizes she's pregnant, 45 live births out of 67 is a pretty good rate. </a:t>
            </a:r>
            <a:endParaRPr lang="en-US" dirty="0">
              <a:cs typeface="Arial" panose="020B0604020202020204" pitchFamily="34" charset="0"/>
            </a:endParaRPr>
          </a:p>
          <a:p>
            <a:pPr lvl="1"/>
            <a:r>
              <a:rPr lang="en-US" dirty="0"/>
              <a:t>•18% miscarriage rate after the exercise program, compared to 75% prior to it. </a:t>
            </a:r>
            <a:endParaRPr lang="en-US" dirty="0">
              <a:cs typeface="Arial" panose="020B0604020202020204" pitchFamily="34" charset="0"/>
            </a:endParaRPr>
          </a:p>
          <a:p>
            <a:pPr lvl="1"/>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16</a:t>
            </a:fld>
            <a:endParaRPr lang="en-US"/>
          </a:p>
        </p:txBody>
      </p:sp>
    </p:spTree>
    <p:extLst>
      <p:ext uri="{BB962C8B-B14F-4D97-AF65-F5344CB8AC3E}">
        <p14:creationId xmlns:p14="http://schemas.microsoft.com/office/powerpoint/2010/main" val="83528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 weight loss and fertility: Significant Health Cost Savings</a:t>
            </a:r>
            <a:endParaRPr lang="en-US" dirty="0"/>
          </a:p>
          <a:p>
            <a:r>
              <a:rPr lang="en-US" dirty="0"/>
              <a:t>•Prior to program, the two pregnancies that were successful cost $550,000 to achieve.  Over a quarter million dollars for each baby. </a:t>
            </a:r>
            <a:endParaRPr lang="en-US" dirty="0">
              <a:cs typeface="Arial" panose="020B0604020202020204" pitchFamily="34" charset="0"/>
            </a:endParaRPr>
          </a:p>
          <a:p>
            <a:pPr lvl="1"/>
            <a:r>
              <a:rPr lang="en-US" dirty="0"/>
              <a:t>•Note: Just for women to get pregnant, carry the pregnancy, have the baby and then possible I don't know if they figured neonatal costs into that.</a:t>
            </a:r>
            <a:endParaRPr lang="en-US" dirty="0">
              <a:cs typeface="Arial" panose="020B0604020202020204" pitchFamily="34" charset="0"/>
            </a:endParaRPr>
          </a:p>
          <a:p>
            <a:r>
              <a:rPr lang="en-US" dirty="0"/>
              <a:t>•After the program, total health cost was $210,000 and had 45 live births.</a:t>
            </a:r>
            <a:endParaRPr lang="en-US" dirty="0">
              <a:cs typeface="Arial" panose="020B0604020202020204" pitchFamily="34" charset="0"/>
            </a:endParaRPr>
          </a:p>
          <a:p>
            <a:r>
              <a:rPr lang="en-US" dirty="0"/>
              <a:t>•Extrapolating that from 60 patients to hundreds of thousands across the country and a big savings in health care dollars could be achieved</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17</a:t>
            </a:fld>
            <a:endParaRPr lang="en-US"/>
          </a:p>
        </p:txBody>
      </p:sp>
    </p:spTree>
    <p:extLst>
      <p:ext uri="{BB962C8B-B14F-4D97-AF65-F5344CB8AC3E}">
        <p14:creationId xmlns:p14="http://schemas.microsoft.com/office/powerpoint/2010/main" val="184818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9BE3F-A5CC-48AC-AA29-6EB4CFBB5956}" type="slidenum">
              <a:rPr lang="en-US" smtClean="0"/>
              <a:t>18</a:t>
            </a:fld>
            <a:endParaRPr lang="en-US"/>
          </a:p>
        </p:txBody>
      </p:sp>
    </p:spTree>
    <p:extLst>
      <p:ext uri="{BB962C8B-B14F-4D97-AF65-F5344CB8AC3E}">
        <p14:creationId xmlns:p14="http://schemas.microsoft.com/office/powerpoint/2010/main" val="393440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Nutrition and Pregnancy:</a:t>
            </a:r>
            <a:endParaRPr lang="en-US" dirty="0"/>
          </a:p>
          <a:p>
            <a:r>
              <a:rPr lang="en-US" dirty="0"/>
              <a:t>•Non-image clinical tracking of normal births are based on weight gain and measurements.</a:t>
            </a:r>
            <a:endParaRPr lang="en-US" dirty="0">
              <a:cs typeface="Arial" panose="020B0604020202020204" pitchFamily="34" charset="0"/>
            </a:endParaRPr>
          </a:p>
          <a:p>
            <a:pPr lvl="1"/>
            <a:r>
              <a:rPr lang="en-US" dirty="0"/>
              <a:t>•I.e. low weight gain or on low measurements can be confirmed that with ultrasound.</a:t>
            </a:r>
            <a:endParaRPr lang="en-US" dirty="0">
              <a:cs typeface="Arial" panose="020B0604020202020204" pitchFamily="34" charset="0"/>
            </a:endParaRPr>
          </a:p>
          <a:p>
            <a:pPr lvl="1"/>
            <a:r>
              <a:rPr lang="en-US" dirty="0"/>
              <a:t>•A heavier woman needs to gain less weight than a thinner woman starting out.</a:t>
            </a:r>
            <a:endParaRPr lang="en-US" dirty="0">
              <a:cs typeface="Arial" panose="020B0604020202020204" pitchFamily="34" charset="0"/>
            </a:endParaRPr>
          </a:p>
          <a:p>
            <a:r>
              <a:rPr lang="en-US" dirty="0"/>
              <a:t>•Not just about calories to build a human being:</a:t>
            </a:r>
            <a:endParaRPr lang="en-US" dirty="0">
              <a:cs typeface="Arial" panose="020B0604020202020204" pitchFamily="34" charset="0"/>
            </a:endParaRPr>
          </a:p>
          <a:p>
            <a:pPr lvl="1"/>
            <a:r>
              <a:rPr lang="en-US" dirty="0"/>
              <a:t>•Skin and muscle. You need protein to build those things. </a:t>
            </a:r>
          </a:p>
          <a:p>
            <a:pPr lvl="1"/>
            <a:r>
              <a:rPr lang="en-US" dirty="0"/>
              <a:t>•What do you need to build bones? You're going to need calcium. </a:t>
            </a:r>
            <a:endParaRPr lang="en-US" dirty="0">
              <a:cs typeface="Arial" panose="020B0604020202020204" pitchFamily="34" charset="0"/>
            </a:endParaRPr>
          </a:p>
          <a:p>
            <a:pPr lvl="1"/>
            <a:r>
              <a:rPr lang="en-US" dirty="0"/>
              <a:t>•You're going to have a lot of rapidly dividing cells to produce all the tissues of the body. You're going to need folic acid to do those things.</a:t>
            </a:r>
            <a:endParaRPr lang="en-US" dirty="0">
              <a:cs typeface="Arial" panose="020B0604020202020204" pitchFamily="34" charset="0"/>
            </a:endParaRPr>
          </a:p>
          <a:p>
            <a:r>
              <a:rPr lang="en-US" dirty="0"/>
              <a:t>•Overall, about 2 to 4lbs each month during the first trimester and in 3 to 4lbs in the 2nd and 3rd trimester. </a:t>
            </a:r>
            <a:endParaRPr lang="en-US" dirty="0">
              <a:cs typeface="Arial" panose="020B0604020202020204" pitchFamily="34" charset="0"/>
            </a:endParaRPr>
          </a:p>
          <a:p>
            <a:r>
              <a:rPr lang="en-US" dirty="0"/>
              <a:t>•It averages out (if you look at the 2nd and 3rd trimester) to about 300 calories a day increase. </a:t>
            </a:r>
            <a:endParaRPr lang="en-US" dirty="0">
              <a:cs typeface="Arial" panose="020B0604020202020204" pitchFamily="34" charset="0"/>
            </a:endParaRPr>
          </a:p>
          <a:p>
            <a:pPr lvl="1"/>
            <a:r>
              <a:rPr lang="en-US" dirty="0"/>
              <a:t>•Equivalent to a snack like half a peanut butter sandwich. </a:t>
            </a:r>
            <a:endParaRPr lang="en-US" dirty="0">
              <a:cs typeface="Arial" panose="020B0604020202020204" pitchFamily="34" charset="0"/>
            </a:endParaRPr>
          </a:p>
          <a:p>
            <a:pPr lvl="1"/>
            <a:r>
              <a:rPr lang="en-US" dirty="0"/>
              <a:t>•Needs to be nutrient dense food. </a:t>
            </a:r>
            <a:endParaRPr lang="en-US" dirty="0">
              <a:cs typeface="Arial" panose="020B0604020202020204" pitchFamily="34" charset="0"/>
            </a:endParaRPr>
          </a:p>
          <a:p>
            <a:r>
              <a:rPr lang="en-US" dirty="0"/>
              <a:t>•If averaged that 300 calories a day during the second two trimesters, but averaged out for the entire pregnancy, it is equivalent to an increase of 150-180 calories per day for the whole pregnancy. </a:t>
            </a:r>
            <a:endParaRPr lang="en-US" dirty="0">
              <a:cs typeface="Arial" panose="020B0604020202020204" pitchFamily="34" charset="0"/>
            </a:endParaRPr>
          </a:p>
          <a:p>
            <a:r>
              <a:rPr lang="en-US" dirty="0"/>
              <a:t>•Sugar, sugary foods, empty calories, things like that are still wants to be sparingly eaten, if at all.</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19</a:t>
            </a:fld>
            <a:endParaRPr lang="en-US"/>
          </a:p>
        </p:txBody>
      </p:sp>
    </p:spTree>
    <p:extLst>
      <p:ext uri="{BB962C8B-B14F-4D97-AF65-F5344CB8AC3E}">
        <p14:creationId xmlns:p14="http://schemas.microsoft.com/office/powerpoint/2010/main" val="34766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Gestational diabetes. </a:t>
            </a:r>
            <a:endParaRPr lang="en-US" dirty="0"/>
          </a:p>
          <a:p>
            <a:r>
              <a:rPr lang="en-US" dirty="0"/>
              <a:t>•Technically, a woman who was a type 2 diabetic for years but never may be diagnosed with gestational diabetes. </a:t>
            </a:r>
            <a:endParaRPr lang="en-US" dirty="0">
              <a:cs typeface="Arial" panose="020B0604020202020204" pitchFamily="34" charset="0"/>
            </a:endParaRPr>
          </a:p>
          <a:p>
            <a:pPr lvl="1"/>
            <a:r>
              <a:rPr lang="en-US" dirty="0"/>
              <a:t>•However, often rapidly determined between T2D and GDM because needs for medication or insulin are much higher in T2D; blood sugars don't respond as expected, etc. </a:t>
            </a:r>
            <a:endParaRPr lang="en-US" dirty="0">
              <a:cs typeface="Arial" panose="020B0604020202020204" pitchFamily="34" charset="0"/>
            </a:endParaRPr>
          </a:p>
          <a:p>
            <a:pPr lvl="1"/>
            <a:r>
              <a:rPr lang="en-US" dirty="0"/>
              <a:t>•Classifications of each are beyond the scope of today’s lecture.  </a:t>
            </a:r>
            <a:endParaRPr lang="en-US" dirty="0">
              <a:cs typeface="Arial" panose="020B0604020202020204" pitchFamily="34" charset="0"/>
            </a:endParaRPr>
          </a:p>
          <a:p>
            <a:r>
              <a:rPr lang="en-US" dirty="0"/>
              <a:t>•Ways to avoid, or minimize, the effects of gestational diabetes. </a:t>
            </a:r>
            <a:endParaRPr lang="en-US" dirty="0">
              <a:cs typeface="Arial" panose="020B0604020202020204" pitchFamily="34" charset="0"/>
            </a:endParaRPr>
          </a:p>
          <a:p>
            <a:pPr lvl="1"/>
            <a:r>
              <a:rPr lang="en-US" dirty="0"/>
              <a:t>•Unmodifiable risk factors: </a:t>
            </a:r>
            <a:endParaRPr lang="en-US" dirty="0">
              <a:cs typeface="Arial" panose="020B0604020202020204" pitchFamily="34" charset="0"/>
            </a:endParaRPr>
          </a:p>
          <a:p>
            <a:pPr lvl="2"/>
            <a:r>
              <a:rPr lang="en-US" dirty="0"/>
              <a:t>•Age. The older women are when they get pregnant, the more likely they are to get gestational diabetes. </a:t>
            </a:r>
            <a:endParaRPr lang="en-US" dirty="0">
              <a:cs typeface="Arial" panose="020B0604020202020204" pitchFamily="34" charset="0"/>
            </a:endParaRPr>
          </a:p>
          <a:p>
            <a:pPr lvl="2"/>
            <a:r>
              <a:rPr lang="en-US" dirty="0"/>
              <a:t>•Racial or ethnic predispositions. </a:t>
            </a:r>
            <a:endParaRPr lang="en-US" dirty="0">
              <a:cs typeface="Arial" panose="020B0604020202020204" pitchFamily="34" charset="0"/>
            </a:endParaRPr>
          </a:p>
          <a:p>
            <a:pPr lvl="1"/>
            <a:r>
              <a:rPr lang="en-US" dirty="0"/>
              <a:t>•Modifiable risk factors: </a:t>
            </a:r>
            <a:endParaRPr lang="en-US" dirty="0">
              <a:cs typeface="Arial" panose="020B0604020202020204" pitchFamily="34" charset="0"/>
            </a:endParaRPr>
          </a:p>
          <a:p>
            <a:pPr lvl="2"/>
            <a:r>
              <a:rPr lang="en-US" dirty="0"/>
              <a:t>•Physically inactivity, overweight/obesity, history of macrosomia (having had a large baby) in the past not assuming greater than 4 kg</a:t>
            </a:r>
            <a:endParaRPr lang="en-US" dirty="0">
              <a:cs typeface="Arial" panose="020B0604020202020204" pitchFamily="34" charset="0"/>
            </a:endParaRPr>
          </a:p>
          <a:p>
            <a:pPr lvl="2"/>
            <a:r>
              <a:rPr lang="en-US" dirty="0"/>
              <a:t>•Women are at risk in a subsequent pregnancy to develop gestational diabetes.</a:t>
            </a:r>
            <a:endParaRPr lang="en-US" dirty="0">
              <a:cs typeface="Arial" panose="020B0604020202020204" pitchFamily="34" charset="0"/>
            </a:endParaRPr>
          </a:p>
          <a:p>
            <a:pPr lvl="1"/>
            <a:r>
              <a:rPr lang="en-US" dirty="0"/>
              <a:t>•Clinical Pearls: with a large baby born in previous pregnancy, mother may have had a little bit of subclinical diabetes that wasn’t diagnosed.  </a:t>
            </a:r>
            <a:endParaRPr lang="en-US" dirty="0">
              <a:cs typeface="Arial" panose="020B0604020202020204" pitchFamily="34" charset="0"/>
            </a:endParaRPr>
          </a:p>
          <a:p>
            <a:pPr lvl="2"/>
            <a:r>
              <a:rPr lang="en-US" dirty="0"/>
              <a:t>•Pay more attention clinically with a subsequent pregnancy, </a:t>
            </a:r>
            <a:endParaRPr lang="en-US" dirty="0">
              <a:cs typeface="Arial" panose="020B0604020202020204" pitchFamily="34" charset="0"/>
            </a:endParaRPr>
          </a:p>
          <a:p>
            <a:pPr lvl="2"/>
            <a:r>
              <a:rPr lang="en-US" dirty="0"/>
              <a:t>•Various studies demonstrate a range of 2 times to 6.5 times the risk of developing GDM. </a:t>
            </a:r>
            <a:endParaRPr lang="en-US" dirty="0">
              <a:cs typeface="Arial" panose="020B0604020202020204" pitchFamily="34" charset="0"/>
            </a:endParaRPr>
          </a:p>
          <a:p>
            <a:pPr lvl="1"/>
            <a:r>
              <a:rPr lang="en-US" dirty="0"/>
              <a:t>•Clinical Opportunity: 50 to 60% of women who developed gestational diabetes then go on to become Type two diabetics later. </a:t>
            </a:r>
            <a:endParaRPr lang="en-US" dirty="0">
              <a:cs typeface="Arial" panose="020B0604020202020204" pitchFamily="34" charset="0"/>
            </a:endParaRPr>
          </a:p>
          <a:p>
            <a:pPr lvl="1"/>
            <a:r>
              <a:rPr lang="en-US" dirty="0"/>
              <a:t>•Pathophysiology of gestational diabetes</a:t>
            </a:r>
            <a:endParaRPr lang="en-US" dirty="0">
              <a:cs typeface="Arial" panose="020B0604020202020204" pitchFamily="34" charset="0"/>
            </a:endParaRPr>
          </a:p>
          <a:p>
            <a:pPr lvl="2"/>
            <a:r>
              <a:rPr lang="en-US" dirty="0"/>
              <a:t>•Human lactogen produced by the placenta starts to rise after about 24 weeks of the pregnancy, and peaks somewhere in the early thirty's weeks. </a:t>
            </a:r>
            <a:endParaRPr lang="en-US" dirty="0">
              <a:cs typeface="Arial" panose="020B0604020202020204" pitchFamily="34" charset="0"/>
            </a:endParaRPr>
          </a:p>
          <a:p>
            <a:pPr lvl="2"/>
            <a:r>
              <a:rPr lang="en-US" dirty="0"/>
              <a:t>•Human placental lactogen acts as an anti-insulin. Rationale is evolutionary when nutrition and calories weren't as abundantly available as they are now. When people had to grow or hunt their own food, the human body said, “well, we need to have a lot of sugar available for this Mom, have energy while she's growing the baby. Lactogen hormone allows mother to be provided with more sugar. Now with abundance of calories, see gestational diabetes popping up because of this abundance of food. So it does give you a kind of a preview again.</a:t>
            </a:r>
            <a:endParaRPr lang="en-US" dirty="0">
              <a:cs typeface="Arial" panose="020B0604020202020204" pitchFamily="34" charset="0"/>
            </a:endParaRPr>
          </a:p>
          <a:p>
            <a:pPr lvl="2"/>
            <a:r>
              <a:rPr lang="en-US" dirty="0"/>
              <a:t>•</a:t>
            </a:r>
            <a:r>
              <a:rPr lang="en-US" dirty="0" err="1"/>
              <a:t>HpL</a:t>
            </a:r>
            <a:r>
              <a:rPr lang="en-US" dirty="0"/>
              <a:t> is an insulin resisting hormone. 10 years after the pregnancy, when there is no more human placental lactogen, and possibly woman gained weight. So then there's more insulin resistance due to the fat. Age affects it. So it's one risk factor that can show you the terrorist have insulin resistance and therefore developed diabetes later. </a:t>
            </a:r>
            <a:endParaRPr lang="en-US" dirty="0">
              <a:cs typeface="Arial" panose="020B0604020202020204" pitchFamily="34" charset="0"/>
            </a:endParaRPr>
          </a:p>
          <a:p>
            <a:pPr lvl="1"/>
            <a:r>
              <a:rPr lang="en-US" dirty="0"/>
              <a:t>•</a:t>
            </a:r>
            <a:r>
              <a:rPr lang="en-US" dirty="0" err="1"/>
              <a:t>Clincal</a:t>
            </a:r>
            <a:r>
              <a:rPr lang="en-US" dirty="0"/>
              <a:t> Opportunity #2: Test mother six weeks after their delivery with a glucose tolerance test just to be sure that woman isn’t still diabetic or persistent in diabetes.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20</a:t>
            </a:fld>
            <a:endParaRPr lang="en-US"/>
          </a:p>
        </p:txBody>
      </p:sp>
    </p:spTree>
    <p:extLst>
      <p:ext uri="{BB962C8B-B14F-4D97-AF65-F5344CB8AC3E}">
        <p14:creationId xmlns:p14="http://schemas.microsoft.com/office/powerpoint/2010/main" val="3935943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Developers and Presenters</a:t>
            </a:r>
            <a:endParaRPr lang="en-US" dirty="0"/>
          </a:p>
          <a:p>
            <a:r>
              <a:rPr lang="en-US" dirty="0"/>
              <a:t>This session was developed and originally delivered by:</a:t>
            </a:r>
            <a:endParaRPr lang="en-US" dirty="0">
              <a:cs typeface="Arial" panose="020B0604020202020204" pitchFamily="34" charset="0"/>
            </a:endParaRPr>
          </a:p>
          <a:p>
            <a:r>
              <a:rPr lang="en-US" dirty="0"/>
              <a:t>•Jennifer </a:t>
            </a:r>
            <a:r>
              <a:rPr lang="en-US" dirty="0" err="1"/>
              <a:t>Trilk</a:t>
            </a:r>
            <a:r>
              <a:rPr lang="en-US" dirty="0"/>
              <a:t>, PhD, FACSM, </a:t>
            </a:r>
            <a:r>
              <a:rPr lang="en-US" dirty="0" err="1"/>
              <a:t>DipACLM</a:t>
            </a:r>
            <a:r>
              <a:rPr lang="en-US" dirty="0"/>
              <a:t>, from the University of South Carolina School of Medicine Greenville</a:t>
            </a:r>
            <a:endParaRPr lang="en-US" dirty="0">
              <a:cs typeface="Arial" panose="020B0604020202020204" pitchFamily="34" charset="0"/>
            </a:endParaRPr>
          </a:p>
          <a:p>
            <a:pPr lvl="1"/>
            <a:r>
              <a:rPr lang="en-US" dirty="0"/>
              <a:t>And</a:t>
            </a:r>
            <a:endParaRPr lang="en-US" dirty="0">
              <a:cs typeface="Arial" panose="020B0604020202020204" pitchFamily="34" charset="0"/>
            </a:endParaRPr>
          </a:p>
          <a:p>
            <a:r>
              <a:rPr lang="en-US" dirty="0"/>
              <a:t>•Adam Tyson, MD, from Prisma Health’s Department of OBGYN</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a:t>
            </a:fld>
            <a:endParaRPr lang="en-US"/>
          </a:p>
        </p:txBody>
      </p:sp>
    </p:spTree>
    <p:extLst>
      <p:ext uri="{BB962C8B-B14F-4D97-AF65-F5344CB8AC3E}">
        <p14:creationId xmlns:p14="http://schemas.microsoft.com/office/powerpoint/2010/main" val="193851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pregnancy placental hormones the contribute to insulin resistance at the muscle contributes to fetal growth and development. </a:t>
            </a: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21</a:t>
            </a:fld>
            <a:endParaRPr lang="en-US"/>
          </a:p>
        </p:txBody>
      </p:sp>
    </p:spTree>
    <p:extLst>
      <p:ext uri="{BB962C8B-B14F-4D97-AF65-F5344CB8AC3E}">
        <p14:creationId xmlns:p14="http://schemas.microsoft.com/office/powerpoint/2010/main" val="341421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discussion</a:t>
            </a: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22</a:t>
            </a:fld>
            <a:endParaRPr lang="en-US"/>
          </a:p>
        </p:txBody>
      </p:sp>
    </p:spTree>
    <p:extLst>
      <p:ext uri="{BB962C8B-B14F-4D97-AF65-F5344CB8AC3E}">
        <p14:creationId xmlns:p14="http://schemas.microsoft.com/office/powerpoint/2010/main" val="354919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Signs and symptoms of gestational diabetes the same was for diabetes in any new presentation. </a:t>
            </a:r>
            <a:endParaRPr lang="en-US" dirty="0"/>
          </a:p>
          <a:p>
            <a:r>
              <a:rPr lang="en-US" dirty="0"/>
              <a:t>•Polyuria, polydipsia, or polyphagia (this one doesn't usually happen). </a:t>
            </a:r>
            <a:endParaRPr lang="en-US" dirty="0">
              <a:cs typeface="Arial" panose="020B0604020202020204" pitchFamily="34" charset="0"/>
            </a:endParaRPr>
          </a:p>
          <a:p>
            <a:r>
              <a:rPr lang="en-US" dirty="0"/>
              <a:t>•Most of them are just asymptomatic, </a:t>
            </a:r>
            <a:endParaRPr lang="en-US" dirty="0">
              <a:cs typeface="Arial" panose="020B0604020202020204" pitchFamily="34" charset="0"/>
            </a:endParaRPr>
          </a:p>
          <a:p>
            <a:r>
              <a:rPr lang="en-US" dirty="0"/>
              <a:t>•Clinical Opportunity: Urine dip to look for protein and sugar, looking for pre-eclampsia and gestational diabetes. </a:t>
            </a:r>
            <a:endParaRPr lang="en-US" dirty="0">
              <a:cs typeface="Arial" panose="020B0604020202020204" pitchFamily="34" charset="0"/>
            </a:endParaRPr>
          </a:p>
          <a:p>
            <a:pPr lvl="1"/>
            <a:r>
              <a:rPr lang="en-US" dirty="0"/>
              <a:t>•Screened on a routine basis; sometimes the first clue for GDM.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23</a:t>
            </a:fld>
            <a:endParaRPr lang="en-US"/>
          </a:p>
        </p:txBody>
      </p:sp>
    </p:spTree>
    <p:extLst>
      <p:ext uri="{BB962C8B-B14F-4D97-AF65-F5344CB8AC3E}">
        <p14:creationId xmlns:p14="http://schemas.microsoft.com/office/powerpoint/2010/main" val="233609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Effects of GDM on Mother: </a:t>
            </a:r>
            <a:endParaRPr lang="en-US" dirty="0"/>
          </a:p>
          <a:p>
            <a:r>
              <a:rPr lang="en-US" dirty="0"/>
              <a:t>•Women with GDM have </a:t>
            </a:r>
            <a:r>
              <a:rPr lang="en-US" dirty="0" err="1"/>
              <a:t>geater</a:t>
            </a:r>
            <a:r>
              <a:rPr lang="en-US" dirty="0"/>
              <a:t> risk to develop hypertension. </a:t>
            </a:r>
            <a:endParaRPr lang="en-US" dirty="0">
              <a:cs typeface="Arial" panose="020B0604020202020204" pitchFamily="34" charset="0"/>
            </a:endParaRPr>
          </a:p>
          <a:p>
            <a:r>
              <a:rPr lang="en-US" dirty="0"/>
              <a:t>•Preeclampsia and gestational hypertension. </a:t>
            </a:r>
            <a:endParaRPr lang="en-US" dirty="0">
              <a:cs typeface="Arial" panose="020B0604020202020204" pitchFamily="34" charset="0"/>
            </a:endParaRPr>
          </a:p>
          <a:p>
            <a:pPr lvl="1"/>
            <a:r>
              <a:rPr lang="en-US" dirty="0"/>
              <a:t>•Difference between the two is presence of protein in the urine. </a:t>
            </a:r>
            <a:endParaRPr lang="en-US" dirty="0">
              <a:cs typeface="Arial" panose="020B0604020202020204" pitchFamily="34" charset="0"/>
            </a:endParaRPr>
          </a:p>
          <a:p>
            <a:pPr lvl="1"/>
            <a:r>
              <a:rPr lang="en-US" dirty="0"/>
              <a:t>•They may be the same disease just expressed slightly differently or different points along a continuum. But the gestational diabetic sort risk for both of those things. </a:t>
            </a:r>
            <a:endParaRPr lang="en-US" dirty="0">
              <a:cs typeface="Arial" panose="020B0604020202020204" pitchFamily="34" charset="0"/>
            </a:endParaRPr>
          </a:p>
          <a:p>
            <a:pPr lvl="1"/>
            <a:r>
              <a:rPr lang="en-US" dirty="0"/>
              <a:t>•They're also risk for requiring C-section. </a:t>
            </a:r>
            <a:endParaRPr lang="en-US" dirty="0">
              <a:cs typeface="Arial" panose="020B0604020202020204" pitchFamily="34" charset="0"/>
            </a:endParaRPr>
          </a:p>
          <a:p>
            <a:pPr lvl="1"/>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24</a:t>
            </a:fld>
            <a:endParaRPr lang="en-US"/>
          </a:p>
        </p:txBody>
      </p:sp>
    </p:spTree>
    <p:extLst>
      <p:ext uri="{BB962C8B-B14F-4D97-AF65-F5344CB8AC3E}">
        <p14:creationId xmlns:p14="http://schemas.microsoft.com/office/powerpoint/2010/main" val="1244580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Maternal Hyperglycemia Results:</a:t>
            </a:r>
            <a:endParaRPr lang="en-US" dirty="0">
              <a:cs typeface="Arial" panose="020B0604020202020204" pitchFamily="34" charset="0"/>
            </a:endParaRPr>
          </a:p>
          <a:p>
            <a:r>
              <a:rPr lang="en-US" dirty="0"/>
              <a:t>•Macrosomia &gt; 4kg at birth</a:t>
            </a:r>
            <a:endParaRPr lang="en-US" dirty="0">
              <a:cs typeface="Arial" panose="020B0604020202020204" pitchFamily="34" charset="0"/>
            </a:endParaRPr>
          </a:p>
          <a:p>
            <a:r>
              <a:rPr lang="en-US" dirty="0"/>
              <a:t>•Baby also mal-proportioned. The trunk and the shoulders grow larger relative to the rest of the body, leading to shoulder dystocia, where the baby's head delivers and then the shoulders get stuck. </a:t>
            </a:r>
            <a:endParaRPr lang="en-US" dirty="0">
              <a:cs typeface="Arial" panose="020B0604020202020204" pitchFamily="34" charset="0"/>
            </a:endParaRPr>
          </a:p>
          <a:p>
            <a:pPr lvl="1"/>
            <a:r>
              <a:rPr lang="en-US" dirty="0"/>
              <a:t>•The shoulder in front, usually gets caught behind the mother’s pubic bone, and this is an obstetrics emergency.</a:t>
            </a:r>
            <a:endParaRPr lang="en-US" dirty="0">
              <a:cs typeface="Arial" panose="020B0604020202020204" pitchFamily="34" charset="0"/>
            </a:endParaRPr>
          </a:p>
          <a:p>
            <a:pPr lvl="1"/>
            <a:r>
              <a:rPr lang="en-US" dirty="0"/>
              <a:t>•Doesn't always result in a C section but it does result in a lot of immediate emergency maneuvers to try to deliver the baby and can result in some damage to the baby, even neurological if we can't get them out fast enough. </a:t>
            </a:r>
            <a:endParaRPr lang="en-US" dirty="0">
              <a:cs typeface="Arial" panose="020B0604020202020204" pitchFamily="34" charset="0"/>
            </a:endParaRPr>
          </a:p>
          <a:p>
            <a:r>
              <a:rPr lang="en-US" dirty="0"/>
              <a:t>•Mother with persistent hyperglycemia is transferred to the fetus is receiving nutrients through the placenta and the umbilical court</a:t>
            </a:r>
            <a:endParaRPr lang="en-US" dirty="0">
              <a:cs typeface="Arial" panose="020B0604020202020204" pitchFamily="34" charset="0"/>
            </a:endParaRPr>
          </a:p>
          <a:p>
            <a:pPr lvl="1"/>
            <a:r>
              <a:rPr lang="en-US" dirty="0"/>
              <a:t>•Fetal glucose delivery is therefore persistently high. Baby’s pancreas increases insulin secretion to deal with the hyperglycemia. </a:t>
            </a:r>
            <a:endParaRPr lang="en-US" dirty="0">
              <a:cs typeface="Arial" panose="020B0604020202020204" pitchFamily="34" charset="0"/>
            </a:endParaRPr>
          </a:p>
          <a:p>
            <a:pPr lvl="1"/>
            <a:r>
              <a:rPr lang="en-US" dirty="0"/>
              <a:t>•When baby is delivered and umbilical cord is cut, there's no longer this exogenous source of sugar delivering to the baby. </a:t>
            </a:r>
            <a:endParaRPr lang="en-US" dirty="0">
              <a:cs typeface="Arial" panose="020B0604020202020204" pitchFamily="34" charset="0"/>
            </a:endParaRPr>
          </a:p>
          <a:p>
            <a:pPr lvl="1"/>
            <a:r>
              <a:rPr lang="en-US" dirty="0"/>
              <a:t>•Pancreas does not immediately turn off insulin production</a:t>
            </a:r>
            <a:endParaRPr lang="en-US" dirty="0">
              <a:cs typeface="Arial" panose="020B0604020202020204" pitchFamily="34" charset="0"/>
            </a:endParaRPr>
          </a:p>
          <a:p>
            <a:pPr lvl="1"/>
            <a:r>
              <a:rPr lang="en-US" dirty="0"/>
              <a:t>•High levels of circulating insulin can cause undetectable low blood sugars like zero on the heal stick. </a:t>
            </a:r>
            <a:endParaRPr lang="en-US" dirty="0">
              <a:cs typeface="Arial" panose="020B0604020202020204" pitchFamily="34" charset="0"/>
            </a:endParaRPr>
          </a:p>
          <a:p>
            <a:pPr lvl="1"/>
            <a:r>
              <a:rPr lang="en-US" dirty="0"/>
              <a:t>•Resulting hypoglycemia at birth then requires intravenous glucose supply.</a:t>
            </a:r>
            <a:endParaRPr lang="en-US" dirty="0">
              <a:cs typeface="Arial" panose="020B0604020202020204" pitchFamily="34" charset="0"/>
            </a:endParaRPr>
          </a:p>
          <a:p>
            <a:pPr lvl="3"/>
            <a:endParaRPr lang="en-US" dirty="0">
              <a:cs typeface="Arial" panose="020B0604020202020204" pitchFamily="34" charset="0"/>
            </a:endParaRPr>
          </a:p>
          <a:p>
            <a:pPr lvl="1"/>
            <a:endParaRPr lang="en-US" dirty="0">
              <a:cs typeface="Arial" panose="020B0604020202020204" pitchFamily="34" charset="0"/>
            </a:endParaRPr>
          </a:p>
          <a:p>
            <a:pPr lvl="1"/>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25</a:t>
            </a:fld>
            <a:endParaRPr lang="en-US"/>
          </a:p>
        </p:txBody>
      </p:sp>
    </p:spTree>
    <p:extLst>
      <p:ext uri="{BB962C8B-B14F-4D97-AF65-F5344CB8AC3E}">
        <p14:creationId xmlns:p14="http://schemas.microsoft.com/office/powerpoint/2010/main" val="788301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GDM complications to the baby:</a:t>
            </a:r>
            <a:endParaRPr lang="en-US" dirty="0"/>
          </a:p>
          <a:p>
            <a:r>
              <a:rPr lang="en-US" dirty="0"/>
              <a:t>•Diabetic moms are also at risk to have babies whose lungs don't develop as fully. </a:t>
            </a:r>
            <a:endParaRPr lang="en-US" dirty="0">
              <a:cs typeface="Arial" panose="020B0604020202020204" pitchFamily="34" charset="0"/>
            </a:endParaRPr>
          </a:p>
          <a:p>
            <a:pPr lvl="1"/>
            <a:r>
              <a:rPr lang="en-US" dirty="0"/>
              <a:t>•Anatomically their normal but the surfactant that keeps the lungs open doesn't develop as well. </a:t>
            </a:r>
            <a:endParaRPr lang="en-US" dirty="0">
              <a:cs typeface="Arial" panose="020B0604020202020204" pitchFamily="34" charset="0"/>
            </a:endParaRPr>
          </a:p>
          <a:p>
            <a:pPr lvl="2"/>
            <a:r>
              <a:rPr lang="en-US" dirty="0"/>
              <a:t>•Diabetic mom is more likely to have a baby with respiratory distress syndrome than a non-diabetic mom. </a:t>
            </a:r>
            <a:endParaRPr lang="en-US" dirty="0">
              <a:cs typeface="Arial" panose="020B0604020202020204" pitchFamily="34" charset="0"/>
            </a:endParaRPr>
          </a:p>
          <a:p>
            <a:pPr lvl="2"/>
            <a:r>
              <a:rPr lang="en-US" dirty="0"/>
              <a:t>•Needs to be taken into clinical consideration when deliveries are planned. </a:t>
            </a:r>
            <a:endParaRPr lang="en-US" dirty="0">
              <a:cs typeface="Arial" panose="020B0604020202020204" pitchFamily="34" charset="0"/>
            </a:endParaRPr>
          </a:p>
          <a:p>
            <a:r>
              <a:rPr lang="en-US" dirty="0"/>
              <a:t>•Baby also at risk for hyperbilirubinemia (which in the modern world isn't that much of a problem anymore; effective treatments is UV light); can be a problem if left untreated. </a:t>
            </a:r>
            <a:endParaRPr lang="en-US" dirty="0">
              <a:cs typeface="Arial" panose="020B0604020202020204" pitchFamily="34" charset="0"/>
            </a:endParaRPr>
          </a:p>
          <a:p>
            <a:r>
              <a:rPr lang="en-US" dirty="0"/>
              <a:t>•Babies are also born with polycythemia; too much blood there and high hemoglobin concentration; a diabetic baby it could be at HCT 60 65%.</a:t>
            </a:r>
            <a:endParaRPr lang="en-US" dirty="0">
              <a:cs typeface="Arial" panose="020B0604020202020204" pitchFamily="34" charset="0"/>
            </a:endParaRPr>
          </a:p>
          <a:p>
            <a:pPr lvl="1"/>
            <a:r>
              <a:rPr lang="en-US" dirty="0"/>
              <a:t>•Too concentrated blood trying to pump through the vascular system. .</a:t>
            </a:r>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26</a:t>
            </a:fld>
            <a:endParaRPr lang="en-US"/>
          </a:p>
        </p:txBody>
      </p:sp>
    </p:spTree>
    <p:extLst>
      <p:ext uri="{BB962C8B-B14F-4D97-AF65-F5344CB8AC3E}">
        <p14:creationId xmlns:p14="http://schemas.microsoft.com/office/powerpoint/2010/main" val="1895308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Screening for GDM: </a:t>
            </a:r>
            <a:endParaRPr lang="en-US" dirty="0"/>
          </a:p>
          <a:p>
            <a:r>
              <a:rPr lang="en-US" dirty="0"/>
              <a:t>•Glucose levels start to rise in the 2nd and 3rd trimester after about 24 weeks or before 28 weeks. </a:t>
            </a:r>
            <a:endParaRPr lang="en-US" dirty="0">
              <a:cs typeface="Arial" panose="020B0604020202020204" pitchFamily="34" charset="0"/>
            </a:endParaRPr>
          </a:p>
          <a:p>
            <a:r>
              <a:rPr lang="en-US" dirty="0"/>
              <a:t>•In-office GDM screening procedure: Woman drinks a 50 g sugar load; does not need to be fasting. After one hour, we test their blood sugar is tested. If it's 140 or above, we know they're at risk for gestational diabetes. </a:t>
            </a:r>
            <a:endParaRPr lang="en-US" dirty="0">
              <a:cs typeface="Arial" panose="020B0604020202020204" pitchFamily="34" charset="0"/>
            </a:endParaRPr>
          </a:p>
          <a:p>
            <a:r>
              <a:rPr lang="en-US" dirty="0"/>
              <a:t>•Clinical Opportunity: Women who have preexisting obesity, mom who has multiple gestation twins, triplets or greater, who has had gestational diabetes before, doctor might consider screening them at the very first prenatal visit, even if it's in the first trimester. You're not screening for gestational diabetes at that point but you're screening for preexisting Type two diabetes.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27</a:t>
            </a:fld>
            <a:endParaRPr lang="en-US"/>
          </a:p>
        </p:txBody>
      </p:sp>
    </p:spTree>
    <p:extLst>
      <p:ext uri="{BB962C8B-B14F-4D97-AF65-F5344CB8AC3E}">
        <p14:creationId xmlns:p14="http://schemas.microsoft.com/office/powerpoint/2010/main" val="2400950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Diagnosis Tool: Oral Glucose Tolerance Test (OGTT): </a:t>
            </a:r>
            <a:endParaRPr lang="en-US" dirty="0"/>
          </a:p>
          <a:p>
            <a:r>
              <a:rPr lang="en-US" dirty="0"/>
              <a:t>•If the women screened positive with at 140 or greater than they go on to perform a three hour OGTT. </a:t>
            </a:r>
            <a:endParaRPr lang="en-US" dirty="0">
              <a:cs typeface="Arial" panose="020B0604020202020204" pitchFamily="34" charset="0"/>
            </a:endParaRPr>
          </a:p>
          <a:p>
            <a:pPr lvl="1"/>
            <a:r>
              <a:rPr lang="en-US" dirty="0"/>
              <a:t>•Come into office fasting where a fasting BG is taken. Woman then drinks 100 gram load of sugar, BG is tested at 1, 2, and 3 hours. </a:t>
            </a:r>
            <a:endParaRPr lang="en-US" dirty="0">
              <a:cs typeface="Arial" panose="020B0604020202020204" pitchFamily="34" charset="0"/>
            </a:endParaRPr>
          </a:p>
          <a:p>
            <a:pPr lvl="1"/>
            <a:r>
              <a:rPr lang="en-US" dirty="0"/>
              <a:t>•Two values above the thresholds noted gives the diagnosis of gestational diabetes.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28</a:t>
            </a:fld>
            <a:endParaRPr lang="en-US"/>
          </a:p>
        </p:txBody>
      </p:sp>
    </p:spTree>
    <p:extLst>
      <p:ext uri="{BB962C8B-B14F-4D97-AF65-F5344CB8AC3E}">
        <p14:creationId xmlns:p14="http://schemas.microsoft.com/office/powerpoint/2010/main" val="2325351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Nutritional Therapy for GDM: </a:t>
            </a:r>
            <a:endParaRPr lang="en-US" dirty="0"/>
          </a:p>
          <a:p>
            <a:r>
              <a:rPr lang="en-US" dirty="0"/>
              <a:t>•First line treatment for GDM (as for diabetes outside of pregnancy) is nutrition and exercise. </a:t>
            </a:r>
            <a:endParaRPr lang="en-US" dirty="0">
              <a:cs typeface="Arial" panose="020B0604020202020204" pitchFamily="34" charset="0"/>
            </a:endParaRPr>
          </a:p>
          <a:p>
            <a:r>
              <a:rPr lang="en-US" dirty="0"/>
              <a:t>•Nutritionists are key. </a:t>
            </a:r>
            <a:endParaRPr lang="en-US" dirty="0">
              <a:cs typeface="Arial" panose="020B0604020202020204" pitchFamily="34" charset="0"/>
            </a:endParaRPr>
          </a:p>
          <a:p>
            <a:r>
              <a:rPr lang="en-US" dirty="0"/>
              <a:t>•Understanding the SES and SDOH of patients are key.</a:t>
            </a:r>
            <a:endParaRPr lang="en-US" dirty="0">
              <a:cs typeface="Arial" panose="020B0604020202020204" pitchFamily="34" charset="0"/>
            </a:endParaRPr>
          </a:p>
          <a:p>
            <a:pPr lvl="1"/>
            <a:r>
              <a:rPr lang="en-US" dirty="0"/>
              <a:t>•Women from lower social economic groups may not have the same access to food as those with high SES. </a:t>
            </a:r>
            <a:endParaRPr lang="en-US" dirty="0">
              <a:cs typeface="Arial" panose="020B0604020202020204" pitchFamily="34" charset="0"/>
            </a:endParaRPr>
          </a:p>
          <a:p>
            <a:pPr lvl="1"/>
            <a:r>
              <a:rPr lang="en-US" dirty="0"/>
              <a:t>•SDOH: The food they do have access to maybe sort of cheap, low quality food. And so it's a multifactorial problem. </a:t>
            </a:r>
            <a:endParaRPr lang="en-US" dirty="0">
              <a:cs typeface="Arial" panose="020B0604020202020204" pitchFamily="34" charset="0"/>
            </a:endParaRPr>
          </a:p>
          <a:p>
            <a:pPr lvl="1"/>
            <a:r>
              <a:rPr lang="en-US" dirty="0"/>
              <a:t>•Don’t want to cut out carbohydrates; woman needs the energy to function during the day and build a baby. But don’t want excessive carbohydrates. </a:t>
            </a:r>
            <a:endParaRPr lang="en-US" dirty="0">
              <a:cs typeface="Arial" panose="020B0604020202020204" pitchFamily="34" charset="0"/>
            </a:endParaRPr>
          </a:p>
          <a:p>
            <a:pPr lvl="1"/>
            <a:r>
              <a:rPr lang="en-US" dirty="0"/>
              <a:t>•Aiming for 30-40% of the calories coming from carbohydrates</a:t>
            </a:r>
            <a:endParaRPr lang="en-US" dirty="0">
              <a:cs typeface="Arial" panose="020B0604020202020204" pitchFamily="34" charset="0"/>
            </a:endParaRPr>
          </a:p>
          <a:p>
            <a:pPr lvl="2"/>
            <a:r>
              <a:rPr lang="en-US" dirty="0"/>
              <a:t>•Mother needs complex carbohydrates (whole grains, fruits, and vegetables) not simple carbohydrates (white bread, plain rice, </a:t>
            </a:r>
            <a:r>
              <a:rPr lang="en-US" dirty="0" err="1"/>
              <a:t>etc</a:t>
            </a:r>
            <a:r>
              <a:rPr lang="en-US" dirty="0"/>
              <a:t>). </a:t>
            </a:r>
            <a:endParaRPr lang="en-US" dirty="0">
              <a:cs typeface="Arial" panose="020B0604020202020204" pitchFamily="34" charset="0"/>
            </a:endParaRPr>
          </a:p>
          <a:p>
            <a:pPr lvl="1"/>
            <a:r>
              <a:rPr lang="en-US" dirty="0"/>
              <a:t>•Aiming for 20% of calories coming from protein (remember, you're building a person, add placental tissue, and the uterus has to grow.)</a:t>
            </a:r>
            <a:endParaRPr lang="en-US" dirty="0">
              <a:cs typeface="Arial" panose="020B0604020202020204" pitchFamily="34" charset="0"/>
            </a:endParaRPr>
          </a:p>
          <a:p>
            <a:pPr lvl="1"/>
            <a:r>
              <a:rPr lang="en-US" dirty="0"/>
              <a:t>•Aiming for 30-40% of calories from fat (building a brain).</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29</a:t>
            </a:fld>
            <a:endParaRPr lang="en-US"/>
          </a:p>
        </p:txBody>
      </p:sp>
    </p:spTree>
    <p:extLst>
      <p:ext uri="{BB962C8B-B14F-4D97-AF65-F5344CB8AC3E}">
        <p14:creationId xmlns:p14="http://schemas.microsoft.com/office/powerpoint/2010/main" val="3983294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Nutritional Therapy for GDM: </a:t>
            </a:r>
            <a:endParaRPr lang="en-US" dirty="0"/>
          </a:p>
          <a:p>
            <a:r>
              <a:rPr lang="en-US" dirty="0"/>
              <a:t>•Recommend a normal eating schedule with 3 main meals and 2 nutritious snacks.</a:t>
            </a:r>
            <a:endParaRPr lang="en-US" dirty="0">
              <a:cs typeface="Arial" panose="020B0604020202020204" pitchFamily="34" charset="0"/>
            </a:endParaRPr>
          </a:p>
          <a:p>
            <a:pPr lvl="1"/>
            <a:r>
              <a:rPr lang="en-US" dirty="0"/>
              <a:t>•Nausea and vomiting throws off the normal schedule many times; watch for first trimester minimalist “eating” i.e. was ginger ale and white bread that is not nutritious.</a:t>
            </a:r>
            <a:endParaRPr lang="en-US" dirty="0">
              <a:cs typeface="Arial" panose="020B0604020202020204" pitchFamily="34" charset="0"/>
            </a:endParaRPr>
          </a:p>
          <a:p>
            <a:pPr lvl="1"/>
            <a:r>
              <a:rPr lang="en-US" dirty="0"/>
              <a:t>•Fear of being sick sometimes keep women from going back to normal diet. Must work with mother to get her eating well again. </a:t>
            </a:r>
            <a:endParaRPr lang="en-US" dirty="0">
              <a:cs typeface="Arial" panose="020B0604020202020204" pitchFamily="34" charset="0"/>
            </a:endParaRPr>
          </a:p>
          <a:p>
            <a:r>
              <a:rPr lang="en-US" dirty="0"/>
              <a:t>Exercise Therapy for GDM: Diet alone isn't enough. </a:t>
            </a:r>
            <a:endParaRPr lang="en-US" dirty="0">
              <a:cs typeface="Arial" panose="020B0604020202020204" pitchFamily="34" charset="0"/>
            </a:endParaRPr>
          </a:p>
          <a:p>
            <a:r>
              <a:rPr lang="en-US" dirty="0"/>
              <a:t>•Maintain and increase lean muscle mass, so you increase the calorie and carbohydrate usage. </a:t>
            </a:r>
            <a:endParaRPr lang="en-US" dirty="0">
              <a:cs typeface="Arial" panose="020B0604020202020204" pitchFamily="34" charset="0"/>
            </a:endParaRPr>
          </a:p>
          <a:p>
            <a:r>
              <a:rPr lang="en-US" dirty="0"/>
              <a:t>•Improve muscle sensitivity to insulin, which helps you to regulate your overall blood sugar. </a:t>
            </a:r>
            <a:endParaRPr lang="en-US" dirty="0">
              <a:cs typeface="Arial" panose="020B0604020202020204" pitchFamily="34" charset="0"/>
            </a:endParaRPr>
          </a:p>
          <a:p>
            <a:r>
              <a:rPr lang="en-US" dirty="0"/>
              <a:t>•NOTE: Somewhat contradictory, GDM not prevented with exercise alone. </a:t>
            </a:r>
            <a:endParaRPr lang="en-US" dirty="0">
              <a:cs typeface="Arial" panose="020B0604020202020204" pitchFamily="34" charset="0"/>
            </a:endParaRPr>
          </a:p>
          <a:p>
            <a:pPr lvl="1"/>
            <a:r>
              <a:rPr lang="en-US" dirty="0"/>
              <a:t>•Could be a pre-existing condition of T2D that was diagnosed as GDM. </a:t>
            </a:r>
            <a:endParaRPr lang="en-US" dirty="0">
              <a:cs typeface="Arial" panose="020B0604020202020204" pitchFamily="34" charset="0"/>
            </a:endParaRPr>
          </a:p>
          <a:p>
            <a:pPr lvl="1"/>
            <a:r>
              <a:rPr lang="en-US" dirty="0"/>
              <a:t>•Though exercise alone cannot prevent GDM, it can moderate GDM effects. </a:t>
            </a:r>
            <a:endParaRPr lang="en-US" dirty="0">
              <a:cs typeface="Arial" panose="020B0604020202020204" pitchFamily="34" charset="0"/>
            </a:endParaRPr>
          </a:p>
          <a:p>
            <a:pPr lvl="2"/>
            <a:r>
              <a:rPr lang="en-US" dirty="0"/>
              <a:t>•Can get better blood sugar control and moms who exercise compared to moms who don’t.</a:t>
            </a:r>
            <a:endParaRPr lang="en-US" dirty="0">
              <a:cs typeface="Arial" panose="020B0604020202020204" pitchFamily="34" charset="0"/>
            </a:endParaRPr>
          </a:p>
          <a:p>
            <a:pPr lvl="2"/>
            <a:r>
              <a:rPr lang="en-US" dirty="0"/>
              <a:t>•Can also moderate weight gain during the </a:t>
            </a:r>
            <a:r>
              <a:rPr lang="en-US" dirty="0" err="1"/>
              <a:t>the</a:t>
            </a:r>
            <a:r>
              <a:rPr lang="en-US" dirty="0"/>
              <a:t> pregnancy, which helps to break that cycle of insulin resistance due to too much adipose tissue.</a:t>
            </a:r>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30</a:t>
            </a:fld>
            <a:endParaRPr lang="en-US"/>
          </a:p>
        </p:txBody>
      </p:sp>
    </p:spTree>
    <p:extLst>
      <p:ext uri="{BB962C8B-B14F-4D97-AF65-F5344CB8AC3E}">
        <p14:creationId xmlns:p14="http://schemas.microsoft.com/office/powerpoint/2010/main" val="160871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Objectives of this session are listed, and will cover:</a:t>
            </a:r>
            <a:endParaRPr lang="en-US" dirty="0"/>
          </a:p>
          <a:p>
            <a:r>
              <a:rPr lang="en-US" dirty="0"/>
              <a:t>•Describe the effects of obesity on male and female infertility. </a:t>
            </a:r>
            <a:endParaRPr lang="en-US" dirty="0">
              <a:cs typeface="Arial" panose="020B0604020202020204" pitchFamily="34" charset="0"/>
            </a:endParaRPr>
          </a:p>
          <a:p>
            <a:r>
              <a:rPr lang="en-US" dirty="0"/>
              <a:t>•Explain the obesity, PCOS, infertility link</a:t>
            </a:r>
            <a:endParaRPr lang="en-US" dirty="0">
              <a:cs typeface="Arial" panose="020B0604020202020204" pitchFamily="34" charset="0"/>
            </a:endParaRPr>
          </a:p>
          <a:p>
            <a:r>
              <a:rPr lang="en-US" dirty="0"/>
              <a:t>•Explain mechanisms by which exercise and nutrition effect risk of certain obstetrics conditions </a:t>
            </a:r>
            <a:endParaRPr lang="en-US" dirty="0">
              <a:cs typeface="Arial" panose="020B0604020202020204" pitchFamily="34" charset="0"/>
            </a:endParaRPr>
          </a:p>
          <a:p>
            <a:r>
              <a:rPr lang="en-US" dirty="0"/>
              <a:t>•Cite the nutritional and exercise recommendations as well as what should be avoided during </a:t>
            </a:r>
            <a:r>
              <a:rPr lang="en-US" dirty="0" err="1"/>
              <a:t>pregnan</a:t>
            </a:r>
            <a:endParaRPr lang="en-US" dirty="0" err="1">
              <a:cs typeface="Arial" panose="020B0604020202020204" pitchFamily="34" charset="0"/>
            </a:endParaRPr>
          </a:p>
          <a:p>
            <a:r>
              <a:rPr lang="en-US" dirty="0"/>
              <a:t>•Understand the changes in maternal physiology during pregnancy, how these changes affect the individual’s ability to perform certain activities, and the contraindications to exercise during pregnancy.</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a:t>
            </a:fld>
            <a:endParaRPr lang="en-US"/>
          </a:p>
        </p:txBody>
      </p:sp>
    </p:spTree>
    <p:extLst>
      <p:ext uri="{BB962C8B-B14F-4D97-AF65-F5344CB8AC3E}">
        <p14:creationId xmlns:p14="http://schemas.microsoft.com/office/powerpoint/2010/main" val="2077709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Hypertension (HTN):</a:t>
            </a:r>
            <a:endParaRPr lang="en-US" dirty="0"/>
          </a:p>
          <a:p>
            <a:r>
              <a:rPr lang="en-US" dirty="0"/>
              <a:t>•Hypertension in a pregnant woman is diagnosed or defined the same way as hypertension in a </a:t>
            </a:r>
            <a:r>
              <a:rPr lang="en-US" dirty="0" err="1"/>
              <a:t>non pregnant</a:t>
            </a:r>
            <a:r>
              <a:rPr lang="en-US" dirty="0"/>
              <a:t> patient. </a:t>
            </a:r>
            <a:endParaRPr lang="en-US" dirty="0">
              <a:cs typeface="Arial" panose="020B0604020202020204" pitchFamily="34" charset="0"/>
            </a:endParaRPr>
          </a:p>
          <a:p>
            <a:pPr lvl="1"/>
            <a:r>
              <a:rPr lang="en-US" dirty="0"/>
              <a:t>•Systolic Blood Pressure (SBP) of 140 or greater, and/or diastolic of 90 or greater.</a:t>
            </a:r>
            <a:endParaRPr lang="en-US" dirty="0">
              <a:cs typeface="Arial" panose="020B0604020202020204" pitchFamily="34" charset="0"/>
            </a:endParaRPr>
          </a:p>
          <a:p>
            <a:pPr lvl="2"/>
            <a:r>
              <a:rPr lang="en-US" dirty="0"/>
              <a:t>•For diagnosis, must occur two separate times, at least 4 hours apart. </a:t>
            </a:r>
          </a:p>
          <a:p>
            <a:pPr lvl="2"/>
            <a:r>
              <a:rPr lang="en-US" dirty="0"/>
              <a:t>•If &gt; 140/90 in the clinic, one day, usually have mother come back a day or two later and check it again jus to try to catch it earlier. </a:t>
            </a:r>
            <a:endParaRPr lang="en-US" dirty="0">
              <a:cs typeface="Arial" panose="020B0604020202020204" pitchFamily="34" charset="0"/>
            </a:endParaRPr>
          </a:p>
          <a:p>
            <a:r>
              <a:rPr lang="en-US" dirty="0"/>
              <a:t>•Gestational hypertension is hypertension occurring after 20 weeks of pregnancy and it does not include proteinuria. </a:t>
            </a:r>
            <a:endParaRPr lang="en-US" dirty="0">
              <a:cs typeface="Arial" panose="020B0604020202020204" pitchFamily="34" charset="0"/>
            </a:endParaRPr>
          </a:p>
          <a:p>
            <a:r>
              <a:rPr lang="en-US" dirty="0"/>
              <a:t>Preeclampsia: This subset of hypertension can cause renal failure or hepatic failure. It can kill women, so it really is something to pay a lot of attention to.</a:t>
            </a:r>
            <a:endParaRPr lang="en-US" dirty="0">
              <a:cs typeface="Arial" panose="020B0604020202020204" pitchFamily="34" charset="0"/>
            </a:endParaRPr>
          </a:p>
          <a:p>
            <a:r>
              <a:rPr lang="en-US" dirty="0"/>
              <a:t>•Preeclampsia is new onset of hypertension after 20 weeks of pregnancy </a:t>
            </a:r>
            <a:r>
              <a:rPr lang="en-US" b="1" dirty="0"/>
              <a:t>with</a:t>
            </a:r>
            <a:r>
              <a:rPr lang="en-US" dirty="0"/>
              <a:t> the component of proteinuria, due to renal damage from hypertension.</a:t>
            </a:r>
            <a:endParaRPr lang="en-US" dirty="0">
              <a:cs typeface="Arial" panose="020B0604020202020204" pitchFamily="34" charset="0"/>
            </a:endParaRPr>
          </a:p>
          <a:p>
            <a:pPr lvl="1"/>
            <a:r>
              <a:rPr lang="en-US" dirty="0"/>
              <a:t>•Protein that normally would not pass through the </a:t>
            </a:r>
            <a:r>
              <a:rPr lang="en-US" dirty="0" err="1"/>
              <a:t>glomerulolous</a:t>
            </a:r>
            <a:r>
              <a:rPr lang="en-US" dirty="0"/>
              <a:t> into the urine that is now passing through and coming out in the urine. </a:t>
            </a:r>
            <a:endParaRPr lang="en-US" dirty="0">
              <a:cs typeface="Arial" panose="020B0604020202020204" pitchFamily="34" charset="0"/>
            </a:endParaRPr>
          </a:p>
          <a:p>
            <a:pPr lvl="1"/>
            <a:r>
              <a:rPr lang="en-US" dirty="0"/>
              <a:t>•The premier is a marker of actual renal function or dysfunction. </a:t>
            </a:r>
            <a:endParaRPr lang="en-US" dirty="0">
              <a:cs typeface="Arial" panose="020B0604020202020204" pitchFamily="34" charset="0"/>
            </a:endParaRPr>
          </a:p>
          <a:p>
            <a:r>
              <a:rPr lang="en-US" dirty="0"/>
              <a:t>•All hypertensive disease in pregnancy is bad. </a:t>
            </a:r>
            <a:endParaRPr lang="en-US" dirty="0">
              <a:cs typeface="Arial" panose="020B0604020202020204" pitchFamily="34" charset="0"/>
            </a:endParaRPr>
          </a:p>
          <a:p>
            <a:pPr lvl="1"/>
            <a:r>
              <a:rPr lang="en-US" dirty="0"/>
              <a:t>•The maternal brain is more sensitive to changes in pressure, the capillary beds in the brain or more fragile during pregnancy. </a:t>
            </a:r>
            <a:endParaRPr lang="en-US" dirty="0">
              <a:cs typeface="Arial" panose="020B0604020202020204" pitchFamily="34" charset="0"/>
            </a:endParaRPr>
          </a:p>
          <a:p>
            <a:pPr lvl="1"/>
            <a:r>
              <a:rPr lang="en-US" dirty="0"/>
              <a:t>•Women in pregnancy stroke at much lower blood pressures than non-pregnant women. </a:t>
            </a:r>
            <a:endParaRPr lang="en-US" dirty="0">
              <a:cs typeface="Arial" panose="020B0604020202020204" pitchFamily="34" charset="0"/>
            </a:endParaRPr>
          </a:p>
          <a:p>
            <a:pPr lvl="2"/>
            <a:r>
              <a:rPr lang="en-US" dirty="0"/>
              <a:t>•i.e. a chronic hypertensive patient might come into the ER with blood pressure of 210/125. They don't even blink. They just given anti hypertensive and tell her to go home. </a:t>
            </a:r>
            <a:endParaRPr lang="en-US" dirty="0">
              <a:cs typeface="Arial" panose="020B0604020202020204" pitchFamily="34" charset="0"/>
            </a:endParaRPr>
          </a:p>
          <a:p>
            <a:pPr lvl="2"/>
            <a:r>
              <a:rPr lang="en-US" dirty="0"/>
              <a:t>•That same patient but pregnant comes into clinic, and </a:t>
            </a:r>
            <a:r>
              <a:rPr lang="en-US" dirty="0" err="1"/>
              <a:t>its</a:t>
            </a:r>
            <a:r>
              <a:rPr lang="en-US" dirty="0"/>
              <a:t> an emergency. She immediately gets a quick release Oral </a:t>
            </a:r>
            <a:r>
              <a:rPr lang="en-US" dirty="0" err="1"/>
              <a:t>anti hypertensive</a:t>
            </a:r>
            <a:r>
              <a:rPr lang="en-US" dirty="0"/>
              <a:t> and an ambulance ride to the hospital because she urgently needs her blood pressure brought down.</a:t>
            </a:r>
            <a:endParaRPr lang="en-US" dirty="0">
              <a:cs typeface="Arial" panose="020B0604020202020204" pitchFamily="34" charset="0"/>
            </a:endParaRPr>
          </a:p>
          <a:p>
            <a:r>
              <a:rPr lang="en-US" dirty="0"/>
              <a:t>•Stroke is increasing in women of reproductive age (both thrombotic and hemorrhagic strokes) due to hypertension becoming more common in younger women. </a:t>
            </a:r>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31</a:t>
            </a:fld>
            <a:endParaRPr lang="en-US"/>
          </a:p>
        </p:txBody>
      </p:sp>
    </p:spTree>
    <p:extLst>
      <p:ext uri="{BB962C8B-B14F-4D97-AF65-F5344CB8AC3E}">
        <p14:creationId xmlns:p14="http://schemas.microsoft.com/office/powerpoint/2010/main" val="3420017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nutshell, gestational diabetes predicts Type two diabetes and preeclampsia predict hypertension. </a:t>
            </a:r>
          </a:p>
          <a:p>
            <a:r>
              <a:rPr lang="en-US" dirty="0"/>
              <a:t>Also, mothers who have pre preeclampsia are at greater risk to have other cardiac disease later in life, like hypertension again, mi’s and strokes.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32</a:t>
            </a:fld>
            <a:endParaRPr lang="en-US"/>
          </a:p>
        </p:txBody>
      </p:sp>
    </p:spTree>
    <p:extLst>
      <p:ext uri="{BB962C8B-B14F-4D97-AF65-F5344CB8AC3E}">
        <p14:creationId xmlns:p14="http://schemas.microsoft.com/office/powerpoint/2010/main" val="8668244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Associations with Preeclampsia (Reminder that association is not causation).</a:t>
            </a:r>
            <a:endParaRPr lang="en-US" dirty="0"/>
          </a:p>
          <a:p>
            <a:r>
              <a:rPr lang="en-US" dirty="0"/>
              <a:t>•In a preeclamptic patient other issues are seen such as</a:t>
            </a:r>
            <a:endParaRPr lang="en-US" dirty="0">
              <a:cs typeface="Arial" panose="020B0604020202020204" pitchFamily="34" charset="0"/>
            </a:endParaRPr>
          </a:p>
          <a:p>
            <a:pPr lvl="1"/>
            <a:r>
              <a:rPr lang="en-US" dirty="0"/>
              <a:t>•Excessive triglycerides, excessive amounts of lipid peroxidation, antioxidant deficiencies, insulin resistance, elevated levels of leptin. </a:t>
            </a:r>
          </a:p>
          <a:p>
            <a:pPr lvl="1"/>
            <a:r>
              <a:rPr lang="en-US" dirty="0"/>
              <a:t>•</a:t>
            </a:r>
            <a:r>
              <a:rPr lang="en-US" dirty="0" err="1"/>
              <a:t>Tthromboxane-prostacycline</a:t>
            </a:r>
            <a:r>
              <a:rPr lang="en-US" dirty="0"/>
              <a:t> imbalance favors vasoconstriction, which may be a plausible method by which preeclampsia develops. </a:t>
            </a:r>
            <a:endParaRPr lang="en-US" dirty="0">
              <a:cs typeface="Arial" panose="020B0604020202020204" pitchFamily="34" charset="0"/>
            </a:endParaRPr>
          </a:p>
          <a:p>
            <a:pPr lvl="1"/>
            <a:r>
              <a:rPr lang="en-US" dirty="0"/>
              <a:t>•Women who have anxiety or depression have a much higher risk of preeclampsia (cause not yet known). </a:t>
            </a:r>
            <a:endParaRPr lang="en-US" dirty="0">
              <a:cs typeface="Arial" panose="020B0604020202020204" pitchFamily="34" charset="0"/>
            </a:endParaRPr>
          </a:p>
          <a:p>
            <a:pPr lvl="1"/>
            <a:r>
              <a:rPr lang="en-US" dirty="0"/>
              <a:t>•Clinical Pearls: Studies demonstrate that you can reduce a woman stress and pregnancy by doing group prenatal care, with increases social support. </a:t>
            </a:r>
            <a:endParaRPr lang="en-US" dirty="0">
              <a:cs typeface="Arial" panose="020B0604020202020204" pitchFamily="34" charset="0"/>
            </a:endParaRPr>
          </a:p>
          <a:p>
            <a:pPr lvl="2"/>
            <a:r>
              <a:rPr lang="en-US" dirty="0"/>
              <a:t>•Comparing women who were in group prenatal care to those who were not in group prenatal care demonstrating different levels of stress markers.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33</a:t>
            </a:fld>
            <a:endParaRPr lang="en-US"/>
          </a:p>
        </p:txBody>
      </p:sp>
    </p:spTree>
    <p:extLst>
      <p:ext uri="{BB962C8B-B14F-4D97-AF65-F5344CB8AC3E}">
        <p14:creationId xmlns:p14="http://schemas.microsoft.com/office/powerpoint/2010/main" val="4149783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649628" algn="l"/>
                <a:tab pos="1299256" algn="l"/>
                <a:tab pos="1948884" algn="l"/>
                <a:tab pos="2598511" algn="l"/>
                <a:tab pos="3248139" algn="l"/>
                <a:tab pos="3897767" algn="l"/>
                <a:tab pos="4547395" algn="l"/>
              </a:tabLst>
            </a:pPr>
            <a:r>
              <a:rPr lang="en-GB" b="1" dirty="0"/>
              <a:t>Potential mechanisms by which exercise training reduces preeclampsia risk: </a:t>
            </a:r>
            <a:endParaRPr lang="en-US" dirty="0"/>
          </a:p>
          <a:p>
            <a:pPr>
              <a:tabLst>
                <a:tab pos="649628" algn="l"/>
                <a:tab pos="1299256" algn="l"/>
                <a:tab pos="1948884" algn="l"/>
                <a:tab pos="2598511" algn="l"/>
                <a:tab pos="3248139" algn="l"/>
                <a:tab pos="3897767" algn="l"/>
                <a:tab pos="4547395" algn="l"/>
              </a:tabLst>
            </a:pPr>
            <a:r>
              <a:rPr lang="en-GB" dirty="0"/>
              <a:t>•Preeclampsia is characterized by systemic endothelial dysfunction induced by inflammation, oxidative stress, and placental abnormalities. </a:t>
            </a:r>
            <a:endParaRPr lang="en-GB" dirty="0">
              <a:cs typeface="Arial" panose="020B0604020202020204" pitchFamily="34" charset="0"/>
            </a:endParaRPr>
          </a:p>
          <a:p>
            <a:pPr marL="380365" lvl="1">
              <a:tabLst>
                <a:tab pos="649628" algn="l"/>
                <a:tab pos="1299256" algn="l"/>
                <a:tab pos="1948884" algn="l"/>
                <a:tab pos="2598511" algn="l"/>
                <a:tab pos="3248139" algn="l"/>
                <a:tab pos="3897767" algn="l"/>
                <a:tab pos="4547395" algn="l"/>
              </a:tabLst>
            </a:pPr>
            <a:r>
              <a:rPr lang="en-GB" dirty="0"/>
              <a:t>•</a:t>
            </a:r>
            <a:r>
              <a:rPr lang="en-GB" b="1" dirty="0"/>
              <a:t>Gray box with solid lined arrows</a:t>
            </a:r>
            <a:r>
              <a:rPr lang="en-GB" dirty="0"/>
              <a:t>, preeclampsia-promoting entity; </a:t>
            </a:r>
            <a:endParaRPr lang="en-GB" dirty="0">
              <a:cs typeface="Arial" panose="020B0604020202020204" pitchFamily="34" charset="0"/>
            </a:endParaRPr>
          </a:p>
          <a:p>
            <a:pPr marL="380365" lvl="1">
              <a:tabLst>
                <a:tab pos="649628" algn="l"/>
                <a:tab pos="1299256" algn="l"/>
                <a:tab pos="1948884" algn="l"/>
                <a:tab pos="2598511" algn="l"/>
                <a:tab pos="3248139" algn="l"/>
                <a:tab pos="3897767" algn="l"/>
                <a:tab pos="4547395" algn="l"/>
              </a:tabLst>
            </a:pPr>
            <a:r>
              <a:rPr lang="en-GB" dirty="0"/>
              <a:t>•</a:t>
            </a:r>
            <a:r>
              <a:rPr lang="en-GB" b="1" dirty="0"/>
              <a:t>White box</a:t>
            </a:r>
            <a:r>
              <a:rPr lang="en-GB" dirty="0"/>
              <a:t>, effect of exercise training; </a:t>
            </a:r>
            <a:endParaRPr lang="en-GB" dirty="0">
              <a:cs typeface="Arial" panose="020B0604020202020204" pitchFamily="34" charset="0"/>
            </a:endParaRPr>
          </a:p>
          <a:p>
            <a:pPr marL="380365" lvl="1">
              <a:tabLst>
                <a:tab pos="649628" algn="l"/>
                <a:tab pos="1299256" algn="l"/>
                <a:tab pos="1948884" algn="l"/>
                <a:tab pos="2598511" algn="l"/>
                <a:tab pos="3248139" algn="l"/>
                <a:tab pos="3897767" algn="l"/>
                <a:tab pos="4547395" algn="l"/>
              </a:tabLst>
            </a:pPr>
            <a:r>
              <a:rPr lang="en-GB" dirty="0"/>
              <a:t>•</a:t>
            </a:r>
            <a:r>
              <a:rPr lang="en-GB" b="1" dirty="0"/>
              <a:t>Dotted line arrows</a:t>
            </a:r>
            <a:r>
              <a:rPr lang="en-GB" dirty="0"/>
              <a:t>, reduction of identified preeclamptic pathway by exercise training. HTN indicates hypertension; CVD, cardiovascular disease; TLR, Toll-like receptor; TNF, </a:t>
            </a:r>
            <a:r>
              <a:rPr lang="en-GB" dirty="0" err="1"/>
              <a:t>tumor</a:t>
            </a:r>
            <a:r>
              <a:rPr lang="en-GB" dirty="0"/>
              <a:t> necrosis factor; IL, interleukin.</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endParaRPr lang="en-GB" dirty="0"/>
          </a:p>
          <a:p>
            <a:pPr>
              <a:tabLst>
                <a:tab pos="649628" algn="l"/>
                <a:tab pos="1299256" algn="l"/>
                <a:tab pos="1948884" algn="l"/>
                <a:tab pos="2598511" algn="l"/>
                <a:tab pos="3248139" algn="l"/>
                <a:tab pos="3897767" algn="l"/>
                <a:tab pos="4547395" algn="l"/>
              </a:tabLst>
            </a:pPr>
            <a:r>
              <a:rPr lang="en-GB" dirty="0"/>
              <a:t>Potential intermediate effects include:</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r>
              <a:rPr lang="en-GB" dirty="0"/>
              <a:t>•reduced blood pressure, decreased concentrations of proinflammatory</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r>
              <a:rPr lang="en-GB" dirty="0"/>
              <a:t>•cytokines and leptin in peripheral circulation,</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r>
              <a:rPr lang="en-GB" dirty="0"/>
              <a:t>•reduced oxidative stress, and improved plasma lipid and</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r>
              <a:rPr lang="en-GB" dirty="0"/>
              <a:t>•lipoprotein concentrations </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endParaRPr lang="en-GB" dirty="0"/>
          </a:p>
          <a:p>
            <a:pPr>
              <a:tabLst>
                <a:tab pos="649628" algn="l"/>
                <a:tab pos="1299256" algn="l"/>
                <a:tab pos="1948884" algn="l"/>
                <a:tab pos="2598511" algn="l"/>
                <a:tab pos="3248139" algn="l"/>
                <a:tab pos="3897767" algn="l"/>
                <a:tab pos="4547395" algn="l"/>
              </a:tabLst>
            </a:pPr>
            <a:r>
              <a:rPr lang="en-GB" dirty="0"/>
              <a:t>Clinical mechanisms of </a:t>
            </a:r>
            <a:r>
              <a:rPr lang="en-GB" dirty="0" err="1"/>
              <a:t>preeclmpsia</a:t>
            </a:r>
            <a:r>
              <a:rPr lang="en-GB" dirty="0"/>
              <a:t> are not known, but clinical presentations are:</a:t>
            </a:r>
          </a:p>
          <a:p>
            <a:pPr>
              <a:tabLst>
                <a:tab pos="649628" algn="l"/>
                <a:tab pos="1299256" algn="l"/>
                <a:tab pos="1948884" algn="l"/>
                <a:tab pos="2598511" algn="l"/>
                <a:tab pos="3248139" algn="l"/>
                <a:tab pos="3897767" algn="l"/>
                <a:tab pos="4547395" algn="l"/>
              </a:tabLst>
            </a:pPr>
            <a:r>
              <a:rPr lang="en-GB" dirty="0"/>
              <a:t>•Capillary leak due to endothelial dysfunction, measured markers of chronic inflammation, abnormal placentas including infarction in the placenta, vascular changes, and signs of </a:t>
            </a:r>
            <a:r>
              <a:rPr lang="en-GB" dirty="0" err="1"/>
              <a:t>athlersclerosis</a:t>
            </a:r>
            <a:r>
              <a:rPr lang="en-GB" dirty="0"/>
              <a:t> in the placenta. </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endParaRPr lang="en-GB" dirty="0"/>
          </a:p>
          <a:p>
            <a:pPr>
              <a:tabLst>
                <a:tab pos="649628" algn="l"/>
                <a:tab pos="1299256" algn="l"/>
                <a:tab pos="1948884" algn="l"/>
                <a:tab pos="2598511" algn="l"/>
                <a:tab pos="3248139" algn="l"/>
                <a:tab pos="3897767" algn="l"/>
                <a:tab pos="4547395" algn="l"/>
              </a:tabLst>
            </a:pPr>
            <a:r>
              <a:rPr lang="en-GB" dirty="0"/>
              <a:t>Treatments to reduce risk of Preeclampsia:</a:t>
            </a:r>
          </a:p>
          <a:p>
            <a:pPr>
              <a:tabLst>
                <a:tab pos="649628" algn="l"/>
                <a:tab pos="1299256" algn="l"/>
                <a:tab pos="1948884" algn="l"/>
                <a:tab pos="2598511" algn="l"/>
                <a:tab pos="3248139" algn="l"/>
                <a:tab pos="3897767" algn="l"/>
                <a:tab pos="4547395" algn="l"/>
              </a:tabLst>
            </a:pPr>
            <a:r>
              <a:rPr lang="en-GB" dirty="0"/>
              <a:t>•Reducing circulating pro-inflammatory cytokines can reduce the inflammation, which in turn reduces endothelial dysfunction, which in turn reduces risk of preeclampsia. </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r>
              <a:rPr lang="en-GB" dirty="0"/>
              <a:t>•Exercise raises circulating antioxidants, which reduces stress, which reduces endothelial dysfunction. </a:t>
            </a:r>
            <a:endParaRPr lang="en-GB" dirty="0">
              <a:cs typeface="Arial" panose="020B0604020202020204" pitchFamily="34" charset="0"/>
            </a:endParaRPr>
          </a:p>
          <a:p>
            <a:pPr>
              <a:tabLst>
                <a:tab pos="649628" algn="l"/>
                <a:tab pos="1299256" algn="l"/>
                <a:tab pos="1948884" algn="l"/>
                <a:tab pos="2598511" algn="l"/>
                <a:tab pos="3248139" algn="l"/>
                <a:tab pos="3897767" algn="l"/>
                <a:tab pos="4547395" algn="l"/>
              </a:tabLst>
            </a:pPr>
            <a:r>
              <a:rPr lang="en-GB" dirty="0"/>
              <a:t>•Exercise reduces obesity and reduces hypertension. Clinical observations. </a:t>
            </a:r>
            <a:endParaRPr lang="en-GB" dirty="0">
              <a:cs typeface="Arial" panose="020B0604020202020204" pitchFamily="34" charset="0"/>
            </a:endParaRPr>
          </a:p>
          <a:p>
            <a:pPr marL="76835" indent="-76835">
              <a:lnSpc>
                <a:spcPct val="93000"/>
              </a:lnSpc>
              <a:spcBef>
                <a:spcPct val="0"/>
              </a:spcBef>
              <a:tabLst>
                <a:tab pos="649628" algn="l"/>
                <a:tab pos="1299256" algn="l"/>
                <a:tab pos="1948884" algn="l"/>
                <a:tab pos="2598511" algn="l"/>
                <a:tab pos="3248139" algn="l"/>
                <a:tab pos="3897767" algn="l"/>
                <a:tab pos="4547395" algn="l"/>
              </a:tabLst>
            </a:pPr>
            <a:endParaRPr lang="en-GB" altLang="en-US" dirty="0">
              <a:latin typeface="Arial"/>
              <a:cs typeface="Arial"/>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34</a:t>
            </a:fld>
            <a:endParaRPr lang="en-US"/>
          </a:p>
        </p:txBody>
      </p:sp>
    </p:spTree>
    <p:extLst>
      <p:ext uri="{BB962C8B-B14F-4D97-AF65-F5344CB8AC3E}">
        <p14:creationId xmlns:p14="http://schemas.microsoft.com/office/powerpoint/2010/main" val="4032782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Thoughts: Can physical activity as therapy for women with hypertension and preeclampsia? </a:t>
            </a:r>
            <a:endParaRPr lang="en-US" dirty="0"/>
          </a:p>
          <a:p>
            <a:pPr>
              <a:defRPr/>
            </a:pPr>
            <a:r>
              <a:rPr lang="en-US" dirty="0"/>
              <a:t>•We know mechanisms for exercise to reduce hypertension, particularly diastolic blood pressures in pregnant women who have had mild hypertension or gestational hypertension</a:t>
            </a:r>
            <a:endParaRPr lang="en-US" dirty="0">
              <a:cs typeface="Arial" panose="020B0604020202020204" pitchFamily="34" charset="0"/>
            </a:endParaRPr>
          </a:p>
          <a:p>
            <a:pPr>
              <a:defRPr/>
            </a:pPr>
            <a:r>
              <a:rPr lang="en-US" dirty="0"/>
              <a:t>BUT</a:t>
            </a:r>
            <a:endParaRPr lang="en-US" dirty="0">
              <a:cs typeface="Arial" panose="020B0604020202020204" pitchFamily="34" charset="0"/>
            </a:endParaRPr>
          </a:p>
          <a:p>
            <a:pPr>
              <a:defRPr/>
            </a:pPr>
            <a:r>
              <a:rPr lang="en-US" dirty="0"/>
              <a:t>•</a:t>
            </a:r>
            <a:r>
              <a:rPr lang="en-US" i="1" dirty="0"/>
              <a:t>Preeclampsia is an absolute contraindication to exercise. </a:t>
            </a:r>
            <a:endParaRPr lang="en-US" dirty="0"/>
          </a:p>
          <a:p>
            <a:pPr lvl="1">
              <a:defRPr/>
            </a:pPr>
            <a:r>
              <a:rPr lang="en-US" dirty="0"/>
              <a:t>•Because preeclampsia is unstable hypertension that changes rapidly</a:t>
            </a:r>
            <a:endParaRPr lang="en-US" dirty="0">
              <a:cs typeface="Arial" panose="020B0604020202020204" pitchFamily="34" charset="0"/>
            </a:endParaRPr>
          </a:p>
          <a:p>
            <a:pPr lvl="1">
              <a:defRPr/>
            </a:pPr>
            <a:r>
              <a:rPr lang="en-US" dirty="0"/>
              <a:t>•Preeclampsia is highly vasoactive in nature; if vasospasm is already occurring and then adding catecholamines produced through performing exercise can worsen vasospasm, increase hypertension, and significantly increase risk to the maternal brain. </a:t>
            </a:r>
            <a:endParaRPr lang="en-US" dirty="0">
              <a:cs typeface="Arial" panose="020B0604020202020204" pitchFamily="34" charset="0"/>
            </a:endParaRPr>
          </a:p>
          <a:p>
            <a:pPr lvl="1">
              <a:defRPr/>
            </a:pPr>
            <a:r>
              <a:rPr lang="en-US" dirty="0"/>
              <a:t>•Once patient is diagnosed with preeclampsia, they must stop exercising.</a:t>
            </a:r>
            <a:endParaRPr lang="en-US" dirty="0">
              <a:cs typeface="Arial" panose="020B0604020202020204" pitchFamily="34" charset="0"/>
            </a:endParaRPr>
          </a:p>
          <a:p>
            <a:pPr marL="0" marR="0" lvl="0" indent="0" algn="l" defTabSz="914400">
              <a:lnSpc>
                <a:spcPct val="100000"/>
              </a:lnSpc>
              <a:spcBef>
                <a:spcPts val="0"/>
              </a:spcBef>
              <a:spcAft>
                <a:spcPts val="0"/>
              </a:spcAft>
              <a:buClrTx/>
              <a:buSzTx/>
              <a:buFontTx/>
              <a:buNone/>
              <a:tabLst/>
              <a:defRP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35</a:t>
            </a:fld>
            <a:endParaRPr lang="en-US"/>
          </a:p>
        </p:txBody>
      </p:sp>
    </p:spTree>
    <p:extLst>
      <p:ext uri="{BB962C8B-B14F-4D97-AF65-F5344CB8AC3E}">
        <p14:creationId xmlns:p14="http://schemas.microsoft.com/office/powerpoint/2010/main" val="1153177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Co-Morbidities to Exercise - Low Back Pain:</a:t>
            </a:r>
            <a:endParaRPr lang="en-US" dirty="0"/>
          </a:p>
          <a:p>
            <a:endParaRPr lang="en-US" dirty="0"/>
          </a:p>
          <a:p>
            <a:r>
              <a:rPr lang="en-US" dirty="0"/>
              <a:t>Many normal physiologic adaptations occur in pregnancy to cope with getting through pregnancy, as well as labor and delivery; however they also can create pathology and physical discomforts. </a:t>
            </a:r>
            <a:endParaRPr lang="en-US" dirty="0">
              <a:cs typeface="Arial" panose="020B0604020202020204" pitchFamily="34" charset="0"/>
            </a:endParaRPr>
          </a:p>
          <a:p>
            <a:pPr lvl="1"/>
            <a:r>
              <a:rPr lang="en-US" dirty="0"/>
              <a:t>•One of the most common complaints seen in clinic is low back pain. </a:t>
            </a:r>
          </a:p>
          <a:p>
            <a:pPr lvl="1"/>
            <a:r>
              <a:rPr lang="en-US" dirty="0"/>
              <a:t>•50 to 90% of women present for care for back pain. All women going to have back pain at some point during the pregnancy. </a:t>
            </a:r>
            <a:endParaRPr lang="en-US" dirty="0">
              <a:cs typeface="Arial" panose="020B0604020202020204" pitchFamily="34" charset="0"/>
            </a:endParaRPr>
          </a:p>
          <a:p>
            <a:r>
              <a:rPr lang="en-US" dirty="0"/>
              <a:t>•Contributors: </a:t>
            </a:r>
            <a:endParaRPr lang="en-US" dirty="0">
              <a:cs typeface="Arial" panose="020B0604020202020204" pitchFamily="34" charset="0"/>
            </a:endParaRPr>
          </a:p>
          <a:p>
            <a:pPr lvl="1"/>
            <a:r>
              <a:rPr lang="en-US" dirty="0"/>
              <a:t>•Change in shape and distribution of weight (more centered on the abdomen); adding the weight of the uterus, the additional blood, and fetus all to the abdomen and specifically to the front of the abdomen.  </a:t>
            </a:r>
            <a:endParaRPr lang="en-US" dirty="0">
              <a:cs typeface="Arial" panose="020B0604020202020204" pitchFamily="34" charset="0"/>
            </a:endParaRPr>
          </a:p>
          <a:p>
            <a:pPr lvl="1"/>
            <a:r>
              <a:rPr lang="en-US" dirty="0"/>
              <a:t>•Body wants to maintain an erect posture and to keep the body in balance; therefore, to compensate, body arches backwards.</a:t>
            </a:r>
            <a:endParaRPr lang="en-US" dirty="0">
              <a:cs typeface="Arial" panose="020B0604020202020204" pitchFamily="34" charset="0"/>
            </a:endParaRPr>
          </a:p>
          <a:p>
            <a:pPr lvl="1"/>
            <a:r>
              <a:rPr lang="en-US" dirty="0"/>
              <a:t>•Arch increases the lumbar spine lordosis, and walking this way becomes unnatural</a:t>
            </a:r>
            <a:endParaRPr lang="en-US" dirty="0">
              <a:cs typeface="Arial" panose="020B0604020202020204" pitchFamily="34" charset="0"/>
            </a:endParaRPr>
          </a:p>
          <a:p>
            <a:pPr lvl="1"/>
            <a:r>
              <a:rPr lang="en-US" dirty="0"/>
              <a:t>•Body compensates by adjusting the stance of the gate, becomes a wider based gate, and the motion initiating walking isn't necessarily the flexion of the thigh upon the hip, it's almost like a swinging motion. </a:t>
            </a:r>
            <a:endParaRPr lang="en-US" dirty="0">
              <a:cs typeface="Arial" panose="020B0604020202020204" pitchFamily="34" charset="0"/>
            </a:endParaRPr>
          </a:p>
          <a:p>
            <a:pPr lvl="2"/>
            <a:r>
              <a:rPr lang="en-US" dirty="0"/>
              <a:t>•So by the time a woman is 40 weeks pregnant she's swinging her legs when she walks, using smaller muscles to do the work that big muscles normally do, and with an abnormal posture. </a:t>
            </a:r>
            <a:endParaRPr lang="en-US" dirty="0">
              <a:cs typeface="Arial" panose="020B0604020202020204" pitchFamily="34" charset="0"/>
            </a:endParaRPr>
          </a:p>
          <a:p>
            <a:pPr lvl="1"/>
            <a:r>
              <a:rPr lang="en-US" dirty="0"/>
              <a:t>•Using muscles in different ways than they are accustomed to causes fatigue and muscle strained fatigue that can lead to injury. </a:t>
            </a:r>
            <a:endParaRPr lang="en-US" dirty="0">
              <a:cs typeface="Arial" panose="020B0604020202020204" pitchFamily="34" charset="0"/>
            </a:endParaRPr>
          </a:p>
          <a:p>
            <a:pPr lvl="2"/>
            <a:r>
              <a:rPr lang="en-US" dirty="0"/>
              <a:t>•The SI joints become involved that causes low back pain that comes from inflammation at the SI joint from cartilage and the bone rubbing together. </a:t>
            </a:r>
            <a:endParaRPr lang="en-US" dirty="0">
              <a:cs typeface="Arial" panose="020B0604020202020204" pitchFamily="34" charset="0"/>
            </a:endParaRPr>
          </a:p>
          <a:p>
            <a:pPr lvl="2"/>
            <a:r>
              <a:rPr lang="en-US" dirty="0"/>
              <a:t>•In pregnancy, more movement at the SI joint can get exacerbated and create pain</a:t>
            </a:r>
            <a:endParaRPr lang="en-US" dirty="0">
              <a:cs typeface="Arial" panose="020B0604020202020204" pitchFamily="34" charset="0"/>
            </a:endParaRPr>
          </a:p>
          <a:p>
            <a:pPr lvl="2"/>
            <a:r>
              <a:rPr lang="en-US" dirty="0"/>
              <a:t>•Women already obese at pregnancy where baby weight is added, increases the potential for muscular strain, weight burying on both the hips and the knees, which are very fragile joints and can create pain at all of these locations.</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36</a:t>
            </a:fld>
            <a:endParaRPr lang="en-US"/>
          </a:p>
        </p:txBody>
      </p:sp>
    </p:spTree>
    <p:extLst>
      <p:ext uri="{BB962C8B-B14F-4D97-AF65-F5344CB8AC3E}">
        <p14:creationId xmlns:p14="http://schemas.microsoft.com/office/powerpoint/2010/main" val="742808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 and Low Back Pain:</a:t>
            </a:r>
            <a:endParaRPr lang="en-US" dirty="0"/>
          </a:p>
          <a:p>
            <a:r>
              <a:rPr lang="en-US" dirty="0"/>
              <a:t>•Exercise in pregnancy is important to reduce previously mentioned co-morbidities, but need to keep in mind the physiologic limitations and changes occurring as stated in the previous slides.</a:t>
            </a:r>
            <a:endParaRPr lang="en-US" dirty="0">
              <a:cs typeface="Arial" panose="020B0604020202020204" pitchFamily="34" charset="0"/>
            </a:endParaRPr>
          </a:p>
          <a:p>
            <a:r>
              <a:rPr lang="en-US" dirty="0"/>
              <a:t>•Water exercises are great to reduce mechanical strain through taking weight off the joints.</a:t>
            </a:r>
            <a:endParaRPr lang="en-US" dirty="0">
              <a:cs typeface="Arial" panose="020B0604020202020204" pitchFamily="34" charset="0"/>
            </a:endParaRPr>
          </a:p>
          <a:p>
            <a:r>
              <a:rPr lang="en-US" dirty="0"/>
              <a:t>•PT with guided stabilization is important </a:t>
            </a:r>
          </a:p>
          <a:p>
            <a:r>
              <a:rPr lang="en-US" dirty="0"/>
              <a:t>•NOTE: No supine resistance exercise after first trimester. </a:t>
            </a:r>
            <a:endParaRPr lang="en-US" dirty="0">
              <a:cs typeface="Arial" panose="020B0604020202020204" pitchFamily="34" charset="0"/>
            </a:endParaRPr>
          </a:p>
          <a:p>
            <a:pPr lvl="1"/>
            <a:r>
              <a:rPr lang="en-US" dirty="0"/>
              <a:t>•Rationale: the uterus gets bigger, the weight of the uterus compresses the vena cava in a supine position.</a:t>
            </a:r>
            <a:endParaRPr lang="en-US" dirty="0">
              <a:cs typeface="Arial" panose="020B0604020202020204" pitchFamily="34" charset="0"/>
            </a:endParaRPr>
          </a:p>
          <a:p>
            <a:pPr lvl="1"/>
            <a:r>
              <a:rPr lang="en-US" dirty="0"/>
              <a:t>•When the vena cava is compressed, get less venous blood flow returning to the heart, and get “supine hypertension syndrome.”</a:t>
            </a:r>
            <a:endParaRPr lang="en-US" dirty="0">
              <a:cs typeface="Arial" panose="020B0604020202020204" pitchFamily="34" charset="0"/>
            </a:endParaRPr>
          </a:p>
          <a:p>
            <a:pPr lvl="1"/>
            <a:r>
              <a:rPr lang="en-US" dirty="0"/>
              <a:t>•Women who lay down flat can faint as they are not getting enough blood returning to their heart. </a:t>
            </a:r>
            <a:endParaRPr lang="en-US" dirty="0">
              <a:cs typeface="Arial" panose="020B0604020202020204" pitchFamily="34" charset="0"/>
            </a:endParaRPr>
          </a:p>
          <a:p>
            <a:r>
              <a:rPr lang="en-US" dirty="0"/>
              <a:t>•Sciatica also common in pregnancy.</a:t>
            </a:r>
            <a:endParaRPr lang="en-US" dirty="0">
              <a:cs typeface="Arial" panose="020B0604020202020204" pitchFamily="34" charset="0"/>
            </a:endParaRPr>
          </a:p>
          <a:p>
            <a:pPr lvl="1"/>
            <a:r>
              <a:rPr lang="en-US" dirty="0"/>
              <a:t>•Hamstring stretches help; stretching the glutes may also help prevent some back pain because they become more engaged in the walking and tend to fatigue faster.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37</a:t>
            </a:fld>
            <a:endParaRPr lang="en-US"/>
          </a:p>
        </p:txBody>
      </p:sp>
    </p:spTree>
    <p:extLst>
      <p:ext uri="{BB962C8B-B14F-4D97-AF65-F5344CB8AC3E}">
        <p14:creationId xmlns:p14="http://schemas.microsoft.com/office/powerpoint/2010/main" val="3420903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Pregnancy-Related Urinary Incontinence:</a:t>
            </a:r>
            <a:endParaRPr lang="en-US" dirty="0"/>
          </a:p>
          <a:p>
            <a:r>
              <a:rPr lang="en-US" dirty="0"/>
              <a:t>•Incontinence can become an issue, and it could be a real problem. </a:t>
            </a:r>
            <a:endParaRPr lang="en-US" dirty="0">
              <a:cs typeface="Arial" panose="020B0604020202020204" pitchFamily="34" charset="0"/>
            </a:endParaRPr>
          </a:p>
          <a:p>
            <a:r>
              <a:rPr lang="en-US" dirty="0"/>
              <a:t>•It can be chronic and less resource in low resource countries. </a:t>
            </a:r>
            <a:endParaRPr lang="en-US" dirty="0">
              <a:cs typeface="Arial" panose="020B0604020202020204" pitchFamily="34" charset="0"/>
            </a:endParaRPr>
          </a:p>
          <a:p>
            <a:r>
              <a:rPr lang="en-US" dirty="0"/>
              <a:t>•Problems occurring in labor and delivery may contribute to it later on in life and in the postpartum period. </a:t>
            </a:r>
            <a:endParaRPr lang="en-US" dirty="0">
              <a:cs typeface="Arial" panose="020B0604020202020204" pitchFamily="34" charset="0"/>
            </a:endParaRPr>
          </a:p>
          <a:p>
            <a:pPr lvl="1"/>
            <a:r>
              <a:rPr lang="en-US" dirty="0"/>
              <a:t>•Some factors related to the baby moving down through the pelvis if it sits in the mid pelvis to the low pelvis. If long enough, woman can actually get compression on the sacred plexus.</a:t>
            </a:r>
            <a:endParaRPr lang="en-US" dirty="0">
              <a:cs typeface="Arial" panose="020B0604020202020204" pitchFamily="34" charset="0"/>
            </a:endParaRPr>
          </a:p>
          <a:p>
            <a:pPr lvl="1"/>
            <a:r>
              <a:rPr lang="en-US" dirty="0"/>
              <a:t>•Prolonged pushing seems to have the biggest influence on chronic postpartum incontinence.</a:t>
            </a:r>
            <a:endParaRPr lang="en-US" dirty="0">
              <a:cs typeface="Arial" panose="020B0604020202020204" pitchFamily="34" charset="0"/>
            </a:endParaRPr>
          </a:p>
          <a:p>
            <a:pPr lvl="1"/>
            <a:r>
              <a:rPr lang="en-US" dirty="0"/>
              <a:t>•If there is a significant obstetrics laceration at the time of delivery, patient can have damaged to the pelvic floor muscles, which can contribute to incontinence later on. </a:t>
            </a:r>
            <a:endParaRPr lang="en-US" dirty="0">
              <a:cs typeface="Arial" panose="020B0604020202020204" pitchFamily="34" charset="0"/>
            </a:endParaRPr>
          </a:p>
          <a:p>
            <a:r>
              <a:rPr lang="en-US" dirty="0"/>
              <a:t>•Maternal physical fitness may affect the mother’s ability to push. </a:t>
            </a:r>
            <a:endParaRPr lang="en-US" dirty="0">
              <a:cs typeface="Arial" panose="020B0604020202020204" pitchFamily="34" charset="0"/>
            </a:endParaRPr>
          </a:p>
          <a:p>
            <a:pPr lvl="1"/>
            <a:r>
              <a:rPr lang="en-US" dirty="0"/>
              <a:t>•Higher levels of fitness enable moms to push more effectively and more efficiently. </a:t>
            </a:r>
            <a:endParaRPr lang="en-US" dirty="0">
              <a:cs typeface="Arial" panose="020B0604020202020204" pitchFamily="34" charset="0"/>
            </a:endParaRPr>
          </a:p>
          <a:p>
            <a:pPr lvl="1"/>
            <a:r>
              <a:rPr lang="en-US" dirty="0"/>
              <a:t>•Subsequently spend less time with the baby's head compressing the nerves and compressing the pelvic floor, potentially damaging the muscles.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38</a:t>
            </a:fld>
            <a:endParaRPr lang="en-US"/>
          </a:p>
        </p:txBody>
      </p:sp>
    </p:spTree>
    <p:extLst>
      <p:ext uri="{BB962C8B-B14F-4D97-AF65-F5344CB8AC3E}">
        <p14:creationId xmlns:p14="http://schemas.microsoft.com/office/powerpoint/2010/main" val="1075596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Pregnancy-Related Urinary Incontinence:</a:t>
            </a:r>
            <a:endParaRPr lang="en-US" dirty="0"/>
          </a:p>
          <a:p>
            <a:r>
              <a:rPr lang="en-US" dirty="0"/>
              <a:t>•Studies demonstrate that women who believe that it is important to have a C section to (for various reasons) will not have urinary incontinence later on in life; this is false. </a:t>
            </a:r>
            <a:endParaRPr lang="en-US" dirty="0">
              <a:cs typeface="Arial" panose="020B0604020202020204" pitchFamily="34" charset="0"/>
            </a:endParaRPr>
          </a:p>
          <a:p>
            <a:r>
              <a:rPr lang="en-US" dirty="0"/>
              <a:t>•It seems to be the pregnancy itself; cannot necessarily prevent urinary incontinence with a C section.</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39</a:t>
            </a:fld>
            <a:endParaRPr lang="en-US"/>
          </a:p>
        </p:txBody>
      </p:sp>
    </p:spTree>
    <p:extLst>
      <p:ext uri="{BB962C8B-B14F-4D97-AF65-F5344CB8AC3E}">
        <p14:creationId xmlns:p14="http://schemas.microsoft.com/office/powerpoint/2010/main" val="3237132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Diastasis of the rectus abdominus muscle from the </a:t>
            </a:r>
            <a:r>
              <a:rPr lang="en-US" b="1" dirty="0" err="1"/>
              <a:t>linea</a:t>
            </a:r>
            <a:r>
              <a:rPr lang="en-US" b="1" dirty="0"/>
              <a:t> alba:</a:t>
            </a:r>
            <a:endParaRPr lang="en-US" dirty="0"/>
          </a:p>
          <a:p>
            <a:r>
              <a:rPr lang="en-US" dirty="0"/>
              <a:t>•Normally the rectus muscles travel straight downward from the lower part of the rib cage straight down to the symphysis pubis. </a:t>
            </a:r>
            <a:endParaRPr lang="en-US" dirty="0">
              <a:cs typeface="Arial" panose="020B0604020202020204" pitchFamily="34" charset="0"/>
            </a:endParaRPr>
          </a:p>
          <a:p>
            <a:r>
              <a:rPr lang="en-US" dirty="0"/>
              <a:t>•As the abdomen grows, the fascia of the abdomen rector fascia and the transverse sub dominance fascia stretch out. </a:t>
            </a:r>
            <a:endParaRPr lang="en-US" dirty="0">
              <a:cs typeface="Arial" panose="020B0604020202020204" pitchFamily="34" charset="0"/>
            </a:endParaRPr>
          </a:p>
          <a:p>
            <a:pPr lvl="1"/>
            <a:r>
              <a:rPr lang="en-US" dirty="0"/>
              <a:t>•Minimum of 1 cm and up to six- or eight-centimeters space between the muscles. </a:t>
            </a:r>
            <a:endParaRPr lang="en-US" dirty="0">
              <a:cs typeface="Arial" panose="020B0604020202020204" pitchFamily="34" charset="0"/>
            </a:endParaRPr>
          </a:p>
          <a:p>
            <a:pPr lvl="1"/>
            <a:r>
              <a:rPr lang="en-US" dirty="0"/>
              <a:t>•Muscle bowed out in that fashion makes it less efficient in its ability to contract. </a:t>
            </a:r>
            <a:endParaRPr lang="en-US" dirty="0">
              <a:cs typeface="Arial" panose="020B0604020202020204" pitchFamily="34" charset="0"/>
            </a:endParaRPr>
          </a:p>
          <a:p>
            <a:pPr lvl="1"/>
            <a:r>
              <a:rPr lang="en-US" dirty="0"/>
              <a:t>•The rector abdominals are actually the first muscle that you use when one stands up to stabilize the trunk and pelvis in order to stand.</a:t>
            </a:r>
            <a:endParaRPr lang="en-US" dirty="0">
              <a:cs typeface="Arial" panose="020B0604020202020204" pitchFamily="34" charset="0"/>
            </a:endParaRPr>
          </a:p>
          <a:p>
            <a:pPr lvl="2"/>
            <a:r>
              <a:rPr lang="en-US" dirty="0"/>
              <a:t>•Rectus contracts, and then one extends at the thighs and hips to stand. </a:t>
            </a:r>
            <a:endParaRPr lang="en-US" dirty="0">
              <a:cs typeface="Arial" panose="020B0604020202020204" pitchFamily="34" charset="0"/>
            </a:endParaRPr>
          </a:p>
          <a:p>
            <a:pPr lvl="1"/>
            <a:r>
              <a:rPr lang="en-US" dirty="0"/>
              <a:t>•As pregnancy proceeds the diastasis gets wider</a:t>
            </a:r>
            <a:endParaRPr lang="en-US" dirty="0">
              <a:cs typeface="Arial" panose="020B0604020202020204" pitchFamily="34" charset="0"/>
            </a:endParaRPr>
          </a:p>
          <a:p>
            <a:pPr lvl="1"/>
            <a:r>
              <a:rPr lang="en-US" dirty="0"/>
              <a:t>•It is a problem of appearance but also affects mobility. </a:t>
            </a:r>
            <a:endParaRPr lang="en-US" dirty="0">
              <a:cs typeface="Arial" panose="020B0604020202020204" pitchFamily="34" charset="0"/>
            </a:endParaRPr>
          </a:p>
          <a:p>
            <a:pPr lvl="1"/>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40</a:t>
            </a:fld>
            <a:endParaRPr lang="en-US"/>
          </a:p>
        </p:txBody>
      </p:sp>
    </p:spTree>
    <p:extLst>
      <p:ext uri="{BB962C8B-B14F-4D97-AF65-F5344CB8AC3E}">
        <p14:creationId xmlns:p14="http://schemas.microsoft.com/office/powerpoint/2010/main" val="315940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LARGER PICTURE</a:t>
            </a:r>
            <a:endParaRPr lang="en-US" dirty="0"/>
          </a:p>
          <a:p>
            <a:r>
              <a:rPr lang="en-US" dirty="0"/>
              <a:t>•The period of pregnancy is a short period in a woman's life. </a:t>
            </a:r>
            <a:endParaRPr lang="en-US" dirty="0">
              <a:cs typeface="Arial" panose="020B0604020202020204" pitchFamily="34" charset="0"/>
            </a:endParaRPr>
          </a:p>
          <a:p>
            <a:r>
              <a:rPr lang="en-US" dirty="0"/>
              <a:t>•Benefit is that it brings a lot of women into health care that don't come for health care a lot. </a:t>
            </a:r>
            <a:endParaRPr lang="en-US" dirty="0">
              <a:cs typeface="Arial" panose="020B0604020202020204" pitchFamily="34" charset="0"/>
            </a:endParaRPr>
          </a:p>
          <a:p>
            <a:pPr lvl="1"/>
            <a:r>
              <a:rPr lang="en-US" dirty="0"/>
              <a:t>•For reasons of otherwise being young and healthy, not having access and/or funding for health care. </a:t>
            </a:r>
            <a:endParaRPr lang="en-US" dirty="0">
              <a:cs typeface="Arial" panose="020B0604020202020204" pitchFamily="34" charset="0"/>
            </a:endParaRPr>
          </a:p>
          <a:p>
            <a:pPr lvl="1"/>
            <a:r>
              <a:rPr lang="en-US" dirty="0"/>
              <a:t>•But during pregnancy, many women gain funding and/or access, and also gain motivation to have a healthy baby. </a:t>
            </a:r>
            <a:endParaRPr lang="en-US" dirty="0">
              <a:cs typeface="Arial" panose="020B0604020202020204" pitchFamily="34" charset="0"/>
            </a:endParaRPr>
          </a:p>
          <a:p>
            <a:pPr lvl="1"/>
            <a:r>
              <a:rPr lang="en-US" dirty="0"/>
              <a:t>•Gives provider a chance to explore, discover diagnose conditions that would have gone undiagnosed otherwise. </a:t>
            </a:r>
            <a:endParaRPr lang="en-US" dirty="0">
              <a:cs typeface="Arial" panose="020B0604020202020204" pitchFamily="34" charset="0"/>
            </a:endParaRPr>
          </a:p>
          <a:p>
            <a:pPr lvl="1"/>
            <a:r>
              <a:rPr lang="en-US" dirty="0"/>
              <a:t>•Pregnancy can be a preview of potential co-morbidity risks or diagnosed co-morbidities that might affect the female later in life. </a:t>
            </a:r>
            <a:endParaRPr lang="en-US" dirty="0">
              <a:cs typeface="Arial" panose="020B0604020202020204" pitchFamily="34" charset="0"/>
            </a:endParaRPr>
          </a:p>
          <a:p>
            <a:pPr lvl="2"/>
            <a:r>
              <a:rPr lang="en-US" dirty="0"/>
              <a:t>•Risk of diabetes and heart disease later in life can be predicted somewhat by conditions that developed during pregnancy</a:t>
            </a:r>
            <a:endParaRPr lang="en-US" dirty="0">
              <a:cs typeface="Arial" panose="020B0604020202020204" pitchFamily="34" charset="0"/>
            </a:endParaRPr>
          </a:p>
          <a:p>
            <a:r>
              <a:rPr lang="en-US" dirty="0"/>
              <a:t>•Opportunity for us to engage these women into discussion about long term health at a time when many women are more motivated to work on their health work on lifestyle changes. </a:t>
            </a:r>
            <a:endParaRPr lang="en-US" dirty="0">
              <a:cs typeface="Arial" panose="020B0604020202020204" pitchFamily="34" charset="0"/>
            </a:endParaRPr>
          </a:p>
          <a:p>
            <a:pPr lvl="1"/>
            <a:r>
              <a:rPr lang="en-US" dirty="0"/>
              <a:t>•Many women stop smoking or drinking during pregnancy.</a:t>
            </a:r>
            <a:endParaRPr lang="en-US" dirty="0">
              <a:cs typeface="Arial" panose="020B0604020202020204" pitchFamily="34" charset="0"/>
            </a:endParaRPr>
          </a:p>
          <a:p>
            <a:r>
              <a:rPr lang="en-US" dirty="0"/>
              <a:t>•Prime time to look for opportunities to engage people at a moment when they're ready for lifestyle changes that are small and build upon success.</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a:t>
            </a:fld>
            <a:endParaRPr lang="en-US"/>
          </a:p>
        </p:txBody>
      </p:sp>
    </p:spTree>
    <p:extLst>
      <p:ext uri="{BB962C8B-B14F-4D97-AF65-F5344CB8AC3E}">
        <p14:creationId xmlns:p14="http://schemas.microsoft.com/office/powerpoint/2010/main" val="1310437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Exercises that increase intra-abdominal pressure can worsen diastasis</a:t>
            </a:r>
            <a:endParaRPr lang="en-US" dirty="0"/>
          </a:p>
          <a:p>
            <a:r>
              <a:rPr lang="en-US" dirty="0"/>
              <a:t>•To prevent diastasis, do not perform any exercises that increase the intra-abdominal pressure that would then push out the abdominal contents more. </a:t>
            </a:r>
            <a:endParaRPr lang="en-US" dirty="0">
              <a:cs typeface="Arial" panose="020B0604020202020204" pitchFamily="34" charset="0"/>
            </a:endParaRPr>
          </a:p>
          <a:p>
            <a:pPr lvl="1"/>
            <a:r>
              <a:rPr lang="en-US" dirty="0"/>
              <a:t>•I.e.: crunches, the one hundreds from Pallotti's, prolonged planks, or anything like that that's going to push out the abdomen.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41</a:t>
            </a:fld>
            <a:endParaRPr lang="en-US"/>
          </a:p>
        </p:txBody>
      </p:sp>
    </p:spTree>
    <p:extLst>
      <p:ext uri="{BB962C8B-B14F-4D97-AF65-F5344CB8AC3E}">
        <p14:creationId xmlns:p14="http://schemas.microsoft.com/office/powerpoint/2010/main" val="2594940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Musculoskeletal Conditions of the Lower Extremity</a:t>
            </a:r>
            <a:endParaRPr lang="en-US" dirty="0"/>
          </a:p>
          <a:p>
            <a:r>
              <a:rPr lang="en-US" dirty="0"/>
              <a:t>•The pelvis, which is a fairly fixed series of bones, has to accommodate a baby (or babies) passing through it and delivering. </a:t>
            </a:r>
            <a:endParaRPr lang="en-US" dirty="0">
              <a:cs typeface="Arial" panose="020B0604020202020204" pitchFamily="34" charset="0"/>
            </a:endParaRPr>
          </a:p>
          <a:p>
            <a:r>
              <a:rPr lang="en-US" dirty="0"/>
              <a:t>•As mentioned, mother gets motion in the SI joint and synthesis pubis in pregnancy. </a:t>
            </a:r>
            <a:endParaRPr lang="en-US" dirty="0">
              <a:cs typeface="Arial" panose="020B0604020202020204" pitchFamily="34" charset="0"/>
            </a:endParaRPr>
          </a:p>
          <a:p>
            <a:pPr lvl="1"/>
            <a:r>
              <a:rPr lang="en-US" dirty="0"/>
              <a:t>•SI joint actually like the wings of the pelvis kind of open up like a book. </a:t>
            </a:r>
            <a:endParaRPr lang="en-US" dirty="0">
              <a:cs typeface="Arial" panose="020B0604020202020204" pitchFamily="34" charset="0"/>
            </a:endParaRPr>
          </a:p>
          <a:p>
            <a:pPr lvl="1"/>
            <a:r>
              <a:rPr lang="en-US" dirty="0"/>
              <a:t>•The synthesis pubis accommodates that as well. </a:t>
            </a:r>
            <a:endParaRPr lang="en-US" dirty="0">
              <a:cs typeface="Arial" panose="020B0604020202020204" pitchFamily="34" charset="0"/>
            </a:endParaRPr>
          </a:p>
          <a:p>
            <a:pPr lvl="1"/>
            <a:r>
              <a:rPr lang="en-US" dirty="0"/>
              <a:t>•</a:t>
            </a:r>
            <a:r>
              <a:rPr lang="en-US" dirty="0" err="1"/>
              <a:t>Relaxin</a:t>
            </a:r>
            <a:r>
              <a:rPr lang="en-US" dirty="0"/>
              <a:t> is released in the third trimester, that softens the cartilage in the joints and gives that flexibility and lets the sacrum drop a little bit to accommodate the baby coming through. </a:t>
            </a:r>
            <a:endParaRPr lang="en-US" dirty="0">
              <a:cs typeface="Arial" panose="020B0604020202020204" pitchFamily="34" charset="0"/>
            </a:endParaRPr>
          </a:p>
          <a:p>
            <a:pPr lvl="1"/>
            <a:r>
              <a:rPr lang="en-US" dirty="0"/>
              <a:t>•</a:t>
            </a:r>
            <a:r>
              <a:rPr lang="en-US" dirty="0" err="1"/>
              <a:t>Relaxin</a:t>
            </a:r>
            <a:r>
              <a:rPr lang="en-US" dirty="0"/>
              <a:t> is not specific, so it also will soften the cartilage in the lumber spine and the arms, legs, specifically the knees, so they can predisposed to injuries such as ACL tears and lumber disk damage (not common but prone).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42</a:t>
            </a:fld>
            <a:endParaRPr lang="en-US"/>
          </a:p>
        </p:txBody>
      </p:sp>
    </p:spTree>
    <p:extLst>
      <p:ext uri="{BB962C8B-B14F-4D97-AF65-F5344CB8AC3E}">
        <p14:creationId xmlns:p14="http://schemas.microsoft.com/office/powerpoint/2010/main" val="2823467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Musculoskeletal Conditions of the Lower Extremity</a:t>
            </a:r>
            <a:endParaRPr lang="en-US" dirty="0"/>
          </a:p>
          <a:p>
            <a:r>
              <a:rPr lang="en-US" dirty="0"/>
              <a:t>•Advise women to avoid high impact exercises in third trimester</a:t>
            </a:r>
            <a:endParaRPr lang="en-US" dirty="0">
              <a:cs typeface="Arial" panose="020B0604020202020204" pitchFamily="34" charset="0"/>
            </a:endParaRPr>
          </a:p>
          <a:p>
            <a:pPr lvl="1"/>
            <a:r>
              <a:rPr lang="en-US" dirty="0"/>
              <a:t>•Even previous runners, etc. develop stress fractures and muscle fatigue.</a:t>
            </a:r>
            <a:endParaRPr lang="en-US" dirty="0">
              <a:cs typeface="Arial" panose="020B0604020202020204" pitchFamily="34" charset="0"/>
            </a:endParaRPr>
          </a:p>
          <a:p>
            <a:r>
              <a:rPr lang="en-US" dirty="0">
                <a:latin typeface="Arial"/>
                <a:cs typeface="Arial"/>
              </a:rPr>
              <a:t>•Consider modifying exercise during pregnancy because:</a:t>
            </a:r>
          </a:p>
          <a:p>
            <a:r>
              <a:rPr lang="en-US" dirty="0">
                <a:latin typeface="Arial"/>
                <a:cs typeface="Arial"/>
              </a:rPr>
              <a:t>           •(A) carrying more weight. </a:t>
            </a:r>
          </a:p>
          <a:p>
            <a:pPr lvl="1"/>
            <a:r>
              <a:rPr lang="en-US" dirty="0"/>
              <a:t>•(B) carrying it in a different way and </a:t>
            </a:r>
            <a:endParaRPr lang="en-US" dirty="0">
              <a:cs typeface="Arial" panose="020B0604020202020204" pitchFamily="34" charset="0"/>
            </a:endParaRPr>
          </a:p>
          <a:p>
            <a:pPr lvl="1"/>
            <a:r>
              <a:rPr lang="en-US" dirty="0"/>
              <a:t>•(C) the body is not as rugged for weight bearing exercise.</a:t>
            </a:r>
            <a:endParaRPr lang="en-US" dirty="0">
              <a:cs typeface="Arial" panose="020B0604020202020204" pitchFamily="34" charset="0"/>
            </a:endParaRPr>
          </a:p>
          <a:p>
            <a:r>
              <a:rPr lang="en-US" dirty="0"/>
              <a:t>•Take home: exercise pre pregnancy may become riskier during the pregnancy.</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43</a:t>
            </a:fld>
            <a:endParaRPr lang="en-US"/>
          </a:p>
        </p:txBody>
      </p:sp>
    </p:spTree>
    <p:extLst>
      <p:ext uri="{BB962C8B-B14F-4D97-AF65-F5344CB8AC3E}">
        <p14:creationId xmlns:p14="http://schemas.microsoft.com/office/powerpoint/2010/main" val="2622302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Maternal Physical Activity-Effects on Postpartum Weight Loss</a:t>
            </a:r>
            <a:endParaRPr lang="en-US" dirty="0"/>
          </a:p>
          <a:p>
            <a:r>
              <a:rPr lang="en-US" dirty="0"/>
              <a:t>•Losing baby weight and getting body back is a big topic.</a:t>
            </a:r>
            <a:endParaRPr lang="en-US" dirty="0">
              <a:cs typeface="Arial" panose="020B0604020202020204" pitchFamily="34" charset="0"/>
            </a:endParaRPr>
          </a:p>
          <a:p>
            <a:pPr lvl="1"/>
            <a:r>
              <a:rPr lang="en-US" dirty="0"/>
              <a:t>•Most women gain weight during pregnancy, and many women keep some portion of that weight after pregnancy. </a:t>
            </a:r>
          </a:p>
          <a:p>
            <a:pPr lvl="1"/>
            <a:r>
              <a:rPr lang="en-US" dirty="0"/>
              <a:t>•People in USA tend to gain weight as they grow older. It's additive weight over time.. </a:t>
            </a:r>
            <a:endParaRPr lang="en-US" dirty="0">
              <a:cs typeface="Arial" panose="020B0604020202020204" pitchFamily="34" charset="0"/>
            </a:endParaRPr>
          </a:p>
          <a:p>
            <a:pPr lvl="1"/>
            <a:r>
              <a:rPr lang="en-US" dirty="0"/>
              <a:t>•Keeping body weight from previous pregnancy increases risk in the subsequent pregnancy. </a:t>
            </a:r>
            <a:endParaRPr lang="en-US" dirty="0">
              <a:cs typeface="Arial" panose="020B0604020202020204" pitchFamily="34" charset="0"/>
            </a:endParaRPr>
          </a:p>
          <a:p>
            <a:r>
              <a:rPr lang="en-US" dirty="0"/>
              <a:t>•Weight loss methods:</a:t>
            </a:r>
            <a:endParaRPr lang="en-US" dirty="0">
              <a:cs typeface="Arial" panose="020B0604020202020204" pitchFamily="34" charset="0"/>
            </a:endParaRPr>
          </a:p>
          <a:p>
            <a:pPr lvl="1"/>
            <a:r>
              <a:rPr lang="en-US" dirty="0"/>
              <a:t>•Women who breastfeed actually returned to their pre pregnancy weight more quickly. </a:t>
            </a:r>
            <a:endParaRPr lang="en-US" dirty="0">
              <a:cs typeface="Arial" panose="020B0604020202020204" pitchFamily="34" charset="0"/>
            </a:endParaRPr>
          </a:p>
          <a:p>
            <a:pPr lvl="1"/>
            <a:r>
              <a:rPr lang="en-US" dirty="0"/>
              <a:t>•Women who return to pre-pregnancy are less likely to gain more weight.</a:t>
            </a:r>
            <a:endParaRPr lang="en-US" dirty="0">
              <a:cs typeface="Arial" panose="020B0604020202020204" pitchFamily="34" charset="0"/>
            </a:endParaRPr>
          </a:p>
          <a:p>
            <a:r>
              <a:rPr lang="en-US" dirty="0"/>
              <a:t>•Women who had the smallest gestation weight gains subsequent to the pregnancy were ones who either breast fed for greater than three months or who participated in aerobic exercise. Exercise can help you restore normal body composition.</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44</a:t>
            </a:fld>
            <a:endParaRPr lang="en-US"/>
          </a:p>
        </p:txBody>
      </p:sp>
    </p:spTree>
    <p:extLst>
      <p:ext uri="{BB962C8B-B14F-4D97-AF65-F5344CB8AC3E}">
        <p14:creationId xmlns:p14="http://schemas.microsoft.com/office/powerpoint/2010/main" val="106215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Maternal Mental Health</a:t>
            </a:r>
            <a:endParaRPr lang="en-US" dirty="0"/>
          </a:p>
          <a:p>
            <a:r>
              <a:rPr lang="en-US" dirty="0"/>
              <a:t>•During Pregnancy</a:t>
            </a:r>
            <a:endParaRPr lang="en-US" dirty="0">
              <a:cs typeface="Arial" panose="020B0604020202020204" pitchFamily="34" charset="0"/>
            </a:endParaRPr>
          </a:p>
          <a:p>
            <a:pPr lvl="1"/>
            <a:r>
              <a:rPr lang="en-US" dirty="0"/>
              <a:t>•When women are pregnant, they become tired because they're not sleeping well, necessarily. </a:t>
            </a:r>
          </a:p>
          <a:p>
            <a:pPr lvl="1"/>
            <a:r>
              <a:rPr lang="en-US" dirty="0"/>
              <a:t>•They're doing a different kind of physical activity. </a:t>
            </a:r>
            <a:endParaRPr lang="en-US" dirty="0">
              <a:cs typeface="Arial" panose="020B0604020202020204" pitchFamily="34" charset="0"/>
            </a:endParaRPr>
          </a:p>
          <a:p>
            <a:pPr lvl="1"/>
            <a:r>
              <a:rPr lang="en-US" dirty="0"/>
              <a:t>•They're stress and anxiety related with the health of the pregnancy, “Am I going to have a normal baby? Is everything going to be okay? What's going to happen in my family or how are things going to be different once the baby comes?”</a:t>
            </a:r>
            <a:endParaRPr lang="en-US" dirty="0">
              <a:cs typeface="Arial" panose="020B0604020202020204" pitchFamily="34" charset="0"/>
            </a:endParaRPr>
          </a:p>
          <a:p>
            <a:pPr lvl="1"/>
            <a:r>
              <a:rPr lang="en-US" dirty="0"/>
              <a:t>•Minor aches and pains of pregnancy, which has caused stress over time.</a:t>
            </a:r>
            <a:endParaRPr lang="en-US" dirty="0">
              <a:cs typeface="Arial" panose="020B0604020202020204" pitchFamily="34" charset="0"/>
            </a:endParaRPr>
          </a:p>
          <a:p>
            <a:r>
              <a:rPr lang="en-US" dirty="0"/>
              <a:t>•Postpartum, every woman gets “baby blues” to some degree; however, postpartum depression or even postpartum psychosis. </a:t>
            </a:r>
            <a:endParaRPr lang="en-US" dirty="0">
              <a:cs typeface="Arial" panose="020B0604020202020204" pitchFamily="34" charset="0"/>
            </a:endParaRPr>
          </a:p>
          <a:p>
            <a:pPr lvl="1"/>
            <a:r>
              <a:rPr lang="en-US" dirty="0"/>
              <a:t>•Part of it's hormonal. </a:t>
            </a:r>
            <a:endParaRPr lang="en-US" dirty="0">
              <a:cs typeface="Arial" panose="020B0604020202020204" pitchFamily="34" charset="0"/>
            </a:endParaRPr>
          </a:p>
          <a:p>
            <a:pPr lvl="1"/>
            <a:r>
              <a:rPr lang="en-US" dirty="0"/>
              <a:t>•Part of it has to do with stress of family dynamic changes(i.e. first baby causes , it's a radical change in lifestyle; second baby, and suddenly it's really different). </a:t>
            </a:r>
            <a:endParaRPr lang="en-US" dirty="0">
              <a:cs typeface="Arial" panose="020B0604020202020204" pitchFamily="34" charset="0"/>
            </a:endParaRPr>
          </a:p>
          <a:p>
            <a:pPr lvl="1"/>
            <a:r>
              <a:rPr lang="en-US" dirty="0"/>
              <a:t>•Woman's body image changes. </a:t>
            </a:r>
            <a:endParaRPr lang="en-US" dirty="0">
              <a:cs typeface="Arial" panose="020B0604020202020204" pitchFamily="34" charset="0"/>
            </a:endParaRPr>
          </a:p>
          <a:p>
            <a:pPr lvl="1"/>
            <a:r>
              <a:rPr lang="en-US" dirty="0"/>
              <a:t>•Role at her family may change (she may go from being the youngest daughter to now being a mother, and that's a different role in the family). </a:t>
            </a:r>
            <a:endParaRPr lang="en-US" dirty="0">
              <a:cs typeface="Arial" panose="020B0604020202020204" pitchFamily="34" charset="0"/>
            </a:endParaRPr>
          </a:p>
          <a:p>
            <a:pPr lvl="1"/>
            <a:r>
              <a:rPr lang="en-US" dirty="0"/>
              <a:t>•Worry about their partner during the pregnancy, “Is my partner going to support me?”</a:t>
            </a:r>
            <a:endParaRPr lang="en-US" dirty="0">
              <a:cs typeface="Arial" panose="020B0604020202020204" pitchFamily="34" charset="0"/>
            </a:endParaRPr>
          </a:p>
          <a:p>
            <a:pPr lvl="1"/>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45</a:t>
            </a:fld>
            <a:endParaRPr lang="en-US"/>
          </a:p>
        </p:txBody>
      </p:sp>
    </p:spTree>
    <p:extLst>
      <p:ext uri="{BB962C8B-B14F-4D97-AF65-F5344CB8AC3E}">
        <p14:creationId xmlns:p14="http://schemas.microsoft.com/office/powerpoint/2010/main" val="25705296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Exercise and Mental Health</a:t>
            </a:r>
            <a:endParaRPr lang="en-US" dirty="0"/>
          </a:p>
          <a:p>
            <a:r>
              <a:rPr lang="en-US" dirty="0"/>
              <a:t>•Exercise in pregnant women can increase their physical stamina, improve body image, improve self-esteem. </a:t>
            </a:r>
            <a:endParaRPr lang="en-US" dirty="0">
              <a:cs typeface="Arial" panose="020B0604020202020204" pitchFamily="34" charset="0"/>
            </a:endParaRPr>
          </a:p>
          <a:p>
            <a:r>
              <a:rPr lang="en-US" dirty="0"/>
              <a:t>•Helps to prevent and treat mild depression, certainly moderate depression somewhat. </a:t>
            </a:r>
            <a:endParaRPr lang="en-US" dirty="0">
              <a:cs typeface="Arial" panose="020B0604020202020204" pitchFamily="34" charset="0"/>
            </a:endParaRPr>
          </a:p>
          <a:p>
            <a:r>
              <a:rPr lang="en-US" dirty="0"/>
              <a:t>•Reduces the insomnia and fatigue partly because they're in better condition to deal with the load bearing of pregnancy and partly because they sleep better cause they're tired from insomnia. </a:t>
            </a:r>
            <a:endParaRPr lang="en-US" dirty="0">
              <a:cs typeface="Arial" panose="020B0604020202020204" pitchFamily="34" charset="0"/>
            </a:endParaRPr>
          </a:p>
          <a:p>
            <a:r>
              <a:rPr lang="en-US" dirty="0"/>
              <a:t>•Moderate physical activity, moderate being walking, stationary cycling, or something that doesn't involve a lot of high impact has been associated with less risk of depression at six weeks post-partum.</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46</a:t>
            </a:fld>
            <a:endParaRPr lang="en-US"/>
          </a:p>
        </p:txBody>
      </p:sp>
    </p:spTree>
    <p:extLst>
      <p:ext uri="{BB962C8B-B14F-4D97-AF65-F5344CB8AC3E}">
        <p14:creationId xmlns:p14="http://schemas.microsoft.com/office/powerpoint/2010/main" val="23947210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Maternal Recreational Exercise and Offspring Health and Development</a:t>
            </a:r>
            <a:endParaRPr lang="en-US" dirty="0"/>
          </a:p>
          <a:p>
            <a:r>
              <a:rPr lang="en-US" dirty="0"/>
              <a:t>•Maternal exercise may affect not just baby’s health at delivery but also baby's risk for obesity later in life. </a:t>
            </a:r>
            <a:endParaRPr lang="en-US" dirty="0">
              <a:cs typeface="Arial" panose="020B0604020202020204" pitchFamily="34" charset="0"/>
            </a:endParaRPr>
          </a:p>
          <a:p>
            <a:r>
              <a:rPr lang="en-US" dirty="0"/>
              <a:t>•No increase in the clinical incidents of miscarriage, no increase in preterm labor.</a:t>
            </a:r>
            <a:endParaRPr lang="en-US" dirty="0">
              <a:cs typeface="Arial" panose="020B0604020202020204" pitchFamily="34" charset="0"/>
            </a:endParaRPr>
          </a:p>
          <a:p>
            <a:r>
              <a:rPr lang="en-US" dirty="0"/>
              <a:t>•Normal levels of the stress hormones that you would see in response to exercise. </a:t>
            </a:r>
            <a:endParaRPr lang="en-US" dirty="0">
              <a:cs typeface="Arial" panose="020B0604020202020204" pitchFamily="34" charset="0"/>
            </a:endParaRPr>
          </a:p>
          <a:p>
            <a:r>
              <a:rPr lang="en-US" dirty="0"/>
              <a:t>•Babies usually grow normally, have normal intrauterine growth, they have normal amniotic fluid with reporting levels. </a:t>
            </a:r>
            <a:endParaRPr lang="en-US" dirty="0">
              <a:cs typeface="Arial" panose="020B0604020202020204" pitchFamily="34" charset="0"/>
            </a:endParaRPr>
          </a:p>
          <a:p>
            <a:r>
              <a:rPr lang="en-US" dirty="0"/>
              <a:t>•Women who continued to exercise actually have fewer changes that are concerning their baby's heart rates, and they have decreased rates of meconium staining {a marker for fetal stress) and cord entanglement. </a:t>
            </a:r>
            <a:endParaRPr lang="en-US" dirty="0">
              <a:cs typeface="Arial" panose="020B0604020202020204" pitchFamily="34" charset="0"/>
            </a:endParaRPr>
          </a:p>
          <a:p>
            <a:r>
              <a:rPr lang="en-US" dirty="0"/>
              <a:t>•Take Home: Babies do just fine with exercise as long as it is done with moderation and thoughtfulness care.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47</a:t>
            </a:fld>
            <a:endParaRPr lang="en-US"/>
          </a:p>
        </p:txBody>
      </p:sp>
    </p:spTree>
    <p:extLst>
      <p:ext uri="{BB962C8B-B14F-4D97-AF65-F5344CB8AC3E}">
        <p14:creationId xmlns:p14="http://schemas.microsoft.com/office/powerpoint/2010/main" val="736873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Absolute Contradiction to Aerobic Exercise</a:t>
            </a:r>
            <a:endParaRPr lang="en-US" dirty="0"/>
          </a:p>
          <a:p>
            <a:r>
              <a:rPr lang="en-US" dirty="0">
                <a:latin typeface="Arial"/>
                <a:cs typeface="Arial"/>
              </a:rPr>
              <a:t>•ACOG recommendations</a:t>
            </a:r>
          </a:p>
        </p:txBody>
      </p:sp>
      <p:sp>
        <p:nvSpPr>
          <p:cNvPr id="4" name="Slide Number Placeholder 3"/>
          <p:cNvSpPr>
            <a:spLocks noGrp="1"/>
          </p:cNvSpPr>
          <p:nvPr>
            <p:ph type="sldNum" sz="quarter" idx="5"/>
          </p:nvPr>
        </p:nvSpPr>
        <p:spPr/>
        <p:txBody>
          <a:bodyPr/>
          <a:lstStyle/>
          <a:p>
            <a:fld id="{41F9BE3F-A5CC-48AC-AA29-6EB4CFBB5956}" type="slidenum">
              <a:rPr lang="en-US" smtClean="0"/>
              <a:t>48</a:t>
            </a:fld>
            <a:endParaRPr lang="en-US"/>
          </a:p>
        </p:txBody>
      </p:sp>
    </p:spTree>
    <p:extLst>
      <p:ext uri="{BB962C8B-B14F-4D97-AF65-F5344CB8AC3E}">
        <p14:creationId xmlns:p14="http://schemas.microsoft.com/office/powerpoint/2010/main" val="1085410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Relative Contradiction to Aerobic Exercise</a:t>
            </a:r>
            <a:endParaRPr lang="en-US" dirty="0"/>
          </a:p>
          <a:p>
            <a:pPr marL="171450" indent="-171450">
              <a:buFont typeface="Arial"/>
              <a:buChar char="•"/>
            </a:pPr>
            <a:r>
              <a:rPr lang="en-US" dirty="0">
                <a:latin typeface="Arial"/>
                <a:cs typeface="Arial"/>
              </a:rPr>
              <a:t>ACOG recommendations</a:t>
            </a: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49</a:t>
            </a:fld>
            <a:endParaRPr lang="en-US"/>
          </a:p>
        </p:txBody>
      </p:sp>
    </p:spTree>
    <p:extLst>
      <p:ext uri="{BB962C8B-B14F-4D97-AF65-F5344CB8AC3E}">
        <p14:creationId xmlns:p14="http://schemas.microsoft.com/office/powerpoint/2010/main" val="398414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Warning Signs to Stop Exercise When Pregnant</a:t>
            </a:r>
            <a:endParaRPr lang="en-US" dirty="0"/>
          </a:p>
          <a:p>
            <a:r>
              <a:rPr lang="en-US" dirty="0"/>
              <a:t>ACOG recommendations</a:t>
            </a: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50</a:t>
            </a:fld>
            <a:endParaRPr lang="en-US"/>
          </a:p>
        </p:txBody>
      </p:sp>
    </p:spTree>
    <p:extLst>
      <p:ext uri="{BB962C8B-B14F-4D97-AF65-F5344CB8AC3E}">
        <p14:creationId xmlns:p14="http://schemas.microsoft.com/office/powerpoint/2010/main" val="117668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OBESITY AND REPRODUCTIVE HEALTH</a:t>
            </a:r>
            <a:r>
              <a:rPr lang="en-US" dirty="0"/>
              <a:t> </a:t>
            </a:r>
          </a:p>
          <a:p>
            <a:r>
              <a:rPr lang="en-US" dirty="0"/>
              <a:t>•Obesity is a real problem for reproductive health, including affecting fertility in men. </a:t>
            </a:r>
            <a:endParaRPr lang="en-US" dirty="0">
              <a:cs typeface="Arial" panose="020B0604020202020204" pitchFamily="34" charset="0"/>
            </a:endParaRPr>
          </a:p>
          <a:p>
            <a:pPr lvl="1"/>
            <a:r>
              <a:rPr lang="en-US" dirty="0"/>
              <a:t>•The sperm are not as mobile as they should be. The morphology can often be abnormal in obese men and cause fertility to decline in ~30% of men.</a:t>
            </a:r>
            <a:endParaRPr lang="en-US" dirty="0">
              <a:cs typeface="Arial" panose="020B0604020202020204" pitchFamily="34" charset="0"/>
            </a:endParaRPr>
          </a:p>
          <a:p>
            <a:r>
              <a:rPr lang="en-US" dirty="0"/>
              <a:t>• Obesity is a real problem for reproductive health, including affecting fertility in women.</a:t>
            </a:r>
            <a:endParaRPr lang="en-US" dirty="0">
              <a:cs typeface="Arial" panose="020B0604020202020204" pitchFamily="34" charset="0"/>
            </a:endParaRPr>
          </a:p>
          <a:p>
            <a:pPr lvl="1"/>
            <a:r>
              <a:rPr lang="en-US" dirty="0"/>
              <a:t>•Overweight women often have irregular menstruation and they respond differently to treatments. </a:t>
            </a:r>
            <a:endParaRPr lang="en-US" dirty="0">
              <a:cs typeface="Arial" panose="020B0604020202020204" pitchFamily="34" charset="0"/>
            </a:endParaRPr>
          </a:p>
          <a:p>
            <a:pPr lvl="1"/>
            <a:r>
              <a:rPr lang="en-US" dirty="0"/>
              <a:t>•Obese women have higher risks and in pregnancy. </a:t>
            </a:r>
            <a:endParaRPr lang="en-US" dirty="0">
              <a:cs typeface="Arial" panose="020B0604020202020204" pitchFamily="34" charset="0"/>
            </a:endParaRPr>
          </a:p>
          <a:p>
            <a:pPr lvl="1"/>
            <a:r>
              <a:rPr lang="en-US" dirty="0"/>
              <a:t>•Obese women have a higher rate of neural tube defects in certain other fetal malformations (not intuitive, but a real effect). </a:t>
            </a:r>
            <a:endParaRPr lang="en-US" dirty="0">
              <a:cs typeface="Arial" panose="020B0604020202020204" pitchFamily="34" charset="0"/>
            </a:endParaRPr>
          </a:p>
          <a:p>
            <a:pPr lvl="1"/>
            <a:r>
              <a:rPr lang="en-US" dirty="0"/>
              <a:t>•Irregular heavy bleeding occurs in up to half of overweight to obese women. </a:t>
            </a:r>
            <a:endParaRPr lang="en-US" dirty="0">
              <a:cs typeface="Arial" panose="020B0604020202020204" pitchFamily="34" charset="0"/>
            </a:endParaRPr>
          </a:p>
          <a:p>
            <a:pPr lvl="1"/>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5</a:t>
            </a:fld>
            <a:endParaRPr lang="en-US"/>
          </a:p>
        </p:txBody>
      </p:sp>
    </p:spTree>
    <p:extLst>
      <p:ext uri="{BB962C8B-B14F-4D97-AF65-F5344CB8AC3E}">
        <p14:creationId xmlns:p14="http://schemas.microsoft.com/office/powerpoint/2010/main" val="37923521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“Common Sense” Approach</a:t>
            </a:r>
            <a:endParaRPr lang="en-US" dirty="0"/>
          </a:p>
          <a:p>
            <a:r>
              <a:rPr lang="en-US" dirty="0"/>
              <a:t>•Tailor to your patient's needs. What is she starting from? What did she do prior to pregnancy? What are her goals for during the pregnancy? </a:t>
            </a:r>
            <a:endParaRPr lang="en-US" dirty="0">
              <a:cs typeface="Arial" panose="020B0604020202020204" pitchFamily="34" charset="0"/>
            </a:endParaRPr>
          </a:p>
          <a:p>
            <a:pPr lvl="1"/>
            <a:r>
              <a:rPr lang="en-US" dirty="0"/>
              <a:t>•Generally early in the pregnancy, a little bit of light running walking is good. </a:t>
            </a:r>
            <a:endParaRPr lang="en-US" dirty="0">
              <a:cs typeface="Arial" panose="020B0604020202020204" pitchFamily="34" charset="0"/>
            </a:endParaRPr>
          </a:p>
          <a:p>
            <a:pPr lvl="1"/>
            <a:r>
              <a:rPr lang="en-US" dirty="0"/>
              <a:t>•Cycling as a mother get further along into pregnancy, she may stop the bicycle to decrease fall risk. </a:t>
            </a:r>
            <a:endParaRPr lang="en-US" dirty="0">
              <a:cs typeface="Arial" panose="020B0604020202020204" pitchFamily="34" charset="0"/>
            </a:endParaRPr>
          </a:p>
          <a:p>
            <a:r>
              <a:rPr lang="en-US" dirty="0"/>
              <a:t>•The recommendation for a pregnant woman is the same for a non-pregnant woman as per the U. S. Preventive Services</a:t>
            </a:r>
            <a:endParaRPr lang="en-US" dirty="0">
              <a:cs typeface="Arial" panose="020B0604020202020204" pitchFamily="34" charset="0"/>
            </a:endParaRPr>
          </a:p>
          <a:p>
            <a:pPr lvl="1"/>
            <a:r>
              <a:rPr lang="en-US" dirty="0"/>
              <a:t>•Everybody should exercise at least 30 minutes a day, at least five days a week. Recommendation doesn't change. </a:t>
            </a:r>
            <a:endParaRPr lang="en-US" dirty="0">
              <a:cs typeface="Arial" panose="020B0604020202020204" pitchFamily="34" charset="0"/>
            </a:endParaRPr>
          </a:p>
          <a:p>
            <a:pPr lvl="1"/>
            <a:r>
              <a:rPr lang="en-US" dirty="0"/>
              <a:t>•Just need to modify kind of activity and the intensity to maintain rather than increase fitness</a:t>
            </a:r>
            <a:endParaRPr lang="en-US" dirty="0">
              <a:cs typeface="Arial" panose="020B0604020202020204" pitchFamily="34" charset="0"/>
            </a:endParaRPr>
          </a:p>
          <a:p>
            <a:pPr lvl="1"/>
            <a:r>
              <a:rPr lang="en-US" dirty="0"/>
              <a:t>•New exercisers should start slow and gradually increase exercise duration, intensity.</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51</a:t>
            </a:fld>
            <a:endParaRPr lang="en-US"/>
          </a:p>
        </p:txBody>
      </p:sp>
    </p:spTree>
    <p:extLst>
      <p:ext uri="{BB962C8B-B14F-4D97-AF65-F5344CB8AC3E}">
        <p14:creationId xmlns:p14="http://schemas.microsoft.com/office/powerpoint/2010/main" val="1589639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52</a:t>
            </a:fld>
            <a:endParaRPr lang="en-US"/>
          </a:p>
        </p:txBody>
      </p:sp>
    </p:spTree>
    <p:extLst>
      <p:ext uri="{BB962C8B-B14F-4D97-AF65-F5344CB8AC3E}">
        <p14:creationId xmlns:p14="http://schemas.microsoft.com/office/powerpoint/2010/main" val="2948380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53</a:t>
            </a:fld>
            <a:endParaRPr lang="en-US"/>
          </a:p>
        </p:txBody>
      </p:sp>
    </p:spTree>
    <p:extLst>
      <p:ext uri="{BB962C8B-B14F-4D97-AF65-F5344CB8AC3E}">
        <p14:creationId xmlns:p14="http://schemas.microsoft.com/office/powerpoint/2010/main" val="384882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Mechanisms for reduced fertility in men: </a:t>
            </a:r>
            <a:endParaRPr lang="en-US" dirty="0"/>
          </a:p>
          <a:p>
            <a:r>
              <a:rPr lang="en-US" dirty="0"/>
              <a:t>•An increase in adipocytes in obese men increases the number of adipose </a:t>
            </a:r>
            <a:r>
              <a:rPr lang="en-US" u="sng" dirty="0"/>
              <a:t>in sites that effects hormonal regulation</a:t>
            </a:r>
            <a:r>
              <a:rPr lang="en-US" dirty="0"/>
              <a:t>:</a:t>
            </a:r>
            <a:endParaRPr lang="en-US" dirty="0">
              <a:cs typeface="Arial" panose="020B0604020202020204" pitchFamily="34" charset="0"/>
            </a:endParaRPr>
          </a:p>
          <a:p>
            <a:pPr lvl="1"/>
            <a:r>
              <a:rPr lang="en-US" dirty="0"/>
              <a:t>•Increased levels of estrogen in the male, decreased levels of testosterone, rising levels of insulin, all affects sperm function. </a:t>
            </a:r>
            <a:endParaRPr lang="en-US" dirty="0">
              <a:cs typeface="Arial" panose="020B0604020202020204" pitchFamily="34" charset="0"/>
            </a:endParaRPr>
          </a:p>
          <a:p>
            <a:pPr lvl="1"/>
            <a:r>
              <a:rPr lang="en-US" dirty="0"/>
              <a:t>•Obesity decreases the function of male sexual function, and scrotal temperature rises, causing abnormal effects on the sperm in terms of impairing their mobility and also the morphology.</a:t>
            </a:r>
            <a:endParaRPr lang="en-US" dirty="0">
              <a:cs typeface="Arial" panose="020B0604020202020204" pitchFamily="34" charset="0"/>
            </a:endParaRPr>
          </a:p>
          <a:p>
            <a:pPr lvl="1"/>
            <a:r>
              <a:rPr lang="en-US" dirty="0"/>
              <a:t>•Poor sleep due to sleep apnea affects the cyclic nature of the testosterone.</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6</a:t>
            </a:fld>
            <a:endParaRPr lang="en-US"/>
          </a:p>
        </p:txBody>
      </p:sp>
    </p:spTree>
    <p:extLst>
      <p:ext uri="{BB962C8B-B14F-4D97-AF65-F5344CB8AC3E}">
        <p14:creationId xmlns:p14="http://schemas.microsoft.com/office/powerpoint/2010/main" val="3928150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Mechanisms for reduced fertility in men: </a:t>
            </a:r>
            <a:endParaRPr lang="en-US" dirty="0"/>
          </a:p>
          <a:p>
            <a:r>
              <a:rPr lang="en-US" dirty="0"/>
              <a:t>•As BMI rises, sperm testosterone levels decrease, sperm concentration decreases, and then the decreased testosterone levels are associated with visceral adipose tissue. </a:t>
            </a:r>
            <a:endParaRPr lang="en-US" dirty="0">
              <a:cs typeface="Arial" panose="020B0604020202020204" pitchFamily="34" charset="0"/>
            </a:endParaRPr>
          </a:p>
          <a:p>
            <a:r>
              <a:rPr lang="en-US" dirty="0"/>
              <a:t>•A rise in serum estrogen, which is produced in the peripheral adipose tissue, also negatively affects the balance of testosterone in men.</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7</a:t>
            </a:fld>
            <a:endParaRPr lang="en-US"/>
          </a:p>
        </p:txBody>
      </p:sp>
    </p:spTree>
    <p:extLst>
      <p:ext uri="{BB962C8B-B14F-4D97-AF65-F5344CB8AC3E}">
        <p14:creationId xmlns:p14="http://schemas.microsoft.com/office/powerpoint/2010/main" val="60967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Mechanisms for reduced fertility in men: </a:t>
            </a:r>
            <a:r>
              <a:rPr lang="en-US" dirty="0"/>
              <a:t>More detail on conversion of (T and </a:t>
            </a:r>
            <a:r>
              <a:rPr lang="en-US" dirty="0" err="1"/>
              <a:t>androstendione</a:t>
            </a:r>
            <a:r>
              <a:rPr lang="en-US" dirty="0"/>
              <a:t>) to estrogens (17β-E 2 and estrone)</a:t>
            </a:r>
          </a:p>
          <a:p>
            <a:pPr>
              <a:defRPr/>
            </a:pPr>
            <a:r>
              <a:rPr lang="en-US" dirty="0"/>
              <a:t>•Aromatase from peripheral adipose tissue drives the conversion of testosterone into estrogen in men.</a:t>
            </a:r>
            <a:endParaRPr lang="en-US" dirty="0">
              <a:cs typeface="Arial" panose="020B0604020202020204" pitchFamily="34" charset="0"/>
            </a:endParaRPr>
          </a:p>
          <a:p>
            <a:pPr>
              <a:defRPr/>
            </a:pPr>
            <a:r>
              <a:rPr lang="en-US" dirty="0"/>
              <a:t>•Testosterone reduces that increases fat deposition in the midsection, which produces more estrogen, which deposits more fat, which continues a vicious cycle.</a:t>
            </a:r>
          </a:p>
          <a:p>
            <a:pPr>
              <a:defRPr/>
            </a:pPr>
            <a:endParaRPr lang="en-US" dirty="0">
              <a:cs typeface="Arial" panose="020B0604020202020204" pitchFamily="34" charset="0"/>
            </a:endParaRPr>
          </a:p>
          <a:p>
            <a:pPr>
              <a:defRPr/>
            </a:pPr>
            <a:r>
              <a:rPr lang="en-US" dirty="0">
                <a:cs typeface="Arial" panose="020B0604020202020204" pitchFamily="34" charset="0"/>
              </a:rPr>
              <a:t>Source: Expert Rev Endocrinol </a:t>
            </a:r>
            <a:r>
              <a:rPr lang="en-US" dirty="0" err="1">
                <a:cs typeface="Arial" panose="020B0604020202020204" pitchFamily="34" charset="0"/>
              </a:rPr>
              <a:t>Metab</a:t>
            </a:r>
            <a:r>
              <a:rPr lang="en-US" dirty="0">
                <a:cs typeface="Arial" panose="020B0604020202020204" pitchFamily="34" charset="0"/>
              </a:rPr>
              <a:t> @2010 Expert Reviews Ltd</a:t>
            </a:r>
          </a:p>
          <a:p>
            <a:pPr marL="0" marR="0" lvl="0" indent="0" algn="l" defTabSz="914400">
              <a:lnSpc>
                <a:spcPct val="100000"/>
              </a:lnSpc>
              <a:spcBef>
                <a:spcPts val="0"/>
              </a:spcBef>
              <a:spcAft>
                <a:spcPts val="0"/>
              </a:spcAft>
              <a:buClrTx/>
              <a:buSzTx/>
              <a:buFontTx/>
              <a:buNone/>
              <a:tabLst/>
              <a:defRP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8</a:t>
            </a:fld>
            <a:endParaRPr lang="en-US"/>
          </a:p>
        </p:txBody>
      </p:sp>
    </p:spTree>
    <p:extLst>
      <p:ext uri="{BB962C8B-B14F-4D97-AF65-F5344CB8AC3E}">
        <p14:creationId xmlns:p14="http://schemas.microsoft.com/office/powerpoint/2010/main" val="353667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mechanisms for reduced fertility in men: Increased scrotal temperature and </a:t>
            </a:r>
            <a:r>
              <a:rPr lang="en-US" b="1" dirty="0" err="1"/>
              <a:t>Obesogens</a:t>
            </a:r>
            <a:endParaRPr lang="en-US" dirty="0" err="1"/>
          </a:p>
          <a:p>
            <a:r>
              <a:rPr lang="en-US" dirty="0"/>
              <a:t>•The scrotum is positioned below the body for a purpose. This position regulates the temperature of the rapidly producing cells. If the temperature is too high, regulation of the cell function is impaired.</a:t>
            </a:r>
            <a:endParaRPr lang="en-US" dirty="0">
              <a:cs typeface="Arial" panose="020B0604020202020204" pitchFamily="34" charset="0"/>
            </a:endParaRPr>
          </a:p>
          <a:p>
            <a:r>
              <a:rPr lang="en-US" dirty="0"/>
              <a:t>•</a:t>
            </a:r>
            <a:r>
              <a:rPr lang="en-US" dirty="0" err="1"/>
              <a:t>Obesogen</a:t>
            </a:r>
            <a:r>
              <a:rPr lang="en-US" dirty="0"/>
              <a:t> are chemicals specifically stored in adipose tissue. BPAs found in plastic bottles have estrogen-like compounds in them. </a:t>
            </a:r>
            <a:endParaRPr lang="en-US" dirty="0">
              <a:cs typeface="Arial" panose="020B0604020202020204" pitchFamily="34" charset="0"/>
            </a:endParaRPr>
          </a:p>
          <a:p>
            <a:pPr lvl="1"/>
            <a:r>
              <a:rPr lang="en-US" dirty="0"/>
              <a:t>•Note: BPA exposure can be mapped to zip codes in areas where there's high levels of industrial waste. Endometriosis in Utah had higher incidences in certain zip codes, and those were associated with industrial sites that produced a lot of plastics. </a:t>
            </a: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1F9BE3F-A5CC-48AC-AA29-6EB4CFBB5956}" type="slidenum">
              <a:rPr lang="en-US" smtClean="0"/>
              <a:t>9</a:t>
            </a:fld>
            <a:endParaRPr lang="en-US"/>
          </a:p>
        </p:txBody>
      </p:sp>
    </p:spTree>
    <p:extLst>
      <p:ext uri="{BB962C8B-B14F-4D97-AF65-F5344CB8AC3E}">
        <p14:creationId xmlns:p14="http://schemas.microsoft.com/office/powerpoint/2010/main" val="2250940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815E44C6-FE18-47B5-91C8-D83B006BD8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14">
            <a:extLst>
              <a:ext uri="{FF2B5EF4-FFF2-40B4-BE49-F238E27FC236}">
                <a16:creationId xmlns:a16="http://schemas.microsoft.com/office/drawing/2014/main" id="{07BF072E-FA6C-44D1-9680-72DA48A867E5}"/>
              </a:ext>
            </a:extLst>
          </p:cNvPr>
          <p:cNvSpPr/>
          <p:nvPr userDrawn="1"/>
        </p:nvSpPr>
        <p:spPr>
          <a:xfrm>
            <a:off x="2291555" y="2800626"/>
            <a:ext cx="7608888" cy="3123096"/>
          </a:xfrm>
          <a:prstGeom prst="roundRect">
            <a:avLst>
              <a:gd name="adj" fmla="val 0"/>
            </a:avLst>
          </a:prstGeom>
          <a:gradFill>
            <a:gsLst>
              <a:gs pos="98000">
                <a:srgbClr val="73000A">
                  <a:alpha val="74000"/>
                </a:srgbClr>
              </a:gs>
              <a:gs pos="0">
                <a:srgbClr val="73000A">
                  <a:alpha val="86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7" name="Title 1">
            <a:extLst>
              <a:ext uri="{FF2B5EF4-FFF2-40B4-BE49-F238E27FC236}">
                <a16:creationId xmlns:a16="http://schemas.microsoft.com/office/drawing/2014/main" id="{C63F57D9-2210-4DAA-9EB5-BE3286A4BF01}"/>
              </a:ext>
            </a:extLst>
          </p:cNvPr>
          <p:cNvSpPr>
            <a:spLocks noGrp="1"/>
          </p:cNvSpPr>
          <p:nvPr>
            <p:ph type="ctrTitle"/>
          </p:nvPr>
        </p:nvSpPr>
        <p:spPr>
          <a:xfrm>
            <a:off x="2291556" y="3826186"/>
            <a:ext cx="7608888" cy="1345441"/>
          </a:xfrm>
        </p:spPr>
        <p:txBody>
          <a:bodyPr>
            <a:normAutofit/>
          </a:bodyPr>
          <a:lstStyle>
            <a:lvl1pPr algn="ctr">
              <a:defRPr b="0">
                <a:solidFill>
                  <a:schemeClr val="bg1"/>
                </a:solidFill>
                <a:latin typeface="Georgia" panose="02040502050405020303" pitchFamily="18" charset="0"/>
              </a:defRPr>
            </a:lvl1pPr>
          </a:lstStyle>
          <a:p>
            <a:pPr>
              <a:spcBef>
                <a:spcPts val="0"/>
              </a:spcBef>
              <a:defRPr/>
            </a:pPr>
            <a:endParaRPr lang="en-US" sz="4000" dirty="0">
              <a:solidFill>
                <a:schemeClr val="bg1"/>
              </a:solidFill>
              <a:latin typeface="Georgia" panose="02040502050405020303" pitchFamily="18" charset="0"/>
            </a:endParaRPr>
          </a:p>
        </p:txBody>
      </p:sp>
      <p:sp>
        <p:nvSpPr>
          <p:cNvPr id="8" name="Subtitle 2">
            <a:extLst>
              <a:ext uri="{FF2B5EF4-FFF2-40B4-BE49-F238E27FC236}">
                <a16:creationId xmlns:a16="http://schemas.microsoft.com/office/drawing/2014/main" id="{AB57EDA8-FB52-43D9-A2CE-9B8B1F9A389A}"/>
              </a:ext>
            </a:extLst>
          </p:cNvPr>
          <p:cNvSpPr>
            <a:spLocks noGrp="1"/>
          </p:cNvSpPr>
          <p:nvPr>
            <p:ph type="subTitle" idx="1"/>
          </p:nvPr>
        </p:nvSpPr>
        <p:spPr>
          <a:xfrm>
            <a:off x="2291556" y="5171627"/>
            <a:ext cx="7608888" cy="752095"/>
          </a:xfrm>
        </p:spPr>
        <p:txBody>
          <a:bodyPr anchor="ctr">
            <a:normAutofit/>
          </a:bodyPr>
          <a:lstStyle>
            <a:lvl1pPr marL="0" indent="0" algn="ctr">
              <a:buNone/>
              <a:defRPr sz="2400">
                <a:solidFill>
                  <a:schemeClr val="bg1"/>
                </a:solidFill>
                <a:latin typeface="Arial" panose="020B0604020202020204" pitchFamily="34" charset="0"/>
              </a:defRPr>
            </a:lvl1pPr>
          </a:lstStyle>
          <a:p>
            <a:endParaRPr lang="en-US" spc="30" dirty="0">
              <a:solidFill>
                <a:schemeClr val="bg1"/>
              </a:solidFill>
            </a:endParaRPr>
          </a:p>
        </p:txBody>
      </p:sp>
      <p:pic>
        <p:nvPicPr>
          <p:cNvPr id="9" name="Picture Placeholder 3">
            <a:extLst>
              <a:ext uri="{FF2B5EF4-FFF2-40B4-BE49-F238E27FC236}">
                <a16:creationId xmlns:a16="http://schemas.microsoft.com/office/drawing/2014/main" id="{56C43909-69E2-4B36-9C08-8753D195ED6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bwMode="auto">
          <a:xfrm>
            <a:off x="5138519" y="2947315"/>
            <a:ext cx="1914960" cy="329455"/>
          </a:xfrm>
          <a:custGeom>
            <a:avLst/>
            <a:gdLst>
              <a:gd name="T0" fmla="*/ 0 w 8432800"/>
              <a:gd name="T1" fmla="*/ 0 h 5727700"/>
              <a:gd name="T2" fmla="*/ 8432800 w 8432800"/>
              <a:gd name="T3" fmla="*/ 0 h 5727700"/>
              <a:gd name="T4" fmla="*/ 8432800 w 8432800"/>
              <a:gd name="T5" fmla="*/ 5727700 h 5727700"/>
              <a:gd name="T6" fmla="*/ 0 w 8432800"/>
              <a:gd name="T7" fmla="*/ 5727700 h 5727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32800" h="5727700">
                <a:moveTo>
                  <a:pt x="0" y="0"/>
                </a:moveTo>
                <a:lnTo>
                  <a:pt x="8432800" y="0"/>
                </a:lnTo>
                <a:lnTo>
                  <a:pt x="8432800" y="5727700"/>
                </a:lnTo>
                <a:lnTo>
                  <a:pt x="0" y="5727700"/>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9">
            <a:extLst>
              <a:ext uri="{FF2B5EF4-FFF2-40B4-BE49-F238E27FC236}">
                <a16:creationId xmlns:a16="http://schemas.microsoft.com/office/drawing/2014/main" id="{2A091FB2-EA5C-4087-8789-8E4546BFC84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421565" y="2907447"/>
            <a:ext cx="1174538" cy="409194"/>
          </a:xfrm>
          <a:prstGeom prst="rect">
            <a:avLst/>
          </a:prstGeom>
        </p:spPr>
      </p:pic>
      <p:pic>
        <p:nvPicPr>
          <p:cNvPr id="11" name="Picture 10" descr="A picture containing drawing, sign, clock&#10;&#10;Description automatically generated">
            <a:extLst>
              <a:ext uri="{FF2B5EF4-FFF2-40B4-BE49-F238E27FC236}">
                <a16:creationId xmlns:a16="http://schemas.microsoft.com/office/drawing/2014/main" id="{5C392E23-5D3C-44A1-B5D2-D0CCFF9EEBFF}"/>
              </a:ext>
            </a:extLst>
          </p:cNvPr>
          <p:cNvPicPr>
            <a:picLocks noChangeAspect="1"/>
          </p:cNvPicPr>
          <p:nvPr userDrawn="1"/>
        </p:nvPicPr>
        <p:blipFill>
          <a:blip r:embed="rId5" cstate="screen">
            <a:biLevel thresh="25000"/>
            <a:extLst>
              <a:ext uri="{28A0092B-C50C-407E-A947-70E740481C1C}">
                <a14:useLocalDpi xmlns:a14="http://schemas.microsoft.com/office/drawing/2010/main"/>
              </a:ext>
            </a:extLst>
          </a:blip>
          <a:stretch>
            <a:fillRect/>
          </a:stretch>
        </p:blipFill>
        <p:spPr>
          <a:xfrm>
            <a:off x="7898296" y="3031814"/>
            <a:ext cx="1821344" cy="192253"/>
          </a:xfrm>
          <a:prstGeom prst="rect">
            <a:avLst/>
          </a:prstGeom>
        </p:spPr>
      </p:pic>
    </p:spTree>
    <p:extLst>
      <p:ext uri="{BB962C8B-B14F-4D97-AF65-F5344CB8AC3E}">
        <p14:creationId xmlns:p14="http://schemas.microsoft.com/office/powerpoint/2010/main" val="420029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0AA20-BEB0-4F8E-9155-060BBFDF3B77}"/>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0DE63D2-1E4C-4583-9DBA-80ADCEB7BBB7}" type="datetime1">
              <a:rPr lang="en-US" smtClean="0"/>
              <a:pPr/>
              <a:t>10/19/2021</a:t>
            </a:fld>
            <a:endParaRPr lang="en-US" dirty="0"/>
          </a:p>
        </p:txBody>
      </p:sp>
      <p:sp>
        <p:nvSpPr>
          <p:cNvPr id="3" name="Footer Placeholder 2">
            <a:extLst>
              <a:ext uri="{FF2B5EF4-FFF2-40B4-BE49-F238E27FC236}">
                <a16:creationId xmlns:a16="http://schemas.microsoft.com/office/drawing/2014/main" id="{43D9A3A9-A653-4958-83F8-005C0141C65F}"/>
              </a:ext>
            </a:extLst>
          </p:cNvPr>
          <p:cNvSpPr>
            <a:spLocks noGrp="1"/>
          </p:cNvSpPr>
          <p:nvPr>
            <p:ph type="ftr" sz="quarter" idx="11"/>
          </p:nvPr>
        </p:nvSpPr>
        <p:spPr>
          <a:xfrm>
            <a:off x="0" y="6176963"/>
            <a:ext cx="12191999" cy="681037"/>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pic>
        <p:nvPicPr>
          <p:cNvPr id="7" name="Picture 6">
            <a:extLst>
              <a:ext uri="{FF2B5EF4-FFF2-40B4-BE49-F238E27FC236}">
                <a16:creationId xmlns:a16="http://schemas.microsoft.com/office/drawing/2014/main" id="{D80A6680-CFB4-41FE-8036-C17F41019EC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296440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0AA20-BEB0-4F8E-9155-060BBFDF3B77}"/>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0DE63D2-1E4C-4583-9DBA-80ADCEB7BBB7}" type="datetime1">
              <a:rPr lang="en-US" smtClean="0"/>
              <a:pPr/>
              <a:t>10/19/2021</a:t>
            </a:fld>
            <a:endParaRPr lang="en-US" dirty="0"/>
          </a:p>
        </p:txBody>
      </p:sp>
      <p:sp>
        <p:nvSpPr>
          <p:cNvPr id="3" name="Footer Placeholder 2">
            <a:extLst>
              <a:ext uri="{FF2B5EF4-FFF2-40B4-BE49-F238E27FC236}">
                <a16:creationId xmlns:a16="http://schemas.microsoft.com/office/drawing/2014/main" id="{43D9A3A9-A653-4958-83F8-005C0141C65F}"/>
              </a:ext>
            </a:extLst>
          </p:cNvPr>
          <p:cNvSpPr>
            <a:spLocks noGrp="1"/>
          </p:cNvSpPr>
          <p:nvPr>
            <p:ph type="ftr" sz="quarter" idx="11"/>
          </p:nvPr>
        </p:nvSpPr>
        <p:spPr>
          <a:xfrm>
            <a:off x="0" y="6176963"/>
            <a:ext cx="12191999" cy="681037"/>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pic>
        <p:nvPicPr>
          <p:cNvPr id="6" name="Picture 5">
            <a:extLst>
              <a:ext uri="{FF2B5EF4-FFF2-40B4-BE49-F238E27FC236}">
                <a16:creationId xmlns:a16="http://schemas.microsoft.com/office/drawing/2014/main" id="{621E7AC4-A74D-4451-B717-46CC168B204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65" y="0"/>
            <a:ext cx="12193964" cy="6858000"/>
          </a:xfrm>
          <a:prstGeom prst="rect">
            <a:avLst/>
          </a:prstGeom>
        </p:spPr>
      </p:pic>
    </p:spTree>
    <p:extLst>
      <p:ext uri="{BB962C8B-B14F-4D97-AF65-F5344CB8AC3E}">
        <p14:creationId xmlns:p14="http://schemas.microsoft.com/office/powerpoint/2010/main" val="543507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0AA20-BEB0-4F8E-9155-060BBFDF3B77}"/>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0DE63D2-1E4C-4583-9DBA-80ADCEB7BBB7}" type="datetime1">
              <a:rPr lang="en-US" smtClean="0"/>
              <a:pPr/>
              <a:t>10/19/2021</a:t>
            </a:fld>
            <a:endParaRPr lang="en-US" dirty="0"/>
          </a:p>
        </p:txBody>
      </p:sp>
      <p:sp>
        <p:nvSpPr>
          <p:cNvPr id="3" name="Footer Placeholder 2">
            <a:extLst>
              <a:ext uri="{FF2B5EF4-FFF2-40B4-BE49-F238E27FC236}">
                <a16:creationId xmlns:a16="http://schemas.microsoft.com/office/drawing/2014/main" id="{43D9A3A9-A653-4958-83F8-005C0141C65F}"/>
              </a:ext>
            </a:extLst>
          </p:cNvPr>
          <p:cNvSpPr>
            <a:spLocks noGrp="1"/>
          </p:cNvSpPr>
          <p:nvPr>
            <p:ph type="ftr" sz="quarter" idx="11"/>
          </p:nvPr>
        </p:nvSpPr>
        <p:spPr>
          <a:xfrm>
            <a:off x="0" y="6176963"/>
            <a:ext cx="12191999" cy="681037"/>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pic>
        <p:nvPicPr>
          <p:cNvPr id="6" name="Picture 5">
            <a:extLst>
              <a:ext uri="{FF2B5EF4-FFF2-40B4-BE49-F238E27FC236}">
                <a16:creationId xmlns:a16="http://schemas.microsoft.com/office/drawing/2014/main" id="{10F1CC50-2082-4E8B-9404-CBFF5FE49E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1"/>
            <a:ext cx="12191998" cy="6858001"/>
          </a:xfrm>
          <a:prstGeom prst="rect">
            <a:avLst/>
          </a:prstGeom>
        </p:spPr>
      </p:pic>
    </p:spTree>
    <p:extLst>
      <p:ext uri="{BB962C8B-B14F-4D97-AF65-F5344CB8AC3E}">
        <p14:creationId xmlns:p14="http://schemas.microsoft.com/office/powerpoint/2010/main" val="125457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F1CC50-2082-4E8B-9404-CBFF5FE49E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flipH="1">
            <a:off x="-2479" y="1"/>
            <a:ext cx="12194479" cy="6858000"/>
          </a:xfrm>
          <a:prstGeom prst="rect">
            <a:avLst/>
          </a:prstGeom>
        </p:spPr>
      </p:pic>
      <p:sp>
        <p:nvSpPr>
          <p:cNvPr id="2" name="Date Placeholder 1">
            <a:extLst>
              <a:ext uri="{FF2B5EF4-FFF2-40B4-BE49-F238E27FC236}">
                <a16:creationId xmlns:a16="http://schemas.microsoft.com/office/drawing/2014/main" id="{07D0AA20-BEB0-4F8E-9155-060BBFDF3B77}"/>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0DE63D2-1E4C-4583-9DBA-80ADCEB7BBB7}" type="datetime1">
              <a:rPr lang="en-US" smtClean="0"/>
              <a:pPr/>
              <a:t>10/19/2021</a:t>
            </a:fld>
            <a:endParaRPr lang="en-US" dirty="0"/>
          </a:p>
        </p:txBody>
      </p:sp>
      <p:sp>
        <p:nvSpPr>
          <p:cNvPr id="3" name="Footer Placeholder 2">
            <a:extLst>
              <a:ext uri="{FF2B5EF4-FFF2-40B4-BE49-F238E27FC236}">
                <a16:creationId xmlns:a16="http://schemas.microsoft.com/office/drawing/2014/main" id="{43D9A3A9-A653-4958-83F8-005C0141C65F}"/>
              </a:ext>
            </a:extLst>
          </p:cNvPr>
          <p:cNvSpPr>
            <a:spLocks noGrp="1"/>
          </p:cNvSpPr>
          <p:nvPr>
            <p:ph type="ftr" sz="quarter" idx="11"/>
          </p:nvPr>
        </p:nvSpPr>
        <p:spPr>
          <a:xfrm>
            <a:off x="0" y="6176963"/>
            <a:ext cx="12191999" cy="681037"/>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3725553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0AA20-BEB0-4F8E-9155-060BBFDF3B77}"/>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0DE63D2-1E4C-4583-9DBA-80ADCEB7BBB7}" type="datetime1">
              <a:rPr lang="en-US" smtClean="0"/>
              <a:pPr/>
              <a:t>10/19/2021</a:t>
            </a:fld>
            <a:endParaRPr lang="en-US" dirty="0"/>
          </a:p>
        </p:txBody>
      </p:sp>
      <p:sp>
        <p:nvSpPr>
          <p:cNvPr id="3" name="Footer Placeholder 2">
            <a:extLst>
              <a:ext uri="{FF2B5EF4-FFF2-40B4-BE49-F238E27FC236}">
                <a16:creationId xmlns:a16="http://schemas.microsoft.com/office/drawing/2014/main" id="{43D9A3A9-A653-4958-83F8-005C0141C65F}"/>
              </a:ext>
            </a:extLst>
          </p:cNvPr>
          <p:cNvSpPr>
            <a:spLocks noGrp="1"/>
          </p:cNvSpPr>
          <p:nvPr>
            <p:ph type="ftr" sz="quarter" idx="11"/>
          </p:nvPr>
        </p:nvSpPr>
        <p:spPr>
          <a:xfrm>
            <a:off x="0" y="6176963"/>
            <a:ext cx="12191999" cy="681037"/>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pic>
        <p:nvPicPr>
          <p:cNvPr id="6" name="Picture 5">
            <a:extLst>
              <a:ext uri="{FF2B5EF4-FFF2-40B4-BE49-F238E27FC236}">
                <a16:creationId xmlns:a16="http://schemas.microsoft.com/office/drawing/2014/main" id="{75AB7F0D-FB8E-48FB-A24B-C6A39834C672}"/>
              </a:ext>
            </a:extLst>
          </p:cNvPr>
          <p:cNvPicPr>
            <a:picLocks noChangeAspect="1"/>
          </p:cNvPicPr>
          <p:nvPr userDrawn="1"/>
        </p:nvPicPr>
        <p:blipFill>
          <a:blip r:embed="rId2">
            <a:alphaModFix amt="18000"/>
            <a:extLst>
              <a:ext uri="{28A0092B-C50C-407E-A947-70E740481C1C}">
                <a14:useLocalDpi xmlns:a14="http://schemas.microsoft.com/office/drawing/2010/main"/>
              </a:ext>
            </a:extLst>
          </a:blip>
          <a:srcRect/>
          <a:stretch/>
        </p:blipFill>
        <p:spPr>
          <a:xfrm>
            <a:off x="8127836" y="-1056324"/>
            <a:ext cx="3854318" cy="4332375"/>
          </a:xfrm>
          <a:prstGeom prst="rect">
            <a:avLst/>
          </a:prstGeom>
        </p:spPr>
      </p:pic>
    </p:spTree>
    <p:extLst>
      <p:ext uri="{BB962C8B-B14F-4D97-AF65-F5344CB8AC3E}">
        <p14:creationId xmlns:p14="http://schemas.microsoft.com/office/powerpoint/2010/main" val="9570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98FB-4220-4248-8154-F91196B8B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6D8DF-5615-49D6-821A-D2AA77B31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745071-62AB-4AEF-993C-59088CB32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05DCA-5702-4526-8DB5-34EC761CB169}"/>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BAD70654-0AF4-4E63-AF3B-83428935D3D4}" type="datetime1">
              <a:rPr lang="en-US" smtClean="0"/>
              <a:pPr/>
              <a:t>10/19/2021</a:t>
            </a:fld>
            <a:endParaRPr lang="en-US" dirty="0"/>
          </a:p>
        </p:txBody>
      </p:sp>
      <p:sp>
        <p:nvSpPr>
          <p:cNvPr id="6" name="Footer Placeholder 5">
            <a:extLst>
              <a:ext uri="{FF2B5EF4-FFF2-40B4-BE49-F238E27FC236}">
                <a16:creationId xmlns:a16="http://schemas.microsoft.com/office/drawing/2014/main" id="{C890C675-B81F-4E09-93AC-0B949FA1E285}"/>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78D2661E-10A3-4296-934C-1E19712A7C6F}"/>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255158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6189-1EB8-4238-AD83-6B00A9B14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E23A3C-B0F4-4FAE-A1E6-9D5AD534C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45D02-776D-43AA-A5AB-EDD6A5DA2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0A92A-E3F2-497C-8B4B-2BF21545B39C}"/>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E3DE4CF4-1136-4F1B-9459-5460E6FB2B15}" type="datetime1">
              <a:rPr lang="en-US" smtClean="0"/>
              <a:pPr/>
              <a:t>10/19/2021</a:t>
            </a:fld>
            <a:endParaRPr lang="en-US" dirty="0"/>
          </a:p>
        </p:txBody>
      </p:sp>
      <p:sp>
        <p:nvSpPr>
          <p:cNvPr id="6" name="Footer Placeholder 5">
            <a:extLst>
              <a:ext uri="{FF2B5EF4-FFF2-40B4-BE49-F238E27FC236}">
                <a16:creationId xmlns:a16="http://schemas.microsoft.com/office/drawing/2014/main" id="{0DBAAC02-2B66-4E59-8BF3-B133980FB60B}"/>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C4C3D732-5F4E-4375-9BE2-9B5974F38E39}"/>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21208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FDE8-7B62-4299-99F6-84348CD236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04AD0-C0EC-47A2-A0D9-638E92CFCF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B87F3-34B8-41AC-9467-9DD7C756BC8C}"/>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F86392E1-378F-4C98-9871-16C1F05D82A7}" type="datetime1">
              <a:rPr lang="en-US" smtClean="0"/>
              <a:pPr/>
              <a:t>10/19/2021</a:t>
            </a:fld>
            <a:endParaRPr lang="en-US" dirty="0"/>
          </a:p>
        </p:txBody>
      </p:sp>
      <p:sp>
        <p:nvSpPr>
          <p:cNvPr id="5" name="Footer Placeholder 4">
            <a:extLst>
              <a:ext uri="{FF2B5EF4-FFF2-40B4-BE49-F238E27FC236}">
                <a16:creationId xmlns:a16="http://schemas.microsoft.com/office/drawing/2014/main" id="{C2B2014A-195C-4E04-9AE7-91361046B87E}"/>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E9FDE99-06AA-42C4-BC18-5581F9F0E56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4132631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B853E-1740-4A1B-82F0-0884CD0D7D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E0ED03-B888-4F29-9768-2DFFF35E8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6E1EE-9731-4A07-A943-AD84774AE3ED}"/>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DB8D32E-FA82-4E72-B3A3-A812CF7C3AC6}" type="datetime1">
              <a:rPr lang="en-US" smtClean="0"/>
              <a:pPr/>
              <a:t>10/19/2021</a:t>
            </a:fld>
            <a:endParaRPr lang="en-US" dirty="0"/>
          </a:p>
        </p:txBody>
      </p:sp>
      <p:sp>
        <p:nvSpPr>
          <p:cNvPr id="5" name="Footer Placeholder 4">
            <a:extLst>
              <a:ext uri="{FF2B5EF4-FFF2-40B4-BE49-F238E27FC236}">
                <a16:creationId xmlns:a16="http://schemas.microsoft.com/office/drawing/2014/main" id="{A2FC9090-4669-4CA4-B39C-DBE6163D3419}"/>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8726B64-995A-480D-9C71-11B4C14BE028}"/>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91257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AE07F7-ADB2-4342-8BEF-0BE6DD603130}"/>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BA8DCC75-399E-4D11-9B52-3CD8FE495CE9}" type="datetime1">
              <a:rPr lang="en-US" smtClean="0"/>
              <a:pPr/>
              <a:t>10/19/2021</a:t>
            </a:fld>
            <a:endParaRPr lang="en-US" dirty="0"/>
          </a:p>
        </p:txBody>
      </p:sp>
      <p:sp>
        <p:nvSpPr>
          <p:cNvPr id="5" name="Footer Placeholder 4">
            <a:extLst>
              <a:ext uri="{FF2B5EF4-FFF2-40B4-BE49-F238E27FC236}">
                <a16:creationId xmlns:a16="http://schemas.microsoft.com/office/drawing/2014/main" id="{231746CE-CAF9-4946-8CB1-E15AF83D4A54}"/>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E91D51E-EFD9-41D2-AB3C-8F4B540BE1AC}"/>
              </a:ext>
            </a:extLst>
          </p:cNvPr>
          <p:cNvSpPr>
            <a:spLocks noGrp="1"/>
          </p:cNvSpPr>
          <p:nvPr>
            <p:ph type="sldNum" sz="quarter" idx="12"/>
          </p:nvPr>
        </p:nvSpPr>
        <p:spPr/>
        <p:txBody>
          <a:bodyPr/>
          <a:lstStyle/>
          <a:p>
            <a:fld id="{D64A4081-96DA-4357-B571-9C6EDCBB5541}" type="slidenum">
              <a:rPr lang="en-US" smtClean="0"/>
              <a:t>‹#›</a:t>
            </a:fld>
            <a:endParaRPr lang="en-US" dirty="0"/>
          </a:p>
        </p:txBody>
      </p:sp>
      <p:sp>
        <p:nvSpPr>
          <p:cNvPr id="7" name="Title Placeholder 1">
            <a:extLst>
              <a:ext uri="{FF2B5EF4-FFF2-40B4-BE49-F238E27FC236}">
                <a16:creationId xmlns:a16="http://schemas.microsoft.com/office/drawing/2014/main" id="{6C8A60A2-08EE-48A4-8F71-B1B649B2109A}"/>
              </a:ext>
            </a:extLst>
          </p:cNvPr>
          <p:cNvSpPr txBox="1">
            <a:spLocks/>
          </p:cNvSpPr>
          <p:nvPr userDrawn="1"/>
        </p:nvSpPr>
        <p:spPr>
          <a:xfrm>
            <a:off x="156609" y="328182"/>
            <a:ext cx="11197191" cy="3528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cap="all" baseline="0">
                <a:solidFill>
                  <a:schemeClr val="tx2"/>
                </a:solidFill>
                <a:latin typeface="+mn-lt"/>
                <a:ea typeface="+mj-ea"/>
                <a:cs typeface="+mj-cs"/>
              </a:defRPr>
            </a:lvl1pPr>
          </a:lstStyle>
          <a:p>
            <a:r>
              <a:rPr lang="en-US" sz="2400" dirty="0">
                <a:latin typeface="Arial" panose="020B0604020202020204" pitchFamily="34" charset="0"/>
              </a:rPr>
              <a:t>Click to edit Master title style</a:t>
            </a:r>
          </a:p>
        </p:txBody>
      </p:sp>
      <p:sp>
        <p:nvSpPr>
          <p:cNvPr id="9" name="Rectangle: Rounded Corners 14">
            <a:extLst>
              <a:ext uri="{FF2B5EF4-FFF2-40B4-BE49-F238E27FC236}">
                <a16:creationId xmlns:a16="http://schemas.microsoft.com/office/drawing/2014/main" id="{A9F830CC-69A4-4EDC-9C61-52DE70D598F3}"/>
              </a:ext>
            </a:extLst>
          </p:cNvPr>
          <p:cNvSpPr/>
          <p:nvPr userDrawn="1"/>
        </p:nvSpPr>
        <p:spPr>
          <a:xfrm>
            <a:off x="2680904" y="4668678"/>
            <a:ext cx="2056651" cy="307819"/>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263186E7-BF4C-4F1B-880D-5B99FA6B31D3}"/>
              </a:ext>
            </a:extLst>
          </p:cNvPr>
          <p:cNvSpPr/>
          <p:nvPr userDrawn="1"/>
        </p:nvSpPr>
        <p:spPr>
          <a:xfrm>
            <a:off x="0" y="2879725"/>
            <a:ext cx="12192000" cy="1293410"/>
          </a:xfrm>
          <a:prstGeom prst="roundRect">
            <a:avLst>
              <a:gd name="adj" fmla="val 0"/>
            </a:avLst>
          </a:prstGeom>
          <a:solidFill>
            <a:srgbClr val="7300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nvGrpSpPr>
          <p:cNvPr id="11" name="Group 45">
            <a:extLst>
              <a:ext uri="{FF2B5EF4-FFF2-40B4-BE49-F238E27FC236}">
                <a16:creationId xmlns:a16="http://schemas.microsoft.com/office/drawing/2014/main" id="{F4AACC3B-99B4-4D03-BBA5-75057D8A5A91}"/>
              </a:ext>
            </a:extLst>
          </p:cNvPr>
          <p:cNvGrpSpPr>
            <a:grpSpLocks/>
          </p:cNvGrpSpPr>
          <p:nvPr userDrawn="1"/>
        </p:nvGrpSpPr>
        <p:grpSpPr bwMode="auto">
          <a:xfrm>
            <a:off x="2321356" y="4695793"/>
            <a:ext cx="2775745" cy="1335088"/>
            <a:chOff x="2428826" y="4109280"/>
            <a:chExt cx="2776090" cy="1334193"/>
          </a:xfrm>
        </p:grpSpPr>
        <p:sp>
          <p:nvSpPr>
            <p:cNvPr id="12" name="Rectangle 11">
              <a:extLst>
                <a:ext uri="{FF2B5EF4-FFF2-40B4-BE49-F238E27FC236}">
                  <a16:creationId xmlns:a16="http://schemas.microsoft.com/office/drawing/2014/main" id="{DC8BC601-20FD-439F-99BA-08322FE5CCBF}"/>
                </a:ext>
              </a:extLst>
            </p:cNvPr>
            <p:cNvSpPr/>
            <p:nvPr/>
          </p:nvSpPr>
          <p:spPr>
            <a:xfrm>
              <a:off x="2724138" y="4693088"/>
              <a:ext cx="2029077" cy="750385"/>
            </a:xfrm>
            <a:prstGeom prst="rect">
              <a:avLst/>
            </a:prstGeom>
          </p:spPr>
          <p:txBody>
            <a:bodyPr>
              <a:spAutoFit/>
            </a:bodyPr>
            <a:lstStyle/>
            <a:p>
              <a:pPr algn="ctr" eaLnBrk="1" fontAlgn="auto" hangingPunct="1">
                <a:lnSpc>
                  <a:spcPct val="150000"/>
                </a:lnSpc>
                <a:spcBef>
                  <a:spcPts val="0"/>
                </a:spcBef>
                <a:spcAft>
                  <a:spcPts val="0"/>
                </a:spcAft>
                <a:defRPr/>
              </a:pPr>
              <a:r>
                <a:rPr lang="id-ID" sz="1050" dirty="0">
                  <a:latin typeface="Arial" panose="020B0604020202020204" pitchFamily="34" charset="0"/>
                  <a:ea typeface="Lato Medium" panose="020F0502020204030203" pitchFamily="34" charset="0"/>
                  <a:cs typeface="Arial" panose="020B0604020202020204" pitchFamily="34" charset="0"/>
                </a:rPr>
                <a:t>Lorem ipsum dolor sit amet,</a:t>
              </a:r>
              <a:r>
                <a:rPr lang="id-ID" sz="900" dirty="0">
                  <a:latin typeface="Arial" panose="020B0604020202020204" pitchFamily="34" charset="0"/>
                  <a:ea typeface="Lato Medium" panose="020F0502020204030203" pitchFamily="34" charset="0"/>
                  <a:cs typeface="Arial" panose="020B0604020202020204" pitchFamily="34" charset="0"/>
                </a:rPr>
                <a:t> lacus nulla ac netus nibh aliquet, porttitor ligula justo libero vivamus</a:t>
              </a:r>
            </a:p>
          </p:txBody>
        </p:sp>
        <p:sp>
          <p:nvSpPr>
            <p:cNvPr id="13" name="Rectangle 55">
              <a:extLst>
                <a:ext uri="{FF2B5EF4-FFF2-40B4-BE49-F238E27FC236}">
                  <a16:creationId xmlns:a16="http://schemas.microsoft.com/office/drawing/2014/main" id="{97BCE27B-025A-477A-96ED-EAC93860F548}"/>
                </a:ext>
              </a:extLst>
            </p:cNvPr>
            <p:cNvSpPr>
              <a:spLocks noChangeArrowheads="1"/>
            </p:cNvSpPr>
            <p:nvPr/>
          </p:nvSpPr>
          <p:spPr bwMode="auto">
            <a:xfrm>
              <a:off x="2428826" y="4443502"/>
              <a:ext cx="2776090" cy="2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Arial" panose="020B0604020202020204" pitchFamily="34" charset="0"/>
                  <a:cs typeface="Arial" panose="020B0604020202020204" pitchFamily="34" charset="0"/>
                </a:rPr>
                <a:t>JENNIFER L. TRILK, PhD, FACSM</a:t>
              </a:r>
              <a:endParaRPr lang="id-ID" altLang="en-US" sz="1200"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3B4C54F5-FB6A-4D8B-AA47-3F191D9C63D7}"/>
                </a:ext>
              </a:extLst>
            </p:cNvPr>
            <p:cNvGrpSpPr/>
            <p:nvPr/>
          </p:nvGrpSpPr>
          <p:grpSpPr>
            <a:xfrm>
              <a:off x="3264164" y="4109280"/>
              <a:ext cx="1040335" cy="226007"/>
              <a:chOff x="9475619" y="5793834"/>
              <a:chExt cx="648944" cy="140980"/>
            </a:xfrm>
            <a:solidFill>
              <a:schemeClr val="bg1"/>
            </a:solidFill>
          </p:grpSpPr>
          <p:sp>
            <p:nvSpPr>
              <p:cNvPr id="15" name="Freeform 74">
                <a:extLst>
                  <a:ext uri="{FF2B5EF4-FFF2-40B4-BE49-F238E27FC236}">
                    <a16:creationId xmlns:a16="http://schemas.microsoft.com/office/drawing/2014/main" id="{B5FD5046-14EE-4C13-8380-9AC028610166}"/>
                  </a:ext>
                </a:extLst>
              </p:cNvPr>
              <p:cNvSpPr>
                <a:spLocks noChangeArrowheads="1"/>
              </p:cNvSpPr>
              <p:nvPr/>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16" name="Freeform 75">
                <a:extLst>
                  <a:ext uri="{FF2B5EF4-FFF2-40B4-BE49-F238E27FC236}">
                    <a16:creationId xmlns:a16="http://schemas.microsoft.com/office/drawing/2014/main" id="{E2496F68-280F-4988-96DF-E6F361115F16}"/>
                  </a:ext>
                </a:extLst>
              </p:cNvPr>
              <p:cNvSpPr>
                <a:spLocks noChangeArrowheads="1"/>
              </p:cNvSpPr>
              <p:nvPr/>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17" name="Freeform 85">
                <a:extLst>
                  <a:ext uri="{FF2B5EF4-FFF2-40B4-BE49-F238E27FC236}">
                    <a16:creationId xmlns:a16="http://schemas.microsoft.com/office/drawing/2014/main" id="{5F1DA48B-8836-48D2-9CD1-B5E329868984}"/>
                  </a:ext>
                </a:extLst>
              </p:cNvPr>
              <p:cNvSpPr>
                <a:spLocks noChangeArrowheads="1"/>
              </p:cNvSpPr>
              <p:nvPr/>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grpSp>
      </p:grpSp>
      <p:sp>
        <p:nvSpPr>
          <p:cNvPr id="18" name="Rectangle: Rounded Corners 14">
            <a:extLst>
              <a:ext uri="{FF2B5EF4-FFF2-40B4-BE49-F238E27FC236}">
                <a16:creationId xmlns:a16="http://schemas.microsoft.com/office/drawing/2014/main" id="{39E62F84-DECC-4ADF-9D0C-86E741635CEC}"/>
              </a:ext>
            </a:extLst>
          </p:cNvPr>
          <p:cNvSpPr/>
          <p:nvPr userDrawn="1"/>
        </p:nvSpPr>
        <p:spPr>
          <a:xfrm>
            <a:off x="7418459" y="4668019"/>
            <a:ext cx="2056651" cy="307819"/>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dirty="0">
              <a:latin typeface="Arial" panose="020B0604020202020204" pitchFamily="34" charset="0"/>
            </a:endParaRPr>
          </a:p>
        </p:txBody>
      </p:sp>
      <p:grpSp>
        <p:nvGrpSpPr>
          <p:cNvPr id="19" name="Group 61">
            <a:extLst>
              <a:ext uri="{FF2B5EF4-FFF2-40B4-BE49-F238E27FC236}">
                <a16:creationId xmlns:a16="http://schemas.microsoft.com/office/drawing/2014/main" id="{CEA6B346-482E-4452-91CD-E285890BF72A}"/>
              </a:ext>
            </a:extLst>
          </p:cNvPr>
          <p:cNvGrpSpPr>
            <a:grpSpLocks/>
          </p:cNvGrpSpPr>
          <p:nvPr userDrawn="1"/>
        </p:nvGrpSpPr>
        <p:grpSpPr bwMode="auto">
          <a:xfrm>
            <a:off x="7444697" y="4701386"/>
            <a:ext cx="2030413" cy="1335088"/>
            <a:chOff x="2724138" y="4109280"/>
            <a:chExt cx="2029077" cy="1334193"/>
          </a:xfrm>
        </p:grpSpPr>
        <p:sp>
          <p:nvSpPr>
            <p:cNvPr id="20" name="Rectangle 19">
              <a:extLst>
                <a:ext uri="{FF2B5EF4-FFF2-40B4-BE49-F238E27FC236}">
                  <a16:creationId xmlns:a16="http://schemas.microsoft.com/office/drawing/2014/main" id="{04F083AE-B059-49BF-9507-96BD360DD33A}"/>
                </a:ext>
              </a:extLst>
            </p:cNvPr>
            <p:cNvSpPr/>
            <p:nvPr/>
          </p:nvSpPr>
          <p:spPr>
            <a:xfrm>
              <a:off x="2724138" y="4693088"/>
              <a:ext cx="2029077" cy="750385"/>
            </a:xfrm>
            <a:prstGeom prst="rect">
              <a:avLst/>
            </a:prstGeom>
          </p:spPr>
          <p:txBody>
            <a:bodyPr>
              <a:spAutoFit/>
            </a:bodyPr>
            <a:lstStyle/>
            <a:p>
              <a:pPr algn="ctr" eaLnBrk="1" fontAlgn="auto" hangingPunct="1">
                <a:lnSpc>
                  <a:spcPct val="150000"/>
                </a:lnSpc>
                <a:spcBef>
                  <a:spcPts val="0"/>
                </a:spcBef>
                <a:spcAft>
                  <a:spcPts val="0"/>
                </a:spcAft>
                <a:defRPr/>
              </a:pPr>
              <a:r>
                <a:rPr lang="id-ID" sz="1050" dirty="0">
                  <a:latin typeface="Arial" panose="020B0604020202020204" pitchFamily="34" charset="0"/>
                  <a:ea typeface="Lato Medium" panose="020F0502020204030203" pitchFamily="34" charset="0"/>
                  <a:cs typeface="Arial" panose="020B0604020202020204" pitchFamily="34" charset="0"/>
                </a:rPr>
                <a:t>Lorem ipsum dolor sit amet,</a:t>
              </a:r>
              <a:r>
                <a:rPr lang="id-ID" sz="900" dirty="0">
                  <a:latin typeface="Arial" panose="020B0604020202020204" pitchFamily="34" charset="0"/>
                  <a:ea typeface="Lato Medium" panose="020F0502020204030203" pitchFamily="34" charset="0"/>
                  <a:cs typeface="Arial" panose="020B0604020202020204" pitchFamily="34" charset="0"/>
                </a:rPr>
                <a:t> lacus nulla ac netus nibh aliquet, porttitor ligula justo libero vivamus</a:t>
              </a:r>
            </a:p>
          </p:txBody>
        </p:sp>
        <p:sp>
          <p:nvSpPr>
            <p:cNvPr id="21" name="Rectangle 63">
              <a:extLst>
                <a:ext uri="{FF2B5EF4-FFF2-40B4-BE49-F238E27FC236}">
                  <a16:creationId xmlns:a16="http://schemas.microsoft.com/office/drawing/2014/main" id="{33D04A2A-2180-49E3-A652-B503205AC4FE}"/>
                </a:ext>
              </a:extLst>
            </p:cNvPr>
            <p:cNvSpPr>
              <a:spLocks noChangeArrowheads="1"/>
            </p:cNvSpPr>
            <p:nvPr/>
          </p:nvSpPr>
          <p:spPr bwMode="auto">
            <a:xfrm>
              <a:off x="2891463" y="4443502"/>
              <a:ext cx="16944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Arial" panose="020B0604020202020204" pitchFamily="34" charset="0"/>
                  <a:cs typeface="Arial" panose="020B0604020202020204" pitchFamily="34" charset="0"/>
                </a:rPr>
                <a:t>ADAM TYSON, MD</a:t>
              </a:r>
            </a:p>
          </p:txBody>
        </p:sp>
        <p:grpSp>
          <p:nvGrpSpPr>
            <p:cNvPr id="22" name="Group 21">
              <a:extLst>
                <a:ext uri="{FF2B5EF4-FFF2-40B4-BE49-F238E27FC236}">
                  <a16:creationId xmlns:a16="http://schemas.microsoft.com/office/drawing/2014/main" id="{780AF024-4B66-4A22-906A-1AB37891D4D4}"/>
                </a:ext>
              </a:extLst>
            </p:cNvPr>
            <p:cNvGrpSpPr/>
            <p:nvPr/>
          </p:nvGrpSpPr>
          <p:grpSpPr>
            <a:xfrm>
              <a:off x="3264164" y="4109280"/>
              <a:ext cx="1040335" cy="226007"/>
              <a:chOff x="9475619" y="5793834"/>
              <a:chExt cx="648944" cy="140980"/>
            </a:xfrm>
            <a:solidFill>
              <a:schemeClr val="bg1"/>
            </a:solidFill>
          </p:grpSpPr>
          <p:sp>
            <p:nvSpPr>
              <p:cNvPr id="23" name="Freeform 74">
                <a:extLst>
                  <a:ext uri="{FF2B5EF4-FFF2-40B4-BE49-F238E27FC236}">
                    <a16:creationId xmlns:a16="http://schemas.microsoft.com/office/drawing/2014/main" id="{0508A586-AAF7-4925-8E3B-6E40BA28F991}"/>
                  </a:ext>
                </a:extLst>
              </p:cNvPr>
              <p:cNvSpPr>
                <a:spLocks noChangeArrowheads="1"/>
              </p:cNvSpPr>
              <p:nvPr/>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24" name="Freeform 75">
                <a:extLst>
                  <a:ext uri="{FF2B5EF4-FFF2-40B4-BE49-F238E27FC236}">
                    <a16:creationId xmlns:a16="http://schemas.microsoft.com/office/drawing/2014/main" id="{28C2366F-4C4F-4C33-B99D-E299D46858AC}"/>
                  </a:ext>
                </a:extLst>
              </p:cNvPr>
              <p:cNvSpPr>
                <a:spLocks noChangeArrowheads="1"/>
              </p:cNvSpPr>
              <p:nvPr/>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25" name="Freeform 85">
                <a:extLst>
                  <a:ext uri="{FF2B5EF4-FFF2-40B4-BE49-F238E27FC236}">
                    <a16:creationId xmlns:a16="http://schemas.microsoft.com/office/drawing/2014/main" id="{175EE97D-6008-40E8-A3BB-311935A22EEE}"/>
                  </a:ext>
                </a:extLst>
              </p:cNvPr>
              <p:cNvSpPr>
                <a:spLocks noChangeArrowheads="1"/>
              </p:cNvSpPr>
              <p:nvPr/>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grpSp>
      </p:grpSp>
      <p:pic>
        <p:nvPicPr>
          <p:cNvPr id="26" name="Picture Placeholder 4">
            <a:extLst>
              <a:ext uri="{FF2B5EF4-FFF2-40B4-BE49-F238E27FC236}">
                <a16:creationId xmlns:a16="http://schemas.microsoft.com/office/drawing/2014/main" id="{DFDFDF4C-39F3-4F1F-964E-806D2829AD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418459" y="2294593"/>
            <a:ext cx="2056652" cy="2313432"/>
          </a:xfrm>
          <a:custGeom>
            <a:avLst/>
            <a:gdLst>
              <a:gd name="T0" fmla="*/ 14623 w 2169581"/>
              <a:gd name="T1" fmla="*/ 0 h 3746091"/>
              <a:gd name="T2" fmla="*/ 2775874 w 2169581"/>
              <a:gd name="T3" fmla="*/ 0 h 3746091"/>
              <a:gd name="T4" fmla="*/ 2790497 w 2169581"/>
              <a:gd name="T5" fmla="*/ 9523 h 3746091"/>
              <a:gd name="T6" fmla="*/ 2790497 w 2169581"/>
              <a:gd name="T7" fmla="*/ 3128446 h 3746091"/>
              <a:gd name="T8" fmla="*/ 2775874 w 2169581"/>
              <a:gd name="T9" fmla="*/ 3137969 h 3746091"/>
              <a:gd name="T10" fmla="*/ 14623 w 2169581"/>
              <a:gd name="T11" fmla="*/ 3137969 h 3746091"/>
              <a:gd name="T12" fmla="*/ 0 w 2169581"/>
              <a:gd name="T13" fmla="*/ 3128446 h 3746091"/>
              <a:gd name="T14" fmla="*/ 0 w 2169581"/>
              <a:gd name="T15" fmla="*/ 9523 h 3746091"/>
              <a:gd name="T16" fmla="*/ 14623 w 2169581"/>
              <a:gd name="T17" fmla="*/ 0 h 3746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 name="Picture Placeholder 2">
            <a:extLst>
              <a:ext uri="{FF2B5EF4-FFF2-40B4-BE49-F238E27FC236}">
                <a16:creationId xmlns:a16="http://schemas.microsoft.com/office/drawing/2014/main" id="{753E56F7-61FE-4362-BF64-C7D12951BCA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680904" y="2294592"/>
            <a:ext cx="2056651" cy="2320343"/>
          </a:xfrm>
          <a:custGeom>
            <a:avLst/>
            <a:gdLst>
              <a:gd name="T0" fmla="*/ 14623 w 2169581"/>
              <a:gd name="T1" fmla="*/ 0 h 3746091"/>
              <a:gd name="T2" fmla="*/ 2775874 w 2169581"/>
              <a:gd name="T3" fmla="*/ 0 h 3746091"/>
              <a:gd name="T4" fmla="*/ 2790497 w 2169581"/>
              <a:gd name="T5" fmla="*/ 9523 h 3746091"/>
              <a:gd name="T6" fmla="*/ 2790497 w 2169581"/>
              <a:gd name="T7" fmla="*/ 3128446 h 3746091"/>
              <a:gd name="T8" fmla="*/ 2775874 w 2169581"/>
              <a:gd name="T9" fmla="*/ 3137969 h 3746091"/>
              <a:gd name="T10" fmla="*/ 14623 w 2169581"/>
              <a:gd name="T11" fmla="*/ 3137969 h 3746091"/>
              <a:gd name="T12" fmla="*/ 0 w 2169581"/>
              <a:gd name="T13" fmla="*/ 3128446 h 3746091"/>
              <a:gd name="T14" fmla="*/ 0 w 2169581"/>
              <a:gd name="T15" fmla="*/ 9523 h 3746091"/>
              <a:gd name="T16" fmla="*/ 14623 w 2169581"/>
              <a:gd name="T17" fmla="*/ 0 h 3746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451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BE3F-BA07-4FD2-855B-6F399473D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5B8328-0637-4017-9231-38EB9C1248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00DBE-D041-4FCA-ADFB-5DE74D447FA6}"/>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85A5D643-D785-4D80-BBE4-C0D12A9A1534}" type="datetime1">
              <a:rPr lang="en-US" smtClean="0"/>
              <a:pPr/>
              <a:t>10/19/2021</a:t>
            </a:fld>
            <a:endParaRPr lang="en-US" dirty="0"/>
          </a:p>
        </p:txBody>
      </p:sp>
      <p:sp>
        <p:nvSpPr>
          <p:cNvPr id="5" name="Footer Placeholder 4">
            <a:extLst>
              <a:ext uri="{FF2B5EF4-FFF2-40B4-BE49-F238E27FC236}">
                <a16:creationId xmlns:a16="http://schemas.microsoft.com/office/drawing/2014/main" id="{218267C8-BE38-412B-BC5A-2331DC2574A2}"/>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6FF3299-59E7-407B-9A86-FD27F4370963}"/>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42453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EBCF3-8B5B-4B10-A727-370850B8FE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F70961-43C7-44A2-8845-65094F76B9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95A067-5334-456D-8CAD-05CDA84F72BB}"/>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3C8DB2C3-523F-42C2-919F-845DD8E36724}" type="datetime1">
              <a:rPr lang="en-US" smtClean="0"/>
              <a:pPr/>
              <a:t>10/19/2021</a:t>
            </a:fld>
            <a:endParaRPr lang="en-US" dirty="0"/>
          </a:p>
        </p:txBody>
      </p:sp>
      <p:sp>
        <p:nvSpPr>
          <p:cNvPr id="5" name="Footer Placeholder 4">
            <a:extLst>
              <a:ext uri="{FF2B5EF4-FFF2-40B4-BE49-F238E27FC236}">
                <a16:creationId xmlns:a16="http://schemas.microsoft.com/office/drawing/2014/main" id="{24E89022-7D1A-41EA-9522-F203765C8374}"/>
              </a:ext>
            </a:extLst>
          </p:cNvPr>
          <p:cNvSpPr>
            <a:spLocks noGrp="1"/>
          </p:cNvSpPr>
          <p:nvPr>
            <p:ph type="ftr" sz="quarter" idx="11"/>
          </p:nvPr>
        </p:nvSpPr>
        <p:spPr>
          <a:xfrm>
            <a:off x="4183582" y="6206591"/>
            <a:ext cx="4114800" cy="92609"/>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EF03646-9B72-4619-A712-EFC15A6F4BD7}"/>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372961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B086-4B58-46AD-8AFF-CC6F90DBD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DD093-CC25-4042-9299-2DE0F7ACE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E100A9-CC83-48F2-AC9D-AAD772B3F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F316CD-02CA-4AC5-B058-9FD03E7D9075}"/>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E8A11E9C-E45E-4AC2-B158-B0D20BA6D4AB}" type="datetime1">
              <a:rPr lang="en-US" smtClean="0"/>
              <a:pPr/>
              <a:t>10/19/2021</a:t>
            </a:fld>
            <a:endParaRPr lang="en-US" dirty="0"/>
          </a:p>
        </p:txBody>
      </p:sp>
      <p:sp>
        <p:nvSpPr>
          <p:cNvPr id="6" name="Footer Placeholder 5">
            <a:extLst>
              <a:ext uri="{FF2B5EF4-FFF2-40B4-BE49-F238E27FC236}">
                <a16:creationId xmlns:a16="http://schemas.microsoft.com/office/drawing/2014/main" id="{8157C7A5-0D77-4375-8670-B976D5B9B281}"/>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a:extLst>
              <a:ext uri="{FF2B5EF4-FFF2-40B4-BE49-F238E27FC236}">
                <a16:creationId xmlns:a16="http://schemas.microsoft.com/office/drawing/2014/main" id="{ECDDBE1F-011E-459A-9DB1-F6D17DD3D118}"/>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148285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79029-BCF9-4880-BA06-C005ECF64C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3E5E3F-B117-4564-975C-A2DA9F214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0AEC2D-9EB2-41CB-ADCB-AE7FDC74DD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E2E5A1-53CC-4FD3-A795-04D9C47CA9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E77C1-D505-4A0C-B1A6-BD7F060DD3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46715-0961-4818-9CEB-1C80902B93EF}"/>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3B8F280D-B832-4C79-89BD-F0940444C852}" type="datetime1">
              <a:rPr lang="en-US" smtClean="0"/>
              <a:pPr/>
              <a:t>10/19/2021</a:t>
            </a:fld>
            <a:endParaRPr lang="en-US" dirty="0"/>
          </a:p>
        </p:txBody>
      </p:sp>
      <p:sp>
        <p:nvSpPr>
          <p:cNvPr id="8" name="Footer Placeholder 7">
            <a:extLst>
              <a:ext uri="{FF2B5EF4-FFF2-40B4-BE49-F238E27FC236}">
                <a16:creationId xmlns:a16="http://schemas.microsoft.com/office/drawing/2014/main" id="{ED2C30D4-12CA-41F2-A59A-5EAB7A51FE8A}"/>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9" name="Slide Number Placeholder 8">
            <a:extLst>
              <a:ext uri="{FF2B5EF4-FFF2-40B4-BE49-F238E27FC236}">
                <a16:creationId xmlns:a16="http://schemas.microsoft.com/office/drawing/2014/main" id="{D1DE3077-A784-4D3B-8A6B-8C1FC100621D}"/>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301210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A7FE-40E0-4D1B-8E91-60CF3FC8B187}"/>
              </a:ext>
            </a:extLst>
          </p:cNvPr>
          <p:cNvSpPr>
            <a:spLocks noGrp="1"/>
          </p:cNvSpPr>
          <p:nvPr>
            <p:ph type="title"/>
          </p:nvPr>
        </p:nvSpPr>
        <p:spPr>
          <a:xfrm>
            <a:off x="838200" y="365125"/>
            <a:ext cx="9029426"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7488789A-342C-48AA-8770-35BA28180325}"/>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F8DEC468-5DDF-4734-B703-38537C2E98BC}" type="datetime1">
              <a:rPr lang="en-US" smtClean="0"/>
              <a:pPr/>
              <a:t>10/19/2021</a:t>
            </a:fld>
            <a:endParaRPr lang="en-US" dirty="0"/>
          </a:p>
        </p:txBody>
      </p:sp>
      <p:sp>
        <p:nvSpPr>
          <p:cNvPr id="4" name="Footer Placeholder 3">
            <a:extLst>
              <a:ext uri="{FF2B5EF4-FFF2-40B4-BE49-F238E27FC236}">
                <a16:creationId xmlns:a16="http://schemas.microsoft.com/office/drawing/2014/main" id="{42DF6437-9F64-4923-87FA-89F99410EADF}"/>
              </a:ext>
            </a:extLst>
          </p:cNvPr>
          <p:cNvSpPr>
            <a:spLocks noGrp="1"/>
          </p:cNvSpPr>
          <p:nvPr>
            <p:ph type="ftr" sz="quarter" idx="11"/>
          </p:nvPr>
        </p:nvSpPr>
        <p:spPr>
          <a:xfrm>
            <a:off x="0" y="5532439"/>
            <a:ext cx="12192000" cy="1325562"/>
          </a:xfrm>
          <a:prstGeom prst="rect">
            <a:avLst/>
          </a:prstGeom>
        </p:spPr>
        <p:txBody>
          <a:bodyPr/>
          <a:lstStyle>
            <a:lvl1pPr>
              <a:defRPr>
                <a:latin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8C220527-3E4D-4B6A-AFB0-EB6BCA8D526B}"/>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65452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3D9A3A9-A653-4958-83F8-005C0141C65F}"/>
              </a:ext>
            </a:extLst>
          </p:cNvPr>
          <p:cNvSpPr>
            <a:spLocks noGrp="1"/>
          </p:cNvSpPr>
          <p:nvPr>
            <p:ph type="ftr" sz="quarter" idx="11"/>
          </p:nvPr>
        </p:nvSpPr>
        <p:spPr>
          <a:xfrm>
            <a:off x="1844498" y="6176963"/>
            <a:ext cx="10347501" cy="681037"/>
          </a:xfrm>
          <a:prstGeom prst="rect">
            <a:avLst/>
          </a:prstGeom>
        </p:spPr>
        <p:txBody>
          <a:bodyPr/>
          <a:lstStyle>
            <a:lvl1pPr>
              <a:defRPr>
                <a:latin typeface="Arial" panose="020B0604020202020204" pitchFamily="34" charset="0"/>
              </a:defRPr>
            </a:lvl1pPr>
          </a:lstStyle>
          <a:p>
            <a:endParaRPr lang="en-US" dirty="0"/>
          </a:p>
        </p:txBody>
      </p:sp>
      <p:sp>
        <p:nvSpPr>
          <p:cNvPr id="2" name="Date Placeholder 1">
            <a:extLst>
              <a:ext uri="{FF2B5EF4-FFF2-40B4-BE49-F238E27FC236}">
                <a16:creationId xmlns:a16="http://schemas.microsoft.com/office/drawing/2014/main" id="{07D0AA20-BEB0-4F8E-9155-060BBFDF3B77}"/>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0DE63D2-1E4C-4583-9DBA-80ADCEB7BBB7}" type="datetime1">
              <a:rPr lang="en-US" smtClean="0"/>
              <a:pPr/>
              <a:t>10/19/2021</a:t>
            </a:fld>
            <a:endParaRPr lang="en-US" dirty="0"/>
          </a:p>
        </p:txBody>
      </p:sp>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418669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489214-D203-4298-BD77-6B4C42C8BBA4}"/>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Date Placeholder 1">
            <a:extLst>
              <a:ext uri="{FF2B5EF4-FFF2-40B4-BE49-F238E27FC236}">
                <a16:creationId xmlns:a16="http://schemas.microsoft.com/office/drawing/2014/main" id="{07D0AA20-BEB0-4F8E-9155-060BBFDF3B77}"/>
              </a:ext>
            </a:extLst>
          </p:cNvPr>
          <p:cNvSpPr>
            <a:spLocks noGrp="1"/>
          </p:cNvSpPr>
          <p:nvPr>
            <p:ph type="dt" sz="half" idx="10"/>
          </p:nvPr>
        </p:nvSpPr>
        <p:spPr>
          <a:xfrm>
            <a:off x="2881900" y="6358133"/>
            <a:ext cx="1842499" cy="365125"/>
          </a:xfrm>
          <a:prstGeom prst="rect">
            <a:avLst/>
          </a:prstGeom>
        </p:spPr>
        <p:txBody>
          <a:bodyPr/>
          <a:lstStyle>
            <a:lvl1pPr>
              <a:defRPr>
                <a:latin typeface="Arial" panose="020B0604020202020204" pitchFamily="34" charset="0"/>
              </a:defRPr>
            </a:lvl1pPr>
          </a:lstStyle>
          <a:p>
            <a:fld id="{C0DE63D2-1E4C-4583-9DBA-80ADCEB7BBB7}" type="datetime1">
              <a:rPr lang="en-US" smtClean="0"/>
              <a:pPr/>
              <a:t>10/19/2021</a:t>
            </a:fld>
            <a:endParaRPr lang="en-US" dirty="0"/>
          </a:p>
        </p:txBody>
      </p:sp>
      <p:sp>
        <p:nvSpPr>
          <p:cNvPr id="3" name="Footer Placeholder 2">
            <a:extLst>
              <a:ext uri="{FF2B5EF4-FFF2-40B4-BE49-F238E27FC236}">
                <a16:creationId xmlns:a16="http://schemas.microsoft.com/office/drawing/2014/main" id="{43D9A3A9-A653-4958-83F8-005C0141C65F}"/>
              </a:ext>
            </a:extLst>
          </p:cNvPr>
          <p:cNvSpPr>
            <a:spLocks noGrp="1"/>
          </p:cNvSpPr>
          <p:nvPr>
            <p:ph type="ftr" sz="quarter" idx="11"/>
          </p:nvPr>
        </p:nvSpPr>
        <p:spPr>
          <a:xfrm>
            <a:off x="0" y="6176963"/>
            <a:ext cx="12191999" cy="681037"/>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4882C26E-D597-46BF-B870-265544C9BDF0}"/>
              </a:ext>
            </a:extLst>
          </p:cNvPr>
          <p:cNvSpPr>
            <a:spLocks noGrp="1"/>
          </p:cNvSpPr>
          <p:nvPr>
            <p:ph type="sldNum" sz="quarter" idx="12"/>
          </p:nvPr>
        </p:nvSpPr>
        <p:spPr/>
        <p:txBody>
          <a:bodyPr/>
          <a:lstStyle/>
          <a:p>
            <a:fld id="{D64A4081-96DA-4357-B571-9C6EDCBB5541}" type="slidenum">
              <a:rPr lang="en-US" smtClean="0"/>
              <a:t>‹#›</a:t>
            </a:fld>
            <a:endParaRPr lang="en-US"/>
          </a:p>
        </p:txBody>
      </p:sp>
    </p:spTree>
    <p:extLst>
      <p:ext uri="{BB962C8B-B14F-4D97-AF65-F5344CB8AC3E}">
        <p14:creationId xmlns:p14="http://schemas.microsoft.com/office/powerpoint/2010/main" val="129162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2BC6B-A588-49A1-BCF1-FDF151441243}"/>
              </a:ext>
            </a:extLst>
          </p:cNvPr>
          <p:cNvSpPr>
            <a:spLocks noGrp="1"/>
          </p:cNvSpPr>
          <p:nvPr>
            <p:ph type="title"/>
          </p:nvPr>
        </p:nvSpPr>
        <p:spPr>
          <a:xfrm>
            <a:off x="156609" y="328182"/>
            <a:ext cx="11197191" cy="35285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D8553C39-E8C3-46CE-8C7C-DED1E2571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57E4E79-A480-4144-B5F2-68DD0B4AE9DA}"/>
              </a:ext>
            </a:extLst>
          </p:cNvPr>
          <p:cNvSpPr>
            <a:spLocks noGrp="1"/>
          </p:cNvSpPr>
          <p:nvPr>
            <p:ph type="sldNum" sz="quarter" idx="4"/>
          </p:nvPr>
        </p:nvSpPr>
        <p:spPr>
          <a:xfrm>
            <a:off x="11057079" y="6334587"/>
            <a:ext cx="816311" cy="365125"/>
          </a:xfrm>
          <a:prstGeom prst="rect">
            <a:avLst/>
          </a:prstGeom>
        </p:spPr>
        <p:txBody>
          <a:bodyPr vert="horz" lIns="91440" tIns="45720" rIns="91440" bIns="45720" rtlCol="0" anchor="ctr"/>
          <a:lstStyle>
            <a:lvl1pPr algn="r">
              <a:defRPr sz="1200">
                <a:solidFill>
                  <a:schemeClr val="bg2">
                    <a:lumMod val="25000"/>
                  </a:schemeClr>
                </a:solidFill>
                <a:latin typeface="Arial" panose="020B0604020202020204" pitchFamily="34" charset="0"/>
              </a:defRPr>
            </a:lvl1pPr>
          </a:lstStyle>
          <a:p>
            <a:fld id="{D64A4081-96DA-4357-B571-9C6EDCBB5541}" type="slidenum">
              <a:rPr lang="en-US" smtClean="0"/>
              <a:pPr/>
              <a:t>‹#›</a:t>
            </a:fld>
            <a:endParaRPr lang="en-US" dirty="0"/>
          </a:p>
        </p:txBody>
      </p:sp>
      <p:pic>
        <p:nvPicPr>
          <p:cNvPr id="12" name="Picture 11">
            <a:extLst>
              <a:ext uri="{FF2B5EF4-FFF2-40B4-BE49-F238E27FC236}">
                <a16:creationId xmlns:a16="http://schemas.microsoft.com/office/drawing/2014/main" id="{FB98993D-9D78-4EC4-A9F6-5C1964AC435D}"/>
              </a:ext>
            </a:extLst>
          </p:cNvPr>
          <p:cNvPicPr>
            <a:picLocks noChangeAspect="1"/>
          </p:cNvPicPr>
          <p:nvPr userDrawn="1"/>
        </p:nvPicPr>
        <p:blipFill>
          <a:blip r:embed="rId20" cstate="screen">
            <a:extLst>
              <a:ext uri="{28A0092B-C50C-407E-A947-70E740481C1C}">
                <a14:useLocalDpi xmlns:a14="http://schemas.microsoft.com/office/drawing/2010/main"/>
              </a:ext>
            </a:extLst>
          </a:blip>
          <a:srcRect/>
          <a:stretch/>
        </p:blipFill>
        <p:spPr>
          <a:xfrm>
            <a:off x="179507" y="6288038"/>
            <a:ext cx="1441191" cy="501284"/>
          </a:xfrm>
          <a:prstGeom prst="rect">
            <a:avLst/>
          </a:prstGeom>
        </p:spPr>
      </p:pic>
      <p:grpSp>
        <p:nvGrpSpPr>
          <p:cNvPr id="8" name="Group 7">
            <a:extLst>
              <a:ext uri="{FF2B5EF4-FFF2-40B4-BE49-F238E27FC236}">
                <a16:creationId xmlns:a16="http://schemas.microsoft.com/office/drawing/2014/main" id="{90DE93C3-06FE-47C1-92AF-D0993089E790}"/>
              </a:ext>
            </a:extLst>
          </p:cNvPr>
          <p:cNvGrpSpPr/>
          <p:nvPr userDrawn="1"/>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3AA3EDA6-FCEA-4EF1-B2BD-75B7E1AB6B9A}"/>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635B6A5D-5546-456A-8A78-E81E5749BEE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11" name="TextBox 3">
            <a:extLst>
              <a:ext uri="{FF2B5EF4-FFF2-40B4-BE49-F238E27FC236}">
                <a16:creationId xmlns:a16="http://schemas.microsoft.com/office/drawing/2014/main" id="{A71A3563-F918-4795-98A4-46669569FBB5}"/>
              </a:ext>
            </a:extLst>
          </p:cNvPr>
          <p:cNvSpPr txBox="1"/>
          <p:nvPr userDrawn="1"/>
        </p:nvSpPr>
        <p:spPr>
          <a:xfrm>
            <a:off x="1789649" y="6576601"/>
            <a:ext cx="1048685"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lumMod val="75000"/>
                  </a:schemeClr>
                </a:solidFill>
                <a:latin typeface="Arial" panose="020B0604020202020204" pitchFamily="34" charset="0"/>
                <a:cs typeface="Arial" panose="020B0604020202020204" pitchFamily="34" charset="0"/>
              </a:rPr>
              <a:t>Copyright 2021</a:t>
            </a:r>
          </a:p>
        </p:txBody>
      </p:sp>
    </p:spTree>
    <p:extLst>
      <p:ext uri="{BB962C8B-B14F-4D97-AF65-F5344CB8AC3E}">
        <p14:creationId xmlns:p14="http://schemas.microsoft.com/office/powerpoint/2010/main" val="412699291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0" r:id="rId3"/>
    <p:sldLayoutId id="2147483651" r:id="rId4"/>
    <p:sldLayoutId id="2147483652" r:id="rId5"/>
    <p:sldLayoutId id="2147483653" r:id="rId6"/>
    <p:sldLayoutId id="2147483654" r:id="rId7"/>
    <p:sldLayoutId id="2147483655" r:id="rId8"/>
    <p:sldLayoutId id="2147483666" r:id="rId9"/>
    <p:sldLayoutId id="2147483663" r:id="rId10"/>
    <p:sldLayoutId id="2147483664" r:id="rId11"/>
    <p:sldLayoutId id="2147483661" r:id="rId12"/>
    <p:sldLayoutId id="2147483665" r:id="rId13"/>
    <p:sldLayoutId id="2147483660" r:id="rId14"/>
    <p:sldLayoutId id="2147483656" r:id="rId15"/>
    <p:sldLayoutId id="2147483657" r:id="rId16"/>
    <p:sldLayoutId id="2147483658" r:id="rId17"/>
    <p:sldLayoutId id="2147483659" r:id="rId18"/>
  </p:sldLayoutIdLst>
  <p:hf hdr="0" ftr="0" dt="0"/>
  <p:txStyles>
    <p:titleStyle>
      <a:lvl1pPr algn="l" defTabSz="914400" rtl="0" eaLnBrk="1" latinLnBrk="0" hangingPunct="1">
        <a:lnSpc>
          <a:spcPct val="90000"/>
        </a:lnSpc>
        <a:spcBef>
          <a:spcPct val="0"/>
        </a:spcBef>
        <a:buNone/>
        <a:defRPr sz="2400" b="1" kern="1200" cap="all" baseline="0">
          <a:solidFill>
            <a:schemeClr val="tx2"/>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ciencedirect.com/science/article/abs/pii/S0015028217300602"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fertstert.org/action/showPdf?pii=S0015-0282%2810%2901199-4"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hyperlink" Target="https://www.fertstert.org/action/showPdf?pii=S0015-0282%2808%2903708-4"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academic.oup.com/humrep/article/18/9/1928/708215"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academic.oup.com/humrep/article/18/9/1928/708215"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www.acog.org/womens-health/faqs/nutrition-during-pregnancy"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s://www.acog.org/womens-health/faqs/gestational-diabete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hyperlink" Target="https://care.diabetesjournals.org/content/30/8/2070#:~:text=Based%20on%20meta%2Danalysis%20of,with%20normal%2Dweight%20pregnant%20wom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pmc/articles/PMC6274679/#:~:text=GDM%20is%20usually%20the%20result,of%20the%20pathophysiology%20of%20GD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6274679/#:~:text=GDM%20is%20usually%20the%20result,of%20the%20pathophysiology%20of%20GDM."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hyperlink" Target="http://perinatology.com/Reference/Reference%20Ranges/3OGTT.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mc/articles/PMC6413112/"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ncbi.nlm.nih.gov/pmc/articles/PMC6413112/"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hyperlink" Target="https://journals.lww.com/clinicalobgyn/Citation/2003/06000/Canadian_Guidelines_for_Exercise_in_Pregnancy.27.aspx"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bloodpressure/pregnancy.htm"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hyperlink" Target="https://www.ahajournals.org/doi/full/10.1161/HYPERTENSIONAHA.112.19405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www.proquest.com/openview/01a33138d66172255a9aeefa02bf994e/1?pq-origsite=gscholar&amp;cbl=32235"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https://www.sciencedirect.com/science/article/abs/pii/S1356689X14001817"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pregnancyexercise.co.nz"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0015028208033025"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51.xml"/><Relationship Id="rId4"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52.xml"/><Relationship Id="rId4"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9.wmf"/><Relationship Id="rId5" Type="http://schemas.openxmlformats.org/officeDocument/2006/relationships/oleObject" Target="../embeddings/oleObject1.bin"/><Relationship Id="rId4" Type="http://schemas.openxmlformats.org/officeDocument/2006/relationships/image" Target="../media/image41.svg"/></Relationships>
</file>

<file path=ppt/slides/_rels/slide6.xml.rels><?xml version="1.0" encoding="UTF-8" standalone="yes"?>
<Relationships xmlns="http://schemas.openxmlformats.org/package/2006/relationships"><Relationship Id="rId3" Type="http://schemas.openxmlformats.org/officeDocument/2006/relationships/hyperlink" Target="https://www.nature.com/articles/nrurol.2010.6"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medscape.co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Medscape.com/viewarticle/719489_6"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59D6-7862-4814-996A-EDD495F4FFEF}"/>
              </a:ext>
            </a:extLst>
          </p:cNvPr>
          <p:cNvSpPr>
            <a:spLocks noGrp="1"/>
          </p:cNvSpPr>
          <p:nvPr>
            <p:ph type="ctrTitle"/>
          </p:nvPr>
        </p:nvSpPr>
        <p:spPr>
          <a:xfrm>
            <a:off x="2291556" y="3868995"/>
            <a:ext cx="7608888" cy="1509110"/>
          </a:xfrm>
        </p:spPr>
        <p:txBody>
          <a:bodyPr>
            <a:normAutofit/>
          </a:bodyPr>
          <a:lstStyle/>
          <a:p>
            <a:r>
              <a:rPr lang="en-US" sz="4000" cap="none" spc="300" dirty="0"/>
              <a:t>Lifestyle Medicine and Reproductive Health</a:t>
            </a:r>
          </a:p>
        </p:txBody>
      </p:sp>
    </p:spTree>
    <p:extLst>
      <p:ext uri="{BB962C8B-B14F-4D97-AF65-F5344CB8AC3E}">
        <p14:creationId xmlns:p14="http://schemas.microsoft.com/office/powerpoint/2010/main" val="240611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6856499" cy="461665"/>
          </a:xfrm>
          <a:prstGeom prst="rect">
            <a:avLst/>
          </a:prstGeom>
          <a:noFill/>
        </p:spPr>
        <p:txBody>
          <a:bodyPr wrap="square" lIns="91440" tIns="45720" rIns="91440" bIns="45720" rtlCol="0" anchor="t">
            <a:spAutoFit/>
          </a:bodyPr>
          <a:lstStyle/>
          <a:p>
            <a:r>
              <a:rPr lang="en-US" sz="2400" b="1" dirty="0">
                <a:solidFill>
                  <a:schemeClr val="tx2"/>
                </a:solidFill>
                <a:latin typeface="Arial"/>
                <a:cs typeface="Arial"/>
              </a:rPr>
              <a:t>Mechanisms: Obesity and Infertility in Women</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717755" y="1214284"/>
            <a:ext cx="10861948" cy="4184881"/>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900"/>
              </a:spcAft>
              <a:buFont typeface="Wingdings" panose="05000000000000000000" pitchFamily="2" charset="2"/>
              <a:buChar char="§"/>
            </a:pPr>
            <a:r>
              <a:rPr lang="en-US" sz="2400" dirty="0">
                <a:solidFill>
                  <a:schemeClr val="tx1"/>
                </a:solidFill>
                <a:latin typeface="Arial"/>
                <a:cs typeface="Arial"/>
              </a:rPr>
              <a:t>VAT associated with insulin resistance </a:t>
            </a:r>
            <a:endParaRPr lang="en-US" sz="2400" dirty="0">
              <a:solidFill>
                <a:schemeClr val="tx1"/>
              </a:solidFill>
              <a:latin typeface="Arial" panose="020B0604020202020204" pitchFamily="34" charset="0"/>
              <a:cs typeface="Arial"/>
            </a:endParaRPr>
          </a:p>
          <a:p>
            <a:pPr marL="457200" indent="-457200">
              <a:spcAft>
                <a:spcPts val="900"/>
              </a:spcAft>
              <a:buFont typeface="Wingdings" panose="05000000000000000000" pitchFamily="2" charset="2"/>
              <a:buChar char="§"/>
            </a:pPr>
            <a:r>
              <a:rPr lang="en-US" sz="2400" dirty="0">
                <a:solidFill>
                  <a:schemeClr val="tx1"/>
                </a:solidFill>
                <a:latin typeface="Arial"/>
                <a:cs typeface="Arial"/>
              </a:rPr>
              <a:t>Subsequent increased functional androgen levels </a:t>
            </a:r>
            <a:endParaRPr lang="en-US" sz="2400" dirty="0">
              <a:solidFill>
                <a:schemeClr val="tx1"/>
              </a:solidFill>
              <a:latin typeface="Arial" panose="020B0604020202020204" pitchFamily="34" charset="0"/>
              <a:cs typeface="Arial"/>
            </a:endParaRPr>
          </a:p>
          <a:p>
            <a:pPr marL="914400" lvl="1" indent="-457200">
              <a:spcAft>
                <a:spcPts val="900"/>
              </a:spcAft>
              <a:buFont typeface="Wingdings" panose="05000000000000000000" pitchFamily="2" charset="2"/>
              <a:buChar char="§"/>
            </a:pPr>
            <a:r>
              <a:rPr lang="en-US" sz="2400" dirty="0">
                <a:solidFill>
                  <a:schemeClr val="tx1"/>
                </a:solidFill>
                <a:latin typeface="Arial"/>
                <a:cs typeface="Arial"/>
              </a:rPr>
              <a:t>caused by suppression of sex hormone–binding globulin synthesis and increased ovarian androgen production</a:t>
            </a:r>
          </a:p>
          <a:p>
            <a:pPr marL="457200" indent="-457200">
              <a:spcAft>
                <a:spcPts val="900"/>
              </a:spcAft>
              <a:buFont typeface="Wingdings" panose="05000000000000000000" pitchFamily="2" charset="2"/>
              <a:buChar char="§"/>
            </a:pPr>
            <a:r>
              <a:rPr lang="en-US" sz="2400" dirty="0">
                <a:solidFill>
                  <a:schemeClr val="tx1"/>
                </a:solidFill>
                <a:latin typeface="Arial"/>
                <a:cs typeface="Arial"/>
              </a:rPr>
              <a:t>Chronic elevation of circulating estrogen via aromatization from AT </a:t>
            </a:r>
            <a:endParaRPr lang="en-US" sz="2400" dirty="0">
              <a:solidFill>
                <a:schemeClr val="tx1"/>
              </a:solidFill>
              <a:latin typeface="Arial" panose="020B0604020202020204" pitchFamily="34" charset="0"/>
              <a:cs typeface="Arial"/>
            </a:endParaRPr>
          </a:p>
          <a:p>
            <a:pPr marL="914400" lvl="1" indent="-457200">
              <a:spcAft>
                <a:spcPts val="900"/>
              </a:spcAft>
              <a:buFont typeface="Wingdings" panose="05000000000000000000" pitchFamily="2" charset="2"/>
              <a:buChar char="§"/>
            </a:pPr>
            <a:r>
              <a:rPr lang="en-US" sz="2400" dirty="0">
                <a:solidFill>
                  <a:schemeClr val="tx1"/>
                </a:solidFill>
                <a:latin typeface="Arial"/>
                <a:cs typeface="Arial"/>
              </a:rPr>
              <a:t>hyperandrogenism, menstrual cycle abnormalities, clinically manifested anovulatory cycles and subfertility</a:t>
            </a:r>
          </a:p>
          <a:p>
            <a:pPr marL="457200" indent="-457200">
              <a:spcAft>
                <a:spcPts val="900"/>
              </a:spcAft>
              <a:buFont typeface="Wingdings" panose="05000000000000000000" pitchFamily="2" charset="2"/>
              <a:buChar char="§"/>
            </a:pPr>
            <a:r>
              <a:rPr lang="en-US" sz="2400" dirty="0">
                <a:solidFill>
                  <a:schemeClr val="tx1"/>
                </a:solidFill>
                <a:latin typeface="Arial"/>
                <a:cs typeface="Arial"/>
              </a:rPr>
              <a:t>Leptin inhibits ovarian follicular development and steroidogenesis </a:t>
            </a:r>
            <a:endParaRPr lang="en-US" sz="2400" dirty="0">
              <a:solidFill>
                <a:schemeClr val="tx1"/>
              </a:solidFill>
              <a:latin typeface="Arial" panose="020B0604020202020204" pitchFamily="34" charset="0"/>
              <a:cs typeface="Arial"/>
            </a:endParaRPr>
          </a:p>
          <a:p>
            <a:pPr marL="914400" lvl="1" indent="-457200">
              <a:spcAft>
                <a:spcPts val="900"/>
              </a:spcAft>
              <a:buFont typeface="Wingdings" panose="05000000000000000000" pitchFamily="2" charset="2"/>
              <a:buChar char="§"/>
            </a:pPr>
            <a:r>
              <a:rPr lang="en-US" sz="2400" dirty="0">
                <a:solidFill>
                  <a:schemeClr val="tx1"/>
                </a:solidFill>
                <a:latin typeface="Arial"/>
                <a:cs typeface="Arial"/>
              </a:rPr>
              <a:t>may contribute to reproduction difficulties in obese women</a:t>
            </a:r>
          </a:p>
        </p:txBody>
      </p:sp>
      <p:grpSp>
        <p:nvGrpSpPr>
          <p:cNvPr id="7" name="Group 6">
            <a:extLst>
              <a:ext uri="{FF2B5EF4-FFF2-40B4-BE49-F238E27FC236}">
                <a16:creationId xmlns:a16="http://schemas.microsoft.com/office/drawing/2014/main" id="{B5A697F4-122E-4440-8B39-1A3349204477}"/>
              </a:ext>
            </a:extLst>
          </p:cNvPr>
          <p:cNvGrpSpPr/>
          <p:nvPr/>
        </p:nvGrpSpPr>
        <p:grpSpPr>
          <a:xfrm>
            <a:off x="0" y="211147"/>
            <a:ext cx="2743200" cy="102242"/>
            <a:chOff x="0" y="211147"/>
            <a:chExt cx="2743200" cy="102242"/>
          </a:xfrm>
        </p:grpSpPr>
        <p:sp>
          <p:nvSpPr>
            <p:cNvPr id="8" name="Rectangle: Rounded Corners 14">
              <a:extLst>
                <a:ext uri="{FF2B5EF4-FFF2-40B4-BE49-F238E27FC236}">
                  <a16:creationId xmlns:a16="http://schemas.microsoft.com/office/drawing/2014/main" id="{181C5C04-4CFD-421F-93D8-9A3E77298D94}"/>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id-ID" dirty="0">
                <a:latin typeface="Arial" panose="020B0604020202020204" pitchFamily="34" charset="0"/>
                <a:cs typeface="Arial"/>
              </a:endParaRPr>
            </a:p>
          </p:txBody>
        </p:sp>
        <p:sp>
          <p:nvSpPr>
            <p:cNvPr id="10" name="Rectangle: Rounded Corners 14">
              <a:extLst>
                <a:ext uri="{FF2B5EF4-FFF2-40B4-BE49-F238E27FC236}">
                  <a16:creationId xmlns:a16="http://schemas.microsoft.com/office/drawing/2014/main" id="{4972FD6D-0437-4B80-9269-E325789D47D6}"/>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id-ID" dirty="0">
                <a:latin typeface="Arial" panose="020B0604020202020204" pitchFamily="34" charset="0"/>
                <a:cs typeface="Arial"/>
              </a:endParaRPr>
            </a:p>
          </p:txBody>
        </p:sp>
      </p:grpSp>
      <p:sp>
        <p:nvSpPr>
          <p:cNvPr id="2" name="Slide Number Placeholder 1">
            <a:extLst>
              <a:ext uri="{FF2B5EF4-FFF2-40B4-BE49-F238E27FC236}">
                <a16:creationId xmlns:a16="http://schemas.microsoft.com/office/drawing/2014/main" id="{2EDBF854-2B4E-4A2E-BDD8-C0CE8E735A16}"/>
              </a:ext>
            </a:extLst>
          </p:cNvPr>
          <p:cNvSpPr>
            <a:spLocks noGrp="1"/>
          </p:cNvSpPr>
          <p:nvPr>
            <p:ph type="sldNum" sz="quarter" idx="12"/>
          </p:nvPr>
        </p:nvSpPr>
        <p:spPr/>
        <p:txBody>
          <a:bodyPr/>
          <a:lstStyle/>
          <a:p>
            <a:fld id="{D64A4081-96DA-4357-B571-9C6EDCBB5541}" type="slidenum">
              <a:rPr lang="en-US" dirty="0" smtClean="0">
                <a:latin typeface="Arial"/>
                <a:cs typeface="Arial"/>
              </a:rPr>
              <a:t>10</a:t>
            </a:fld>
            <a:endParaRPr lang="en-US" dirty="0">
              <a:latin typeface="Arial"/>
              <a:cs typeface="Arial"/>
            </a:endParaRPr>
          </a:p>
        </p:txBody>
      </p:sp>
      <p:sp>
        <p:nvSpPr>
          <p:cNvPr id="4" name="TextBox 3">
            <a:extLst>
              <a:ext uri="{FF2B5EF4-FFF2-40B4-BE49-F238E27FC236}">
                <a16:creationId xmlns:a16="http://schemas.microsoft.com/office/drawing/2014/main" id="{EB2E014C-673F-4C05-9465-F2932E30EE9D}"/>
              </a:ext>
            </a:extLst>
          </p:cNvPr>
          <p:cNvSpPr txBox="1"/>
          <p:nvPr/>
        </p:nvSpPr>
        <p:spPr>
          <a:xfrm>
            <a:off x="5448770" y="5867821"/>
            <a:ext cx="575579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Obesity and female infertility: potential mediators of obesity's impact - ScienceDirect</a:t>
            </a:r>
            <a:endParaRPr lang="en-US" sz="1050" dirty="0">
              <a:latin typeface="Arial" panose="020B0604020202020204" pitchFamily="34" charset="0"/>
            </a:endParaRPr>
          </a:p>
        </p:txBody>
      </p:sp>
    </p:spTree>
    <p:extLst>
      <p:ext uri="{BB962C8B-B14F-4D97-AF65-F5344CB8AC3E}">
        <p14:creationId xmlns:p14="http://schemas.microsoft.com/office/powerpoint/2010/main" val="388611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14691E-09F5-493D-BFFC-2DD3D554E6CF}"/>
              </a:ext>
            </a:extLst>
          </p:cNvPr>
          <p:cNvSpPr>
            <a:spLocks noGrp="1"/>
          </p:cNvSpPr>
          <p:nvPr>
            <p:ph type="sldNum" sz="quarter" idx="12"/>
          </p:nvPr>
        </p:nvSpPr>
        <p:spPr/>
        <p:txBody>
          <a:bodyPr/>
          <a:lstStyle/>
          <a:p>
            <a:fld id="{D64A4081-96DA-4357-B571-9C6EDCBB5541}" type="slidenum">
              <a:rPr lang="en-US" smtClean="0"/>
              <a:t>11</a:t>
            </a:fld>
            <a:endParaRPr lang="en-US"/>
          </a:p>
        </p:txBody>
      </p:sp>
      <p:pic>
        <p:nvPicPr>
          <p:cNvPr id="4" name="Picture 3" descr="Diagram&#10;&#10;Description automatically generated">
            <a:extLst>
              <a:ext uri="{FF2B5EF4-FFF2-40B4-BE49-F238E27FC236}">
                <a16:creationId xmlns:a16="http://schemas.microsoft.com/office/drawing/2014/main" id="{1D6DC567-941D-4DBB-B454-55A4A445E0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45358" y="348586"/>
            <a:ext cx="8050342" cy="6317673"/>
          </a:xfrm>
          <a:prstGeom prst="rect">
            <a:avLst/>
          </a:prstGeom>
        </p:spPr>
      </p:pic>
      <p:sp>
        <p:nvSpPr>
          <p:cNvPr id="5" name="TextBox 4">
            <a:extLst>
              <a:ext uri="{FF2B5EF4-FFF2-40B4-BE49-F238E27FC236}">
                <a16:creationId xmlns:a16="http://schemas.microsoft.com/office/drawing/2014/main" id="{F3C579C9-D099-416A-8427-D67370AA2719}"/>
              </a:ext>
            </a:extLst>
          </p:cNvPr>
          <p:cNvSpPr txBox="1"/>
          <p:nvPr/>
        </p:nvSpPr>
        <p:spPr>
          <a:xfrm>
            <a:off x="152400" y="281639"/>
            <a:ext cx="374117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PCOS – Vicious cycle</a:t>
            </a:r>
          </a:p>
        </p:txBody>
      </p:sp>
    </p:spTree>
    <p:extLst>
      <p:ext uri="{BB962C8B-B14F-4D97-AF65-F5344CB8AC3E}">
        <p14:creationId xmlns:p14="http://schemas.microsoft.com/office/powerpoint/2010/main" val="24821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129">
            <a:extLst>
              <a:ext uri="{FF2B5EF4-FFF2-40B4-BE49-F238E27FC236}">
                <a16:creationId xmlns:a16="http://schemas.microsoft.com/office/drawing/2014/main" id="{8D0F2D22-C568-4261-9AD7-768F0C71875F}"/>
              </a:ext>
            </a:extLst>
          </p:cNvPr>
          <p:cNvGrpSpPr/>
          <p:nvPr/>
        </p:nvGrpSpPr>
        <p:grpSpPr>
          <a:xfrm>
            <a:off x="0" y="211147"/>
            <a:ext cx="2743200" cy="102242"/>
            <a:chOff x="0" y="211147"/>
            <a:chExt cx="2743200" cy="102242"/>
          </a:xfrm>
        </p:grpSpPr>
        <p:sp>
          <p:nvSpPr>
            <p:cNvPr id="131" name="Rectangle: Rounded Corners 14">
              <a:extLst>
                <a:ext uri="{FF2B5EF4-FFF2-40B4-BE49-F238E27FC236}">
                  <a16:creationId xmlns:a16="http://schemas.microsoft.com/office/drawing/2014/main" id="{739D9B10-6AAC-4A1B-8768-F31866DB26DB}"/>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32" name="Rectangle: Rounded Corners 14">
              <a:extLst>
                <a:ext uri="{FF2B5EF4-FFF2-40B4-BE49-F238E27FC236}">
                  <a16:creationId xmlns:a16="http://schemas.microsoft.com/office/drawing/2014/main" id="{DDFC4B3E-C386-4BBA-BF85-F26C2FB3DE73}"/>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F5F2214-F1F9-424C-9BD1-1C5F640C40F9}"/>
              </a:ext>
            </a:extLst>
          </p:cNvPr>
          <p:cNvSpPr>
            <a:spLocks noGrp="1"/>
          </p:cNvSpPr>
          <p:nvPr>
            <p:ph type="sldNum" sz="quarter" idx="12"/>
          </p:nvPr>
        </p:nvSpPr>
        <p:spPr/>
        <p:txBody>
          <a:bodyPr/>
          <a:lstStyle/>
          <a:p>
            <a:fld id="{D64A4081-96DA-4357-B571-9C6EDCBB5541}" type="slidenum">
              <a:rPr lang="en-US" smtClean="0"/>
              <a:t>12</a:t>
            </a:fld>
            <a:endParaRPr lang="en-US"/>
          </a:p>
        </p:txBody>
      </p:sp>
      <p:pic>
        <p:nvPicPr>
          <p:cNvPr id="133" name="Picture 132">
            <a:extLst>
              <a:ext uri="{FF2B5EF4-FFF2-40B4-BE49-F238E27FC236}">
                <a16:creationId xmlns:a16="http://schemas.microsoft.com/office/drawing/2014/main" id="{B76AF472-CF36-4BEF-8086-37F83D810F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29972" y="373079"/>
            <a:ext cx="8604068" cy="6006653"/>
          </a:xfrm>
          <a:prstGeom prst="rect">
            <a:avLst/>
          </a:prstGeom>
        </p:spPr>
      </p:pic>
      <p:sp>
        <p:nvSpPr>
          <p:cNvPr id="3" name="TextBox 2">
            <a:extLst>
              <a:ext uri="{FF2B5EF4-FFF2-40B4-BE49-F238E27FC236}">
                <a16:creationId xmlns:a16="http://schemas.microsoft.com/office/drawing/2014/main" id="{DA9C497D-BD0D-4DF5-A6D8-EBB9474C5383}"/>
              </a:ext>
            </a:extLst>
          </p:cNvPr>
          <p:cNvSpPr txBox="1"/>
          <p:nvPr/>
        </p:nvSpPr>
        <p:spPr>
          <a:xfrm>
            <a:off x="152400" y="281639"/>
            <a:ext cx="374117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PCOS – Vicious cycle</a:t>
            </a:r>
          </a:p>
        </p:txBody>
      </p:sp>
    </p:spTree>
    <p:extLst>
      <p:ext uri="{BB962C8B-B14F-4D97-AF65-F5344CB8AC3E}">
        <p14:creationId xmlns:p14="http://schemas.microsoft.com/office/powerpoint/2010/main" val="2557782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443E63-D222-467C-9CE4-667D8099F99B}"/>
              </a:ext>
            </a:extLst>
          </p:cNvPr>
          <p:cNvSpPr>
            <a:spLocks noGrp="1"/>
          </p:cNvSpPr>
          <p:nvPr>
            <p:ph type="sldNum" sz="quarter" idx="12"/>
          </p:nvPr>
        </p:nvSpPr>
        <p:spPr/>
        <p:txBody>
          <a:bodyPr/>
          <a:lstStyle/>
          <a:p>
            <a:fld id="{D64A4081-96DA-4357-B571-9C6EDCBB5541}" type="slidenum">
              <a:rPr lang="en-US" smtClean="0"/>
              <a:t>13</a:t>
            </a:fld>
            <a:endParaRPr lang="en-US"/>
          </a:p>
        </p:txBody>
      </p:sp>
      <p:pic>
        <p:nvPicPr>
          <p:cNvPr id="4" name="Picture 3">
            <a:extLst>
              <a:ext uri="{FF2B5EF4-FFF2-40B4-BE49-F238E27FC236}">
                <a16:creationId xmlns:a16="http://schemas.microsoft.com/office/drawing/2014/main" id="{263D3504-9AF3-4EAB-9BE0-4DE8047328F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634828" y="353290"/>
            <a:ext cx="9712037" cy="6137564"/>
          </a:xfrm>
          <a:prstGeom prst="rect">
            <a:avLst/>
          </a:prstGeom>
        </p:spPr>
      </p:pic>
      <p:sp>
        <p:nvSpPr>
          <p:cNvPr id="5" name="TextBox 4">
            <a:extLst>
              <a:ext uri="{FF2B5EF4-FFF2-40B4-BE49-F238E27FC236}">
                <a16:creationId xmlns:a16="http://schemas.microsoft.com/office/drawing/2014/main" id="{F3BC7FCF-F06D-4447-8F72-4E39DE2D6E35}"/>
              </a:ext>
            </a:extLst>
          </p:cNvPr>
          <p:cNvSpPr txBox="1"/>
          <p:nvPr/>
        </p:nvSpPr>
        <p:spPr>
          <a:xfrm>
            <a:off x="152401" y="281639"/>
            <a:ext cx="400664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PCOS – Vicious cycle</a:t>
            </a:r>
          </a:p>
        </p:txBody>
      </p:sp>
    </p:spTree>
    <p:extLst>
      <p:ext uri="{BB962C8B-B14F-4D97-AF65-F5344CB8AC3E}">
        <p14:creationId xmlns:p14="http://schemas.microsoft.com/office/powerpoint/2010/main" val="7795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064579"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PCOS and Miscarriage</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495988" y="1144357"/>
            <a:ext cx="11342051" cy="490248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Women with PCOS have a 2-fold increase of miscarriage after ART (IVF or IUI)</a:t>
            </a:r>
          </a:p>
          <a:p>
            <a:pPr marL="1371600" lvl="2" indent="-457200">
              <a:spcAft>
                <a:spcPts val="1200"/>
              </a:spcAft>
              <a:buFont typeface="Wingdings" panose="05000000000000000000" pitchFamily="2" charset="2"/>
              <a:buChar char="§"/>
            </a:pPr>
            <a:r>
              <a:rPr lang="en-US" sz="1050" dirty="0">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Chason et al. A Diagnosis of Polycsytic Ovary Syndrome (PCOS) is associated with an increased likelihood of pregnancy loss with Assisted Reproduction.  October 2010</a:t>
            </a:r>
          </a:p>
          <a:p>
            <a:pPr marL="457200"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PCOS found in ~40% to 80% of women with recurrent miscarriage</a:t>
            </a:r>
          </a:p>
          <a:p>
            <a:pPr marL="457200"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Factors in women with PCOS that may be contributing to increased miscarriage rates include</a:t>
            </a:r>
          </a:p>
          <a:p>
            <a:pPr marL="914400" lvl="1"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Higher LH levels which can be increased by elevated insulin.</a:t>
            </a:r>
          </a:p>
          <a:p>
            <a:pPr marL="914400" lvl="1"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 Elevated testosterone levels</a:t>
            </a:r>
          </a:p>
          <a:p>
            <a:pPr marL="914400" lvl="1"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 Obesity</a:t>
            </a:r>
          </a:p>
          <a:p>
            <a:pPr marL="914400" lvl="1"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 Insulin levels </a:t>
            </a:r>
          </a:p>
          <a:p>
            <a:pPr marL="914400" lvl="1" indent="-457200">
              <a:spcAft>
                <a:spcPts val="1200"/>
              </a:spcAft>
              <a:buFont typeface="Wingdings" panose="05000000000000000000" pitchFamily="2" charset="2"/>
              <a:buChar char="§"/>
            </a:pPr>
            <a:r>
              <a:rPr lang="en-US" sz="2000" dirty="0">
                <a:solidFill>
                  <a:schemeClr val="tx1"/>
                </a:solidFill>
                <a:latin typeface="Arial" panose="020B0604020202020204" pitchFamily="34" charset="0"/>
              </a:rPr>
              <a:t>Infertility treatments may also be involved</a:t>
            </a:r>
          </a:p>
          <a:p>
            <a:pPr lvl="2">
              <a:spcAft>
                <a:spcPts val="1200"/>
              </a:spcAft>
            </a:pPr>
            <a:r>
              <a:rPr lang="en-US" sz="1050" dirty="0">
                <a:solidFill>
                  <a:schemeClr val="bg2">
                    <a:lumMod val="2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Palomba et al. Effect of preconceptional metformin on abortion risk in polycystic ovary syndrome: a systematic review and meta-analysis of randomized controlled trials. Fertility Sterility. 2009.</a:t>
            </a:r>
          </a:p>
        </p:txBody>
      </p:sp>
      <p:grpSp>
        <p:nvGrpSpPr>
          <p:cNvPr id="6" name="Group 5">
            <a:extLst>
              <a:ext uri="{FF2B5EF4-FFF2-40B4-BE49-F238E27FC236}">
                <a16:creationId xmlns:a16="http://schemas.microsoft.com/office/drawing/2014/main" id="{6ADF81CE-E06B-44E9-9E64-1482CAEFB79C}"/>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9758E4C8-77E8-400D-821A-CD3A6C485951}"/>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0C139AEF-BFAD-40F6-8E7D-B55BD88317E6}"/>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C99A78EB-0170-45EB-B2BA-6251F21EC821}"/>
              </a:ext>
            </a:extLst>
          </p:cNvPr>
          <p:cNvSpPr>
            <a:spLocks noGrp="1"/>
          </p:cNvSpPr>
          <p:nvPr>
            <p:ph type="sldNum" sz="quarter" idx="12"/>
          </p:nvPr>
        </p:nvSpPr>
        <p:spPr/>
        <p:txBody>
          <a:bodyPr/>
          <a:lstStyle/>
          <a:p>
            <a:fld id="{D64A4081-96DA-4357-B571-9C6EDCBB5541}" type="slidenum">
              <a:rPr lang="en-US" smtClean="0"/>
              <a:t>14</a:t>
            </a:fld>
            <a:endParaRPr lang="en-US"/>
          </a:p>
        </p:txBody>
      </p:sp>
    </p:spTree>
    <p:extLst>
      <p:ext uri="{BB962C8B-B14F-4D97-AF65-F5344CB8AC3E}">
        <p14:creationId xmlns:p14="http://schemas.microsoft.com/office/powerpoint/2010/main" val="187836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9591369"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Treatment regimen for PCOS in Reproductive Health?</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2064775" y="1726686"/>
            <a:ext cx="9530092" cy="303834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mj-lt"/>
              <a:buAutoNum type="alphaUcPeriod"/>
            </a:pPr>
            <a:r>
              <a:rPr lang="en-US" sz="2400" dirty="0">
                <a:solidFill>
                  <a:schemeClr val="tx1"/>
                </a:solidFill>
                <a:latin typeface="Arial" panose="020B0604020202020204" pitchFamily="34" charset="0"/>
              </a:rPr>
              <a:t>Preconception</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Weight loss; 5-10% may initiate normal cycles</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Ovulation induction: Clomid or </a:t>
            </a:r>
            <a:r>
              <a:rPr lang="en-US" sz="2400" dirty="0" err="1">
                <a:solidFill>
                  <a:schemeClr val="tx1"/>
                </a:solidFill>
                <a:latin typeface="Arial" panose="020B0604020202020204" pitchFamily="34" charset="0"/>
              </a:rPr>
              <a:t>Femara</a:t>
            </a:r>
            <a:endParaRPr lang="en-US" sz="2400" dirty="0">
              <a:solidFill>
                <a:schemeClr val="tx1"/>
              </a:solidFill>
              <a:latin typeface="Arial" panose="020B0604020202020204" pitchFamily="34" charset="0"/>
            </a:endParaRPr>
          </a:p>
          <a:p>
            <a:pPr marL="457200" indent="-457200">
              <a:spcAft>
                <a:spcPts val="1800"/>
              </a:spcAft>
              <a:buFont typeface="+mj-lt"/>
              <a:buAutoNum type="alphaUcPeriod"/>
            </a:pPr>
            <a:r>
              <a:rPr lang="en-US" sz="2400" dirty="0">
                <a:solidFill>
                  <a:schemeClr val="tx1"/>
                </a:solidFill>
                <a:latin typeface="Arial" panose="020B0604020202020204" pitchFamily="34" charset="0"/>
              </a:rPr>
              <a:t>Exercise: both Pre-conception  and Gestational</a:t>
            </a:r>
          </a:p>
          <a:p>
            <a:pPr marL="457200" indent="-457200">
              <a:spcAft>
                <a:spcPts val="1800"/>
              </a:spcAft>
              <a:buFont typeface="+mj-lt"/>
              <a:buAutoNum type="alphaUcPeriod"/>
            </a:pPr>
            <a:r>
              <a:rPr lang="en-US" sz="2400" dirty="0">
                <a:solidFill>
                  <a:schemeClr val="tx1"/>
                </a:solidFill>
                <a:latin typeface="Arial" panose="020B0604020202020204" pitchFamily="34" charset="0"/>
              </a:rPr>
              <a:t>Insulin sensitizing agent; Metformin, 1st Trimester</a:t>
            </a:r>
          </a:p>
          <a:p>
            <a:pPr marL="457200" indent="-457200">
              <a:spcAft>
                <a:spcPts val="1800"/>
              </a:spcAft>
              <a:buFont typeface="Wingdings" panose="05000000000000000000" pitchFamily="2" charset="2"/>
              <a:buChar char="§"/>
            </a:pPr>
            <a:endParaRPr lang="en-US" sz="2400" baseline="30000" dirty="0">
              <a:solidFill>
                <a:schemeClr val="tx1"/>
              </a:solidFill>
              <a:latin typeface="Arial" panose="020B0604020202020204" pitchFamily="34" charset="0"/>
            </a:endParaRPr>
          </a:p>
        </p:txBody>
      </p:sp>
      <p:grpSp>
        <p:nvGrpSpPr>
          <p:cNvPr id="6" name="Group 5">
            <a:extLst>
              <a:ext uri="{FF2B5EF4-FFF2-40B4-BE49-F238E27FC236}">
                <a16:creationId xmlns:a16="http://schemas.microsoft.com/office/drawing/2014/main" id="{F54C8A83-DAB5-4185-9AD9-EF0D69603CA6}"/>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72EFCE81-2524-453F-A257-937C632D19C4}"/>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0A870F9A-0D69-4E72-99C0-346E2765B570}"/>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ACB19517-7220-447D-A018-3507F026E758}"/>
              </a:ext>
            </a:extLst>
          </p:cNvPr>
          <p:cNvSpPr>
            <a:spLocks noGrp="1"/>
          </p:cNvSpPr>
          <p:nvPr>
            <p:ph type="sldNum" sz="quarter" idx="12"/>
          </p:nvPr>
        </p:nvSpPr>
        <p:spPr/>
        <p:txBody>
          <a:bodyPr/>
          <a:lstStyle/>
          <a:p>
            <a:fld id="{D64A4081-96DA-4357-B571-9C6EDCBB5541}" type="slidenum">
              <a:rPr lang="en-US" smtClean="0"/>
              <a:t>15</a:t>
            </a:fld>
            <a:endParaRPr lang="en-US"/>
          </a:p>
        </p:txBody>
      </p:sp>
      <p:sp>
        <p:nvSpPr>
          <p:cNvPr id="4" name="TextBox 3">
            <a:extLst>
              <a:ext uri="{FF2B5EF4-FFF2-40B4-BE49-F238E27FC236}">
                <a16:creationId xmlns:a16="http://schemas.microsoft.com/office/drawing/2014/main" id="{F56D8BB9-A03E-4E8C-B2AD-25A24551CB62}"/>
              </a:ext>
            </a:extLst>
          </p:cNvPr>
          <p:cNvSpPr txBox="1"/>
          <p:nvPr/>
        </p:nvSpPr>
        <p:spPr>
          <a:xfrm>
            <a:off x="8054644" y="5203578"/>
            <a:ext cx="3971364"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panose="020B0604020202020204" pitchFamily="34" charset="0"/>
              </a:rPr>
              <a:t>Per: Dr. Tyson clinical advice</a:t>
            </a:r>
          </a:p>
        </p:txBody>
      </p:sp>
    </p:spTree>
    <p:extLst>
      <p:ext uri="{BB962C8B-B14F-4D97-AF65-F5344CB8AC3E}">
        <p14:creationId xmlns:p14="http://schemas.microsoft.com/office/powerpoint/2010/main" val="22443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6199239"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Exercise, Weight Loss and Fertility</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11061384" cy="454825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221201" y="1767278"/>
            <a:ext cx="10213879" cy="3323444"/>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Women lost on average of 10.2 kg</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60 of the 67 anovulatory subjects resumed spontaneous ovulation</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52 achieving a pregnancy (18 spontaneously) </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45 live births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The miscarriage rate was 18%, compared to 75% for the same women prior to the program</a:t>
            </a:r>
          </a:p>
          <a:p>
            <a:pPr marL="914400" lvl="1"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7" name="TextBox 6">
            <a:extLst>
              <a:ext uri="{FF2B5EF4-FFF2-40B4-BE49-F238E27FC236}">
                <a16:creationId xmlns:a16="http://schemas.microsoft.com/office/drawing/2014/main" id="{1D739AB6-6534-46E3-811C-649C8C017715}"/>
              </a:ext>
            </a:extLst>
          </p:cNvPr>
          <p:cNvSpPr txBox="1"/>
          <p:nvPr/>
        </p:nvSpPr>
        <p:spPr>
          <a:xfrm>
            <a:off x="8715137" y="5267428"/>
            <a:ext cx="1167307" cy="253916"/>
          </a:xfrm>
          <a:prstGeom prst="rect">
            <a:avLst/>
          </a:prstGeom>
          <a:noFill/>
        </p:spPr>
        <p:txBody>
          <a:bodyPr wrap="none" lIns="91440" tIns="45720" rIns="91440" bIns="45720" rtlCol="0" anchor="t">
            <a:spAutoFit/>
          </a:bodyPr>
          <a:lstStyle/>
          <a:p>
            <a:r>
              <a:rPr lang="en-US" sz="1050" dirty="0">
                <a:latin typeface="Arial" panose="020B0604020202020204" pitchFamily="34" charset="0"/>
                <a:hlinkClick r:id="rId3">
                  <a:extLst>
                    <a:ext uri="{A12FA001-AC4F-418D-AE19-62706E023703}">
                      <ahyp:hlinkClr xmlns:ahyp="http://schemas.microsoft.com/office/drawing/2018/hyperlinkcolor" val="tx"/>
                    </a:ext>
                  </a:extLst>
                </a:hlinkClick>
              </a:rPr>
              <a:t>Clark et al. 1998</a:t>
            </a:r>
            <a:endParaRPr lang="en-US" sz="1050" dirty="0">
              <a:latin typeface="Arial" panose="020B0604020202020204" pitchFamily="34" charset="0"/>
            </a:endParaRPr>
          </a:p>
        </p:txBody>
      </p:sp>
      <p:grpSp>
        <p:nvGrpSpPr>
          <p:cNvPr id="9" name="Group 8">
            <a:extLst>
              <a:ext uri="{FF2B5EF4-FFF2-40B4-BE49-F238E27FC236}">
                <a16:creationId xmlns:a16="http://schemas.microsoft.com/office/drawing/2014/main" id="{D05A3C04-8BAF-41F2-8AB7-F99D1793BBAB}"/>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B8248C1A-7A89-4CA8-A560-5C22789C943D}"/>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C12CC91B-2EFB-4F12-8071-76F3BF2D9563}"/>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B558B633-E116-4F32-BF73-AE63D2313BCC}"/>
              </a:ext>
            </a:extLst>
          </p:cNvPr>
          <p:cNvSpPr>
            <a:spLocks noGrp="1"/>
          </p:cNvSpPr>
          <p:nvPr>
            <p:ph type="sldNum" sz="quarter" idx="12"/>
          </p:nvPr>
        </p:nvSpPr>
        <p:spPr/>
        <p:txBody>
          <a:bodyPr/>
          <a:lstStyle/>
          <a:p>
            <a:fld id="{D64A4081-96DA-4357-B571-9C6EDCBB5541}" type="slidenum">
              <a:rPr lang="en-US" smtClean="0"/>
              <a:t>16</a:t>
            </a:fld>
            <a:endParaRPr lang="en-US"/>
          </a:p>
        </p:txBody>
      </p:sp>
      <p:sp>
        <p:nvSpPr>
          <p:cNvPr id="4" name="TextBox 3">
            <a:extLst>
              <a:ext uri="{FF2B5EF4-FFF2-40B4-BE49-F238E27FC236}">
                <a16:creationId xmlns:a16="http://schemas.microsoft.com/office/drawing/2014/main" id="{CF2FA010-C49E-4680-9B13-1339F5B6E0C5}"/>
              </a:ext>
            </a:extLst>
          </p:cNvPr>
          <p:cNvSpPr txBox="1"/>
          <p:nvPr/>
        </p:nvSpPr>
        <p:spPr>
          <a:xfrm>
            <a:off x="7067550" y="54673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highlight>
                <a:srgbClr val="FFFF00"/>
              </a:highlight>
              <a:latin typeface="Arial" panose="020B0604020202020204" pitchFamily="34" charset="0"/>
            </a:endParaRPr>
          </a:p>
        </p:txBody>
      </p:sp>
    </p:spTree>
    <p:extLst>
      <p:ext uri="{BB962C8B-B14F-4D97-AF65-F5344CB8AC3E}">
        <p14:creationId xmlns:p14="http://schemas.microsoft.com/office/powerpoint/2010/main" val="180469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25908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Health Costs</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2074605" y="1641987"/>
            <a:ext cx="8643897" cy="3789437"/>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Before program, the 67 women had treatment costing a total of $550,000 for two live births</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$275,000 per baby</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After exercise/diet/weight loss program, the same women had treatment costing a total of $210,000 for 45 babies</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$4,600 per baby</a:t>
            </a:r>
          </a:p>
          <a:p>
            <a:pPr marL="914400" lvl="1"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7" name="TextBox 6">
            <a:extLst>
              <a:ext uri="{FF2B5EF4-FFF2-40B4-BE49-F238E27FC236}">
                <a16:creationId xmlns:a16="http://schemas.microsoft.com/office/drawing/2014/main" id="{58E4C7A0-564F-423D-BFF8-49D7FD8C0A84}"/>
              </a:ext>
            </a:extLst>
          </p:cNvPr>
          <p:cNvSpPr txBox="1"/>
          <p:nvPr/>
        </p:nvSpPr>
        <p:spPr>
          <a:xfrm>
            <a:off x="9899537" y="5483738"/>
            <a:ext cx="1167307" cy="253916"/>
          </a:xfrm>
          <a:prstGeom prst="rect">
            <a:avLst/>
          </a:prstGeom>
          <a:noFill/>
        </p:spPr>
        <p:txBody>
          <a:bodyPr wrap="none" lIns="91440" tIns="45720" rIns="91440" bIns="45720" rtlCol="0" anchor="t">
            <a:spAutoFit/>
          </a:bodyPr>
          <a:lstStyle/>
          <a:p>
            <a:r>
              <a:rPr lang="en-US" sz="1050" dirty="0">
                <a:solidFill>
                  <a:schemeClr val="bg2">
                    <a:lumMod val="2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Clark et al. 1998</a:t>
            </a:r>
            <a:endParaRPr lang="en-US" sz="1050" dirty="0">
              <a:solidFill>
                <a:schemeClr val="bg2">
                  <a:lumMod val="25000"/>
                </a:schemeClr>
              </a:solidFill>
              <a:latin typeface="Arial" panose="020B0604020202020204" pitchFamily="34" charset="0"/>
            </a:endParaRPr>
          </a:p>
        </p:txBody>
      </p:sp>
      <p:grpSp>
        <p:nvGrpSpPr>
          <p:cNvPr id="9" name="Group 8">
            <a:extLst>
              <a:ext uri="{FF2B5EF4-FFF2-40B4-BE49-F238E27FC236}">
                <a16:creationId xmlns:a16="http://schemas.microsoft.com/office/drawing/2014/main" id="{B402F9FD-AB14-4CB3-9B89-D9739F0D9AE5}"/>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E34033F9-2611-4B42-9A45-7A4E0F676D9B}"/>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C886ED83-9615-4749-9FE3-3AB6861DAB6D}"/>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80CF8E99-49C6-4EE4-B176-C85789DD9494}"/>
              </a:ext>
            </a:extLst>
          </p:cNvPr>
          <p:cNvSpPr>
            <a:spLocks noGrp="1"/>
          </p:cNvSpPr>
          <p:nvPr>
            <p:ph type="sldNum" sz="quarter" idx="12"/>
          </p:nvPr>
        </p:nvSpPr>
        <p:spPr/>
        <p:txBody>
          <a:bodyPr/>
          <a:lstStyle/>
          <a:p>
            <a:fld id="{D64A4081-96DA-4357-B571-9C6EDCBB5541}" type="slidenum">
              <a:rPr lang="en-US" smtClean="0"/>
              <a:t>17</a:t>
            </a:fld>
            <a:endParaRPr lang="en-US"/>
          </a:p>
        </p:txBody>
      </p:sp>
    </p:spTree>
    <p:extLst>
      <p:ext uri="{BB962C8B-B14F-4D97-AF65-F5344CB8AC3E}">
        <p14:creationId xmlns:p14="http://schemas.microsoft.com/office/powerpoint/2010/main" val="209398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07284C-450B-493C-8B3C-D37E2DBBB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18" y="-1"/>
            <a:ext cx="12192000" cy="6858001"/>
          </a:xfrm>
          <a:prstGeom prst="rect">
            <a:avLst/>
          </a:prstGeom>
        </p:spPr>
      </p:pic>
      <p:sp>
        <p:nvSpPr>
          <p:cNvPr id="5" name="Rectangle: Rounded Corners 14">
            <a:extLst>
              <a:ext uri="{FF2B5EF4-FFF2-40B4-BE49-F238E27FC236}">
                <a16:creationId xmlns:a16="http://schemas.microsoft.com/office/drawing/2014/main" id="{78806EA6-DAF2-48EE-A55C-EBAB30234C73}"/>
              </a:ext>
            </a:extLst>
          </p:cNvPr>
          <p:cNvSpPr/>
          <p:nvPr/>
        </p:nvSpPr>
        <p:spPr>
          <a:xfrm>
            <a:off x="0" y="1902409"/>
            <a:ext cx="12192000" cy="3414057"/>
          </a:xfrm>
          <a:prstGeom prst="roundRect">
            <a:avLst>
              <a:gd name="adj" fmla="val 0"/>
            </a:avLst>
          </a:prstGeom>
          <a:gradFill>
            <a:gsLst>
              <a:gs pos="0">
                <a:srgbClr val="73000A">
                  <a:alpha val="58000"/>
                </a:srgbClr>
              </a:gs>
              <a:gs pos="100000">
                <a:srgbClr val="73000A">
                  <a:alpha val="63000"/>
                </a:srgb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TextBox 1">
            <a:extLst>
              <a:ext uri="{FF2B5EF4-FFF2-40B4-BE49-F238E27FC236}">
                <a16:creationId xmlns:a16="http://schemas.microsoft.com/office/drawing/2014/main" id="{B193CFBD-E9BF-42ED-A274-9C455338D79F}"/>
              </a:ext>
            </a:extLst>
          </p:cNvPr>
          <p:cNvSpPr txBox="1"/>
          <p:nvPr/>
        </p:nvSpPr>
        <p:spPr>
          <a:xfrm>
            <a:off x="1401536" y="3075057"/>
            <a:ext cx="9388929"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rPr>
              <a:t>Pregnancy</a:t>
            </a:r>
          </a:p>
        </p:txBody>
      </p:sp>
      <p:sp>
        <p:nvSpPr>
          <p:cNvPr id="3" name="Slide Number Placeholder 2">
            <a:extLst>
              <a:ext uri="{FF2B5EF4-FFF2-40B4-BE49-F238E27FC236}">
                <a16:creationId xmlns:a16="http://schemas.microsoft.com/office/drawing/2014/main" id="{242B34E2-938E-41F4-A2CD-65DAE2B62350}"/>
              </a:ext>
            </a:extLst>
          </p:cNvPr>
          <p:cNvSpPr>
            <a:spLocks noGrp="1"/>
          </p:cNvSpPr>
          <p:nvPr>
            <p:ph type="sldNum" sz="quarter" idx="12"/>
          </p:nvPr>
        </p:nvSpPr>
        <p:spPr/>
        <p:txBody>
          <a:bodyPr/>
          <a:lstStyle/>
          <a:p>
            <a:fld id="{D64A4081-96DA-4357-B571-9C6EDCBB5541}" type="slidenum">
              <a:rPr lang="en-US" smtClean="0"/>
              <a:t>18</a:t>
            </a:fld>
            <a:endParaRPr lang="en-US"/>
          </a:p>
        </p:txBody>
      </p:sp>
      <p:pic>
        <p:nvPicPr>
          <p:cNvPr id="10" name="Picture 9">
            <a:extLst>
              <a:ext uri="{FF2B5EF4-FFF2-40B4-BE49-F238E27FC236}">
                <a16:creationId xmlns:a16="http://schemas.microsoft.com/office/drawing/2014/main" id="{EA189B7D-F25D-4464-AB56-6E0023854BE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6332" y="6276499"/>
            <a:ext cx="1383735" cy="481299"/>
          </a:xfrm>
          <a:prstGeom prst="rect">
            <a:avLst/>
          </a:prstGeom>
        </p:spPr>
      </p:pic>
    </p:spTree>
    <p:extLst>
      <p:ext uri="{BB962C8B-B14F-4D97-AF65-F5344CB8AC3E}">
        <p14:creationId xmlns:p14="http://schemas.microsoft.com/office/powerpoint/2010/main" val="353761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09077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Nutrition and Pregnancy</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808247" y="1184271"/>
            <a:ext cx="10565874" cy="4510410"/>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More protein, iron, calcium, and folic acid than before pregnancy; and more calories. </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But "eating for two" doesn't mean eating twice as much. </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Gain weight gradually, with most in the last trimester. </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2 to 4 pounds total during the first trimester</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3 to 4 pounds per month for the second and third trimesters</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Most women ~300 calories a day more during at least the last six months of pregnancy than they did before they were pregnant.</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Fetus needs healthy foods that are packed with nutrients - not "empty calories" such as those found in soft drinks, candies, and desserts.</a:t>
            </a:r>
          </a:p>
          <a:p>
            <a:pPr marL="914400" lvl="1" indent="-457200">
              <a:spcAft>
                <a:spcPts val="9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900"/>
              </a:spcAft>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7" name="TextBox 6">
            <a:extLst>
              <a:ext uri="{FF2B5EF4-FFF2-40B4-BE49-F238E27FC236}">
                <a16:creationId xmlns:a16="http://schemas.microsoft.com/office/drawing/2014/main" id="{9F15DA9B-E806-4DA3-BE9E-EE2A8B873D45}"/>
              </a:ext>
            </a:extLst>
          </p:cNvPr>
          <p:cNvSpPr txBox="1"/>
          <p:nvPr/>
        </p:nvSpPr>
        <p:spPr>
          <a:xfrm>
            <a:off x="6463914" y="5929166"/>
            <a:ext cx="4304383" cy="253916"/>
          </a:xfrm>
          <a:prstGeom prst="rect">
            <a:avLst/>
          </a:prstGeom>
          <a:noFill/>
        </p:spPr>
        <p:txBody>
          <a:bodyPr wrap="none" rtlCol="0">
            <a:spAutoFit/>
          </a:bodyPr>
          <a:lstStyle/>
          <a:p>
            <a:r>
              <a:rPr lang="en-US" sz="1050" dirty="0">
                <a:solidFill>
                  <a:schemeClr val="bg2">
                    <a:lumMod val="2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https://www.acog.org/womens-health/faqs/nutrition-during-pregnancy</a:t>
            </a:r>
            <a:endParaRPr lang="en-US" sz="1050" dirty="0">
              <a:solidFill>
                <a:schemeClr val="bg2">
                  <a:lumMod val="25000"/>
                </a:schemeClr>
              </a:solidFill>
              <a:latin typeface="Arial" panose="020B0604020202020204" pitchFamily="34" charset="0"/>
            </a:endParaRPr>
          </a:p>
        </p:txBody>
      </p:sp>
      <p:grpSp>
        <p:nvGrpSpPr>
          <p:cNvPr id="9" name="Group 8">
            <a:extLst>
              <a:ext uri="{FF2B5EF4-FFF2-40B4-BE49-F238E27FC236}">
                <a16:creationId xmlns:a16="http://schemas.microsoft.com/office/drawing/2014/main" id="{8B1476B0-5AC6-4958-9D7C-EC9BB799BE05}"/>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2689A2A2-429B-4E9D-A13F-8B414A59A43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6CA333F5-B09F-4E40-81EE-ABCE59C6208C}"/>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BDAB5891-503F-4436-B24A-D73981699577}"/>
              </a:ext>
            </a:extLst>
          </p:cNvPr>
          <p:cNvSpPr>
            <a:spLocks noGrp="1"/>
          </p:cNvSpPr>
          <p:nvPr>
            <p:ph type="sldNum" sz="quarter" idx="12"/>
          </p:nvPr>
        </p:nvSpPr>
        <p:spPr/>
        <p:txBody>
          <a:bodyPr/>
          <a:lstStyle/>
          <a:p>
            <a:fld id="{D64A4081-96DA-4357-B571-9C6EDCBB5541}" type="slidenum">
              <a:rPr lang="en-US" smtClean="0"/>
              <a:t>19</a:t>
            </a:fld>
            <a:endParaRPr lang="en-US"/>
          </a:p>
        </p:txBody>
      </p:sp>
    </p:spTree>
    <p:extLst>
      <p:ext uri="{BB962C8B-B14F-4D97-AF65-F5344CB8AC3E}">
        <p14:creationId xmlns:p14="http://schemas.microsoft.com/office/powerpoint/2010/main" val="351473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4">
            <a:extLst>
              <a:ext uri="{FF2B5EF4-FFF2-40B4-BE49-F238E27FC236}">
                <a16:creationId xmlns:a16="http://schemas.microsoft.com/office/drawing/2014/main" id="{8CCEAC79-11C8-4D4F-9207-C45F0F3D132D}"/>
              </a:ext>
            </a:extLst>
          </p:cNvPr>
          <p:cNvSpPr/>
          <p:nvPr/>
        </p:nvSpPr>
        <p:spPr>
          <a:xfrm>
            <a:off x="2680904" y="4668678"/>
            <a:ext cx="2056651" cy="307819"/>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 name="Rectangle: Rounded Corners 14">
            <a:extLst>
              <a:ext uri="{FF2B5EF4-FFF2-40B4-BE49-F238E27FC236}">
                <a16:creationId xmlns:a16="http://schemas.microsoft.com/office/drawing/2014/main" id="{891EB3EB-0BB6-4BA0-B1DF-E8AFCE159C70}"/>
              </a:ext>
            </a:extLst>
          </p:cNvPr>
          <p:cNvSpPr/>
          <p:nvPr/>
        </p:nvSpPr>
        <p:spPr>
          <a:xfrm>
            <a:off x="0" y="2879725"/>
            <a:ext cx="12192000" cy="1293410"/>
          </a:xfrm>
          <a:prstGeom prst="roundRect">
            <a:avLst>
              <a:gd name="adj" fmla="val 0"/>
            </a:avLst>
          </a:prstGeom>
          <a:solidFill>
            <a:srgbClr val="7300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5" name="Rectangle 4">
            <a:extLst>
              <a:ext uri="{FF2B5EF4-FFF2-40B4-BE49-F238E27FC236}">
                <a16:creationId xmlns:a16="http://schemas.microsoft.com/office/drawing/2014/main" id="{67C208C0-82B1-4D2B-8CD8-826A6C9F2CEC}"/>
              </a:ext>
            </a:extLst>
          </p:cNvPr>
          <p:cNvSpPr/>
          <p:nvPr/>
        </p:nvSpPr>
        <p:spPr bwMode="auto">
          <a:xfrm>
            <a:off x="1856878" y="5285586"/>
            <a:ext cx="3770001" cy="547137"/>
          </a:xfrm>
          <a:prstGeom prst="rect">
            <a:avLst/>
          </a:prstGeom>
        </p:spPr>
        <p:txBody>
          <a:bodyPr wrap="square">
            <a:spAutoFit/>
          </a:bodyPr>
          <a:lstStyle/>
          <a:p>
            <a:pPr algn="ctr">
              <a:lnSpc>
                <a:spcPct val="150000"/>
              </a:lnSpc>
              <a:defRPr/>
            </a:pPr>
            <a:r>
              <a:rPr lang="en-US" sz="1050" dirty="0">
                <a:latin typeface="Arial" panose="020B0604020202020204" pitchFamily="34" charset="0"/>
                <a:ea typeface="Lato Medium" panose="020F0502020204030203" pitchFamily="34" charset="0"/>
                <a:cs typeface="Arial" panose="020B0604020202020204" pitchFamily="34" charset="0"/>
              </a:rPr>
              <a:t>Associate Professor, Dept. of Biomedical Sciences</a:t>
            </a:r>
          </a:p>
          <a:p>
            <a:pPr algn="ctr">
              <a:lnSpc>
                <a:spcPct val="150000"/>
              </a:lnSpc>
              <a:defRPr/>
            </a:pPr>
            <a:r>
              <a:rPr lang="en-US" sz="1050" dirty="0">
                <a:latin typeface="Arial" panose="020B0604020202020204" pitchFamily="34" charset="0"/>
                <a:ea typeface="Lato Medium" panose="020F0502020204030203" pitchFamily="34" charset="0"/>
                <a:cs typeface="Arial" panose="020B0604020202020204" pitchFamily="34" charset="0"/>
              </a:rPr>
              <a:t>University of South Carolina School of Medicine Greenville</a:t>
            </a:r>
            <a:endParaRPr lang="id-ID" sz="900" dirty="0">
              <a:latin typeface="Arial" panose="020B0604020202020204" pitchFamily="34" charset="0"/>
              <a:ea typeface="Lato Medium" panose="020F0502020204030203" pitchFamily="34" charset="0"/>
              <a:cs typeface="Arial" panose="020B0604020202020204" pitchFamily="34" charset="0"/>
            </a:endParaRPr>
          </a:p>
        </p:txBody>
      </p:sp>
      <p:sp>
        <p:nvSpPr>
          <p:cNvPr id="6" name="Rectangle 55">
            <a:extLst>
              <a:ext uri="{FF2B5EF4-FFF2-40B4-BE49-F238E27FC236}">
                <a16:creationId xmlns:a16="http://schemas.microsoft.com/office/drawing/2014/main" id="{F309DECE-3E9A-44DB-A504-22D1C5D4E8C1}"/>
              </a:ext>
            </a:extLst>
          </p:cNvPr>
          <p:cNvSpPr>
            <a:spLocks noChangeArrowheads="1"/>
          </p:cNvSpPr>
          <p:nvPr/>
        </p:nvSpPr>
        <p:spPr bwMode="auto">
          <a:xfrm>
            <a:off x="1898217" y="5035832"/>
            <a:ext cx="34584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Arial" panose="020B0604020202020204" pitchFamily="34" charset="0"/>
                <a:cs typeface="Arial" panose="020B0604020202020204" pitchFamily="34" charset="0"/>
              </a:rPr>
              <a:t>JENNIFER L. TRILK, PhD, FACSM, </a:t>
            </a:r>
            <a:r>
              <a:rPr lang="en-US" altLang="en-US" sz="1200" dirty="0" err="1">
                <a:latin typeface="Arial" panose="020B0604020202020204" pitchFamily="34" charset="0"/>
                <a:cs typeface="Arial" panose="020B0604020202020204" pitchFamily="34" charset="0"/>
              </a:rPr>
              <a:t>DipACLM</a:t>
            </a:r>
            <a:endParaRPr lang="id-ID" altLang="en-US" sz="12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DDE76A3-578C-472C-B868-0CDD77DB03D0}"/>
              </a:ext>
            </a:extLst>
          </p:cNvPr>
          <p:cNvGrpSpPr/>
          <p:nvPr/>
        </p:nvGrpSpPr>
        <p:grpSpPr bwMode="auto">
          <a:xfrm>
            <a:off x="3156590" y="4695794"/>
            <a:ext cx="1040206" cy="226159"/>
            <a:chOff x="9475619" y="5793834"/>
            <a:chExt cx="648944" cy="140980"/>
          </a:xfrm>
          <a:solidFill>
            <a:schemeClr val="bg1"/>
          </a:solidFill>
        </p:grpSpPr>
        <p:sp>
          <p:nvSpPr>
            <p:cNvPr id="8" name="Freeform 74">
              <a:extLst>
                <a:ext uri="{FF2B5EF4-FFF2-40B4-BE49-F238E27FC236}">
                  <a16:creationId xmlns:a16="http://schemas.microsoft.com/office/drawing/2014/main" id="{F9977E15-5508-49D7-AAB4-C8417DC7211A}"/>
                </a:ext>
              </a:extLst>
            </p:cNvPr>
            <p:cNvSpPr>
              <a:spLocks noChangeArrowheads="1"/>
            </p:cNvSpPr>
            <p:nvPr/>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9" name="Freeform 75">
              <a:extLst>
                <a:ext uri="{FF2B5EF4-FFF2-40B4-BE49-F238E27FC236}">
                  <a16:creationId xmlns:a16="http://schemas.microsoft.com/office/drawing/2014/main" id="{AD87287D-B86F-48CB-B29E-571000341F47}"/>
                </a:ext>
              </a:extLst>
            </p:cNvPr>
            <p:cNvSpPr>
              <a:spLocks noChangeArrowheads="1"/>
            </p:cNvSpPr>
            <p:nvPr/>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10" name="Freeform 85">
              <a:extLst>
                <a:ext uri="{FF2B5EF4-FFF2-40B4-BE49-F238E27FC236}">
                  <a16:creationId xmlns:a16="http://schemas.microsoft.com/office/drawing/2014/main" id="{125B501D-446A-40CD-9998-36A9A8CED947}"/>
                </a:ext>
              </a:extLst>
            </p:cNvPr>
            <p:cNvSpPr>
              <a:spLocks noChangeArrowheads="1"/>
            </p:cNvSpPr>
            <p:nvPr/>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grpSp>
      <p:sp>
        <p:nvSpPr>
          <p:cNvPr id="11" name="Rectangle: Rounded Corners 14">
            <a:extLst>
              <a:ext uri="{FF2B5EF4-FFF2-40B4-BE49-F238E27FC236}">
                <a16:creationId xmlns:a16="http://schemas.microsoft.com/office/drawing/2014/main" id="{E873EDF1-6840-4A92-ABA9-70306DC5386C}"/>
              </a:ext>
            </a:extLst>
          </p:cNvPr>
          <p:cNvSpPr/>
          <p:nvPr/>
        </p:nvSpPr>
        <p:spPr>
          <a:xfrm>
            <a:off x="7418459" y="4668019"/>
            <a:ext cx="2056651" cy="307819"/>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dirty="0">
              <a:latin typeface="Arial" panose="020B0604020202020204" pitchFamily="34" charset="0"/>
            </a:endParaRPr>
          </a:p>
        </p:txBody>
      </p:sp>
      <p:sp>
        <p:nvSpPr>
          <p:cNvPr id="13" name="Rectangle 12">
            <a:extLst>
              <a:ext uri="{FF2B5EF4-FFF2-40B4-BE49-F238E27FC236}">
                <a16:creationId xmlns:a16="http://schemas.microsoft.com/office/drawing/2014/main" id="{18D33AAE-4015-4444-9910-3BF3AC4C5291}"/>
              </a:ext>
            </a:extLst>
          </p:cNvPr>
          <p:cNvSpPr/>
          <p:nvPr/>
        </p:nvSpPr>
        <p:spPr bwMode="auto">
          <a:xfrm>
            <a:off x="7444697" y="5285586"/>
            <a:ext cx="2030413" cy="546303"/>
          </a:xfrm>
          <a:prstGeom prst="rect">
            <a:avLst/>
          </a:prstGeom>
        </p:spPr>
        <p:txBody>
          <a:bodyPr lIns="91440" tIns="45720" rIns="91440" bIns="45720" anchor="t">
            <a:spAutoFit/>
          </a:bodyPr>
          <a:lstStyle/>
          <a:p>
            <a:pPr algn="ctr">
              <a:lnSpc>
                <a:spcPct val="150000"/>
              </a:lnSpc>
              <a:defRPr/>
            </a:pPr>
            <a:r>
              <a:rPr lang="id-ID" sz="1050" dirty="0" err="1">
                <a:latin typeface="Arial" panose="020B0604020202020204" pitchFamily="34" charset="0"/>
                <a:ea typeface="+mn-lt"/>
                <a:cs typeface="Arial" panose="020B0604020202020204" pitchFamily="34" charset="0"/>
              </a:rPr>
              <a:t>Obstetric</a:t>
            </a:r>
            <a:r>
              <a:rPr lang="id-ID" sz="1050" dirty="0">
                <a:latin typeface="Arial" panose="020B0604020202020204" pitchFamily="34" charset="0"/>
                <a:ea typeface="+mn-lt"/>
                <a:cs typeface="Arial" panose="020B0604020202020204" pitchFamily="34" charset="0"/>
              </a:rPr>
              <a:t> </a:t>
            </a:r>
            <a:r>
              <a:rPr lang="id-ID" sz="1050" dirty="0" err="1">
                <a:latin typeface="Arial" panose="020B0604020202020204" pitchFamily="34" charset="0"/>
                <a:ea typeface="+mn-lt"/>
                <a:cs typeface="Arial" panose="020B0604020202020204" pitchFamily="34" charset="0"/>
              </a:rPr>
              <a:t>Hospitalist</a:t>
            </a:r>
            <a:endParaRPr lang="id-ID" sz="1050" dirty="0">
              <a:latin typeface="Arial" panose="020B0604020202020204" pitchFamily="34" charset="0"/>
              <a:ea typeface="+mn-lt"/>
              <a:cs typeface="Arial" panose="020B0604020202020204" pitchFamily="34" charset="0"/>
            </a:endParaRPr>
          </a:p>
          <a:p>
            <a:pPr algn="ctr">
              <a:lnSpc>
                <a:spcPct val="150000"/>
              </a:lnSpc>
              <a:defRPr/>
            </a:pPr>
            <a:r>
              <a:rPr lang="en-US" sz="1050" dirty="0">
                <a:latin typeface="Arial" panose="020B0604020202020204" pitchFamily="34" charset="0"/>
              </a:rPr>
              <a:t>Prisma Health</a:t>
            </a:r>
            <a:endParaRPr lang="id-ID" sz="1050" dirty="0">
              <a:latin typeface="Arial" panose="020B0604020202020204" pitchFamily="34" charset="0"/>
            </a:endParaRPr>
          </a:p>
        </p:txBody>
      </p:sp>
      <p:sp>
        <p:nvSpPr>
          <p:cNvPr id="14" name="Rectangle 63">
            <a:extLst>
              <a:ext uri="{FF2B5EF4-FFF2-40B4-BE49-F238E27FC236}">
                <a16:creationId xmlns:a16="http://schemas.microsoft.com/office/drawing/2014/main" id="{0EA7B085-B8F7-4697-8800-27509796FBE9}"/>
              </a:ext>
            </a:extLst>
          </p:cNvPr>
          <p:cNvSpPr>
            <a:spLocks noChangeArrowheads="1"/>
          </p:cNvSpPr>
          <p:nvPr/>
        </p:nvSpPr>
        <p:spPr bwMode="auto">
          <a:xfrm>
            <a:off x="7612132" y="5035832"/>
            <a:ext cx="1695542" cy="27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dirty="0">
                <a:latin typeface="Arial" panose="020B0604020202020204" pitchFamily="34" charset="0"/>
                <a:cs typeface="Arial" panose="020B0604020202020204" pitchFamily="34" charset="0"/>
              </a:rPr>
              <a:t>ADAM TYSON, MD</a:t>
            </a:r>
          </a:p>
        </p:txBody>
      </p:sp>
      <p:grpSp>
        <p:nvGrpSpPr>
          <p:cNvPr id="15" name="Group 14">
            <a:extLst>
              <a:ext uri="{FF2B5EF4-FFF2-40B4-BE49-F238E27FC236}">
                <a16:creationId xmlns:a16="http://schemas.microsoft.com/office/drawing/2014/main" id="{AAD428EB-9392-4218-A3E6-E35A067FDD03}"/>
              </a:ext>
            </a:extLst>
          </p:cNvPr>
          <p:cNvGrpSpPr/>
          <p:nvPr/>
        </p:nvGrpSpPr>
        <p:grpSpPr bwMode="auto">
          <a:xfrm>
            <a:off x="7985079" y="4701386"/>
            <a:ext cx="1041020" cy="226159"/>
            <a:chOff x="9475619" y="5793834"/>
            <a:chExt cx="648944" cy="140980"/>
          </a:xfrm>
          <a:solidFill>
            <a:schemeClr val="bg1"/>
          </a:solidFill>
        </p:grpSpPr>
        <p:sp>
          <p:nvSpPr>
            <p:cNvPr id="16" name="Freeform 74">
              <a:extLst>
                <a:ext uri="{FF2B5EF4-FFF2-40B4-BE49-F238E27FC236}">
                  <a16:creationId xmlns:a16="http://schemas.microsoft.com/office/drawing/2014/main" id="{5D2C4C2A-758D-4E3D-8F43-F0FEFDD9D57E}"/>
                </a:ext>
              </a:extLst>
            </p:cNvPr>
            <p:cNvSpPr>
              <a:spLocks noChangeArrowheads="1"/>
            </p:cNvSpPr>
            <p:nvPr/>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17" name="Freeform 75">
              <a:extLst>
                <a:ext uri="{FF2B5EF4-FFF2-40B4-BE49-F238E27FC236}">
                  <a16:creationId xmlns:a16="http://schemas.microsoft.com/office/drawing/2014/main" id="{1D5DC2A7-9C2C-4B70-A527-2D0B085712C5}"/>
                </a:ext>
              </a:extLst>
            </p:cNvPr>
            <p:cNvSpPr>
              <a:spLocks noChangeArrowheads="1"/>
            </p:cNvSpPr>
            <p:nvPr/>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sp>
          <p:nvSpPr>
            <p:cNvPr id="18" name="Freeform 85">
              <a:extLst>
                <a:ext uri="{FF2B5EF4-FFF2-40B4-BE49-F238E27FC236}">
                  <a16:creationId xmlns:a16="http://schemas.microsoft.com/office/drawing/2014/main" id="{34792BA5-8D23-4933-BF0F-6DB5AE673459}"/>
                </a:ext>
              </a:extLst>
            </p:cNvPr>
            <p:cNvSpPr>
              <a:spLocks noChangeArrowheads="1"/>
            </p:cNvSpPr>
            <p:nvPr/>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pPr eaLnBrk="1" fontAlgn="auto" hangingPunct="1">
                <a:spcBef>
                  <a:spcPts val="0"/>
                </a:spcBef>
                <a:spcAft>
                  <a:spcPts val="0"/>
                </a:spcAft>
                <a:defRPr/>
              </a:pPr>
              <a:endParaRPr lang="en-US" dirty="0">
                <a:latin typeface="Arial" panose="020B0604020202020204" pitchFamily="34" charset="0"/>
                <a:ea typeface="Lato Light" panose="020F0502020204030203" pitchFamily="34" charset="0"/>
                <a:cs typeface="Arial" panose="020B0604020202020204" pitchFamily="34" charset="0"/>
              </a:endParaRPr>
            </a:p>
          </p:txBody>
        </p:sp>
      </p:grpSp>
      <p:pic>
        <p:nvPicPr>
          <p:cNvPr id="20" name="Picture Placeholder 4">
            <a:extLst>
              <a:ext uri="{FF2B5EF4-FFF2-40B4-BE49-F238E27FC236}">
                <a16:creationId xmlns:a16="http://schemas.microsoft.com/office/drawing/2014/main" id="{DDF52366-CDC4-4650-A282-41A2990848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418459" y="2294593"/>
            <a:ext cx="2056652" cy="2313432"/>
          </a:xfrm>
          <a:custGeom>
            <a:avLst/>
            <a:gdLst>
              <a:gd name="T0" fmla="*/ 14623 w 2169581"/>
              <a:gd name="T1" fmla="*/ 0 h 3746091"/>
              <a:gd name="T2" fmla="*/ 2775874 w 2169581"/>
              <a:gd name="T3" fmla="*/ 0 h 3746091"/>
              <a:gd name="T4" fmla="*/ 2790497 w 2169581"/>
              <a:gd name="T5" fmla="*/ 9523 h 3746091"/>
              <a:gd name="T6" fmla="*/ 2790497 w 2169581"/>
              <a:gd name="T7" fmla="*/ 3128446 h 3746091"/>
              <a:gd name="T8" fmla="*/ 2775874 w 2169581"/>
              <a:gd name="T9" fmla="*/ 3137969 h 3746091"/>
              <a:gd name="T10" fmla="*/ 14623 w 2169581"/>
              <a:gd name="T11" fmla="*/ 3137969 h 3746091"/>
              <a:gd name="T12" fmla="*/ 0 w 2169581"/>
              <a:gd name="T13" fmla="*/ 3128446 h 3746091"/>
              <a:gd name="T14" fmla="*/ 0 w 2169581"/>
              <a:gd name="T15" fmla="*/ 9523 h 3746091"/>
              <a:gd name="T16" fmla="*/ 14623 w 2169581"/>
              <a:gd name="T17" fmla="*/ 0 h 3746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3" name="Group 2">
            <a:extLst>
              <a:ext uri="{FF2B5EF4-FFF2-40B4-BE49-F238E27FC236}">
                <a16:creationId xmlns:a16="http://schemas.microsoft.com/office/drawing/2014/main" id="{38646893-FCBD-46EE-82B6-578EF6302052}"/>
              </a:ext>
            </a:extLst>
          </p:cNvPr>
          <p:cNvGrpSpPr/>
          <p:nvPr/>
        </p:nvGrpSpPr>
        <p:grpSpPr>
          <a:xfrm>
            <a:off x="0" y="211147"/>
            <a:ext cx="2743200" cy="102242"/>
            <a:chOff x="0" y="211147"/>
            <a:chExt cx="2743200" cy="102242"/>
          </a:xfrm>
        </p:grpSpPr>
        <p:sp>
          <p:nvSpPr>
            <p:cNvPr id="24" name="Rectangle: Rounded Corners 14">
              <a:extLst>
                <a:ext uri="{FF2B5EF4-FFF2-40B4-BE49-F238E27FC236}">
                  <a16:creationId xmlns:a16="http://schemas.microsoft.com/office/drawing/2014/main" id="{2D5AA213-D8BA-40EF-8880-D8A58D8DC48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1" name="Rectangle: Rounded Corners 14">
              <a:extLst>
                <a:ext uri="{FF2B5EF4-FFF2-40B4-BE49-F238E27FC236}">
                  <a16:creationId xmlns:a16="http://schemas.microsoft.com/office/drawing/2014/main" id="{347CDAE5-D2A6-486F-83F6-C00F2E691E3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2" name="TextBox 21">
            <a:extLst>
              <a:ext uri="{FF2B5EF4-FFF2-40B4-BE49-F238E27FC236}">
                <a16:creationId xmlns:a16="http://schemas.microsoft.com/office/drawing/2014/main" id="{0B0A1220-ECD7-4F16-A8F2-C54E95D49EC5}"/>
              </a:ext>
            </a:extLst>
          </p:cNvPr>
          <p:cNvSpPr txBox="1"/>
          <p:nvPr/>
        </p:nvSpPr>
        <p:spPr>
          <a:xfrm>
            <a:off x="156610" y="281639"/>
            <a:ext cx="290946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DEVELOPED BY</a:t>
            </a:r>
          </a:p>
        </p:txBody>
      </p:sp>
      <p:sp>
        <p:nvSpPr>
          <p:cNvPr id="25" name="Slide Number Placeholder 24">
            <a:extLst>
              <a:ext uri="{FF2B5EF4-FFF2-40B4-BE49-F238E27FC236}">
                <a16:creationId xmlns:a16="http://schemas.microsoft.com/office/drawing/2014/main" id="{7D146388-AF37-4F17-A909-73DA082A3225}"/>
              </a:ext>
            </a:extLst>
          </p:cNvPr>
          <p:cNvSpPr>
            <a:spLocks noGrp="1"/>
          </p:cNvSpPr>
          <p:nvPr>
            <p:ph type="sldNum" sz="quarter" idx="12"/>
          </p:nvPr>
        </p:nvSpPr>
        <p:spPr/>
        <p:txBody>
          <a:bodyPr/>
          <a:lstStyle/>
          <a:p>
            <a:fld id="{D64A4081-96DA-4357-B571-9C6EDCBB5541}" type="slidenum">
              <a:rPr lang="en-US" smtClean="0"/>
              <a:t>2</a:t>
            </a:fld>
            <a:endParaRPr lang="en-US"/>
          </a:p>
        </p:txBody>
      </p:sp>
      <p:pic>
        <p:nvPicPr>
          <p:cNvPr id="26" name="Picture Placeholder 2">
            <a:extLst>
              <a:ext uri="{FF2B5EF4-FFF2-40B4-BE49-F238E27FC236}">
                <a16:creationId xmlns:a16="http://schemas.microsoft.com/office/drawing/2014/main" id="{C8FD808F-624B-4869-8251-3996279850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680904" y="2294592"/>
            <a:ext cx="2056651" cy="2320343"/>
          </a:xfrm>
          <a:custGeom>
            <a:avLst/>
            <a:gdLst>
              <a:gd name="T0" fmla="*/ 14623 w 2169581"/>
              <a:gd name="T1" fmla="*/ 0 h 3746091"/>
              <a:gd name="T2" fmla="*/ 2775874 w 2169581"/>
              <a:gd name="T3" fmla="*/ 0 h 3746091"/>
              <a:gd name="T4" fmla="*/ 2790497 w 2169581"/>
              <a:gd name="T5" fmla="*/ 9523 h 3746091"/>
              <a:gd name="T6" fmla="*/ 2790497 w 2169581"/>
              <a:gd name="T7" fmla="*/ 3128446 h 3746091"/>
              <a:gd name="T8" fmla="*/ 2775874 w 2169581"/>
              <a:gd name="T9" fmla="*/ 3137969 h 3746091"/>
              <a:gd name="T10" fmla="*/ 14623 w 2169581"/>
              <a:gd name="T11" fmla="*/ 3137969 h 3746091"/>
              <a:gd name="T12" fmla="*/ 0 w 2169581"/>
              <a:gd name="T13" fmla="*/ 3128446 h 3746091"/>
              <a:gd name="T14" fmla="*/ 0 w 2169581"/>
              <a:gd name="T15" fmla="*/ 9523 h 3746091"/>
              <a:gd name="T16" fmla="*/ 14623 w 2169581"/>
              <a:gd name="T17" fmla="*/ 0 h 37460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95411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C4A336-3F43-404C-A833-D5A0821E6206}"/>
              </a:ext>
            </a:extLst>
          </p:cNvPr>
          <p:cNvSpPr/>
          <p:nvPr/>
        </p:nvSpPr>
        <p:spPr>
          <a:xfrm>
            <a:off x="8569465" y="743304"/>
            <a:ext cx="3622535" cy="5422643"/>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a:defRPr/>
            </a:pPr>
            <a:r>
              <a:rPr lang="en-US" sz="2400" dirty="0">
                <a:latin typeface="Arial"/>
                <a:cs typeface="Arial"/>
              </a:rPr>
              <a:t>Female Pregnancy</a:t>
            </a:r>
          </a:p>
          <a:p>
            <a:pPr marL="274320" eaLnBrk="1" fontAlgn="auto" hangingPunct="1">
              <a:spcAft>
                <a:spcPts val="0"/>
              </a:spcAft>
              <a:defRPr/>
            </a:pPr>
            <a:r>
              <a:rPr lang="en-US" sz="120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https://www.acog.org/womens-health/faqs/gestational-diabetes</a:t>
            </a:r>
            <a:endParaRPr lang="en-US" sz="1200" dirty="0">
              <a:solidFill>
                <a:schemeClr val="bg1"/>
              </a:solidFill>
              <a:latin typeface="Arial" panose="020B0604020202020204" pitchFamily="34" charset="0"/>
            </a:endParaRPr>
          </a:p>
          <a:p>
            <a:pPr marL="274320" eaLnBrk="1" fontAlgn="auto" hangingPunct="1">
              <a:spcAft>
                <a:spcPts val="0"/>
              </a:spcAft>
              <a:defRPr/>
            </a:pPr>
            <a:endParaRPr lang="en-US" sz="1200" dirty="0">
              <a:solidFill>
                <a:schemeClr val="bg1"/>
              </a:solidFill>
              <a:latin typeface="Arial" panose="020B0604020202020204" pitchFamily="34" charset="0"/>
            </a:endParaRPr>
          </a:p>
          <a:p>
            <a:pPr marL="274320" eaLnBrk="1" fontAlgn="auto" hangingPunct="1">
              <a:spcAft>
                <a:spcPts val="0"/>
              </a:spcAft>
              <a:defRPr/>
            </a:pPr>
            <a:r>
              <a:rPr lang="en-US" sz="1200" dirty="0">
                <a:solidFill>
                  <a:schemeClr val="bg1"/>
                </a:solidFill>
                <a:latin typeface="Arial" panose="020B0604020202020204" pitchFamily="34" charset="0"/>
                <a:hlinkClick r:id="rId4">
                  <a:extLst>
                    <a:ext uri="{A12FA001-AC4F-418D-AE19-62706E023703}">
                      <ahyp:hlinkClr xmlns:ahyp="http://schemas.microsoft.com/office/drawing/2018/hyperlinkcolor" val="tx"/>
                    </a:ext>
                  </a:extLst>
                </a:hlinkClick>
              </a:rPr>
              <a:t>https://care.diabetesjournals.org/</a:t>
            </a:r>
            <a:endParaRPr lang="en-US" sz="12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5339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Gestational Diabetes Mellitus</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875070" y="1027689"/>
            <a:ext cx="6512957" cy="5138258"/>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Modifiable risk factors for GDM </a:t>
            </a:r>
          </a:p>
          <a:p>
            <a:pPr marL="914400" lvl="1" indent="-457200">
              <a:spcAft>
                <a:spcPts val="900"/>
              </a:spcAft>
              <a:buFont typeface="Wingdings" panose="05000000000000000000" pitchFamily="2" charset="2"/>
              <a:buChar char="§"/>
            </a:pPr>
            <a:r>
              <a:rPr lang="en-US" sz="2400" dirty="0">
                <a:solidFill>
                  <a:schemeClr val="tx1"/>
                </a:solidFill>
                <a:latin typeface="Arial"/>
                <a:cs typeface="Arial"/>
              </a:rPr>
              <a:t>Physical inactivity, obesity/overweight, previous GDM, and a history of </a:t>
            </a:r>
            <a:r>
              <a:rPr lang="en-US" sz="2400" dirty="0" err="1">
                <a:solidFill>
                  <a:schemeClr val="tx1"/>
                </a:solidFill>
                <a:latin typeface="Arial"/>
                <a:cs typeface="Arial"/>
              </a:rPr>
              <a:t>macrosomic</a:t>
            </a:r>
            <a:r>
              <a:rPr lang="en-US" sz="2400" dirty="0">
                <a:solidFill>
                  <a:schemeClr val="tx1"/>
                </a:solidFill>
                <a:latin typeface="Arial"/>
                <a:cs typeface="Arial"/>
              </a:rPr>
              <a:t> (&gt; 4kg) babies </a:t>
            </a:r>
          </a:p>
          <a:p>
            <a:pPr marL="914400" lvl="1" indent="-457200">
              <a:spcAft>
                <a:spcPts val="900"/>
              </a:spcAft>
              <a:buFont typeface="Wingdings" panose="05000000000000000000" pitchFamily="2" charset="2"/>
              <a:buChar char="§"/>
            </a:pPr>
            <a:r>
              <a:rPr lang="en-US" sz="2400" dirty="0">
                <a:solidFill>
                  <a:schemeClr val="tx1"/>
                </a:solidFill>
                <a:latin typeface="Arial"/>
                <a:cs typeface="Arial"/>
              </a:rPr>
              <a:t>Women who are overweight have a 1.8–6.5 times greater risk of developing GDM than normal weight women </a:t>
            </a:r>
            <a:endParaRPr lang="en-US" sz="2400" dirty="0">
              <a:solidFill>
                <a:schemeClr val="tx1"/>
              </a:solidFill>
              <a:latin typeface="Arial" panose="020B0604020202020204" pitchFamily="34" charset="0"/>
              <a:cs typeface="Arial"/>
            </a:endParaRP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Between 15%-70% of women with GDM will develop type 2 diabetes later in life</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It is likely that many women who have gestational diabetes are previously undiagnosed with type 2 diabetes</a:t>
            </a:r>
            <a:endParaRPr lang="en-US" sz="2400" baseline="30000"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5B72515F-ECD6-4253-AE74-1621A9672775}"/>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BCB68E4B-722F-419D-B8BA-94C83F693E8B}"/>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78E702DD-AA57-477A-B07D-43FF3868F605}"/>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2E7AFCD8-9510-41CA-BE0C-73A48A60A384}"/>
              </a:ext>
            </a:extLst>
          </p:cNvPr>
          <p:cNvSpPr>
            <a:spLocks noGrp="1"/>
          </p:cNvSpPr>
          <p:nvPr>
            <p:ph type="sldNum" sz="quarter" idx="12"/>
          </p:nvPr>
        </p:nvSpPr>
        <p:spPr/>
        <p:txBody>
          <a:bodyPr/>
          <a:lstStyle/>
          <a:p>
            <a:fld id="{D64A4081-96DA-4357-B571-9C6EDCBB5541}" type="slidenum">
              <a:rPr lang="en-US" smtClean="0"/>
              <a:t>20</a:t>
            </a:fld>
            <a:endParaRPr lang="en-US"/>
          </a:p>
        </p:txBody>
      </p:sp>
      <p:pic>
        <p:nvPicPr>
          <p:cNvPr id="6" name="Picture 5" descr="A person standing in front of a television&#10;&#10;Description automatically generated with medium confidence">
            <a:extLst>
              <a:ext uri="{FF2B5EF4-FFF2-40B4-BE49-F238E27FC236}">
                <a16:creationId xmlns:a16="http://schemas.microsoft.com/office/drawing/2014/main" id="{49367AB4-A8B0-4079-B4A3-BF6D4289013C}"/>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p:blipFill>
        <p:spPr>
          <a:xfrm>
            <a:off x="8061558" y="2114822"/>
            <a:ext cx="3186546" cy="4438379"/>
          </a:xfrm>
          <a:prstGeom prst="rect">
            <a:avLst/>
          </a:prstGeom>
        </p:spPr>
      </p:pic>
    </p:spTree>
    <p:extLst>
      <p:ext uri="{BB962C8B-B14F-4D97-AF65-F5344CB8AC3E}">
        <p14:creationId xmlns:p14="http://schemas.microsoft.com/office/powerpoint/2010/main" val="277602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74221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Gestational Diabetes Mellitus (GDM) </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803631" y="1537055"/>
            <a:ext cx="10428520" cy="1891945"/>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Normal pregnancy</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Placental hormones (estrogen, cortisol and lactogen) contribute to insulin resistance at the muscle level</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Ensures adequate glucose supply for fetal growth and development</a:t>
            </a:r>
          </a:p>
          <a:p>
            <a:pPr marL="457200" indent="-457200">
              <a:spcAft>
                <a:spcPts val="900"/>
              </a:spcAft>
              <a:buFont typeface="Wingdings" panose="05000000000000000000" pitchFamily="2" charset="2"/>
              <a:buChar char="§"/>
            </a:pPr>
            <a:endParaRPr lang="en-US" sz="2400" dirty="0">
              <a:solidFill>
                <a:schemeClr val="tx1"/>
              </a:solidFill>
              <a:latin typeface="Arial" panose="020B0604020202020204" pitchFamily="34" charset="0"/>
            </a:endParaRPr>
          </a:p>
        </p:txBody>
      </p:sp>
      <p:grpSp>
        <p:nvGrpSpPr>
          <p:cNvPr id="10" name="Group 9">
            <a:extLst>
              <a:ext uri="{FF2B5EF4-FFF2-40B4-BE49-F238E27FC236}">
                <a16:creationId xmlns:a16="http://schemas.microsoft.com/office/drawing/2014/main" id="{415DCFC9-B560-4DD0-A33E-521E602924C4}"/>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446923DE-EA43-43ED-99F2-5E76C48B5985}"/>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0884E82C-3ACB-4113-B911-B75646248120}"/>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7362A2BE-7457-4E53-B923-1148A715CE06}"/>
              </a:ext>
            </a:extLst>
          </p:cNvPr>
          <p:cNvSpPr>
            <a:spLocks noGrp="1"/>
          </p:cNvSpPr>
          <p:nvPr>
            <p:ph type="sldNum" sz="quarter" idx="12"/>
          </p:nvPr>
        </p:nvSpPr>
        <p:spPr/>
        <p:txBody>
          <a:bodyPr/>
          <a:lstStyle/>
          <a:p>
            <a:fld id="{D64A4081-96DA-4357-B571-9C6EDCBB5541}" type="slidenum">
              <a:rPr lang="en-US" smtClean="0"/>
              <a:t>21</a:t>
            </a:fld>
            <a:endParaRPr lang="en-US"/>
          </a:p>
        </p:txBody>
      </p:sp>
      <p:sp>
        <p:nvSpPr>
          <p:cNvPr id="6" name="TextBox 5">
            <a:extLst>
              <a:ext uri="{FF2B5EF4-FFF2-40B4-BE49-F238E27FC236}">
                <a16:creationId xmlns:a16="http://schemas.microsoft.com/office/drawing/2014/main" id="{6E21747E-F9D0-4CE1-A6C0-6D4AABBEDFDD}"/>
              </a:ext>
            </a:extLst>
          </p:cNvPr>
          <p:cNvSpPr txBox="1"/>
          <p:nvPr/>
        </p:nvSpPr>
        <p:spPr>
          <a:xfrm>
            <a:off x="7726208" y="3610596"/>
            <a:ext cx="3379398"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dirty="0">
                <a:latin typeface="Arial"/>
                <a:hlinkClick r:id="rId3">
                  <a:extLst>
                    <a:ext uri="{A12FA001-AC4F-418D-AE19-62706E023703}">
                      <ahyp:hlinkClr xmlns:ahyp="http://schemas.microsoft.com/office/drawing/2018/hyperlinkcolor" val="tx"/>
                    </a:ext>
                  </a:extLst>
                </a:hlinkClick>
              </a:rPr>
              <a:t>https://www.ncbi.nlm.nih.gov/</a:t>
            </a:r>
            <a:r>
              <a:rPr lang="en-US" sz="1050" dirty="0">
                <a:latin typeface="Arial"/>
              </a:rPr>
              <a:t>​</a:t>
            </a:r>
          </a:p>
        </p:txBody>
      </p:sp>
    </p:spTree>
    <p:extLst>
      <p:ext uri="{BB962C8B-B14F-4D97-AF65-F5344CB8AC3E}">
        <p14:creationId xmlns:p14="http://schemas.microsoft.com/office/powerpoint/2010/main" val="286649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74221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Gestational Diabetes Mellitus (GDM) </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1189964" y="1177297"/>
            <a:ext cx="5594294" cy="4373477"/>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900"/>
              </a:spcAft>
              <a:buFont typeface="Wingdings" panose="05000000000000000000" pitchFamily="2" charset="2"/>
              <a:buChar char="§"/>
            </a:pPr>
            <a:r>
              <a:rPr lang="en-US" sz="2400" dirty="0">
                <a:solidFill>
                  <a:schemeClr val="tx1"/>
                </a:solidFill>
                <a:latin typeface="Arial"/>
                <a:cs typeface="Arial"/>
              </a:rPr>
              <a:t>In the 2nd (13-28 weeks) &amp; 3rd </a:t>
            </a:r>
            <a:br>
              <a:rPr lang="en-US" sz="2400" dirty="0">
                <a:latin typeface="Arial" panose="020B0604020202020204" pitchFamily="34" charset="0"/>
              </a:rPr>
            </a:br>
            <a:r>
              <a:rPr lang="en-US" sz="2400" dirty="0">
                <a:solidFill>
                  <a:schemeClr val="tx1"/>
                </a:solidFill>
                <a:latin typeface="Arial"/>
                <a:cs typeface="Arial"/>
              </a:rPr>
              <a:t>(28-40 weeks) trimesters, hormones produced in excess, resulting in further insulin resistance </a:t>
            </a:r>
            <a:br>
              <a:rPr lang="en-US" sz="2400" dirty="0">
                <a:solidFill>
                  <a:schemeClr val="tx1"/>
                </a:solidFill>
                <a:latin typeface="Arial"/>
                <a:cs typeface="Arial"/>
              </a:rPr>
            </a:br>
            <a:r>
              <a:rPr lang="en-US" sz="2400" dirty="0">
                <a:solidFill>
                  <a:schemeClr val="tx1"/>
                </a:solidFill>
                <a:latin typeface="Arial"/>
                <a:cs typeface="Arial"/>
              </a:rPr>
              <a:t> </a:t>
            </a:r>
            <a:endParaRPr lang="en-US" sz="2400" dirty="0">
              <a:solidFill>
                <a:schemeClr val="tx1"/>
              </a:solidFill>
              <a:latin typeface="Arial" panose="020B0604020202020204" pitchFamily="34" charset="0"/>
            </a:endParaRPr>
          </a:p>
          <a:p>
            <a:pPr marL="457200" indent="-457200">
              <a:spcAft>
                <a:spcPts val="900"/>
              </a:spcAft>
              <a:buFont typeface="Wingdings" panose="05000000000000000000" pitchFamily="2" charset="2"/>
              <a:buChar char="§"/>
            </a:pPr>
            <a:r>
              <a:rPr lang="en-US" sz="2400" dirty="0">
                <a:solidFill>
                  <a:schemeClr val="tx1"/>
                </a:solidFill>
                <a:latin typeface="Arial"/>
                <a:cs typeface="Arial"/>
              </a:rPr>
              <a:t>When pancreas cannot meet increased insulin demand and if risk factors (genetics, nutrition, obesity, sedentary behavior) for GDM are present, results are hyperglycemia, hyperinsulinemia and GDM</a:t>
            </a:r>
          </a:p>
          <a:p>
            <a:pPr indent="-457200">
              <a:spcAft>
                <a:spcPts val="900"/>
              </a:spcAft>
              <a:buFont typeface="Wingdings" panose="05000000000000000000" pitchFamily="2" charset="2"/>
              <a:buChar char="§"/>
            </a:pPr>
            <a:endParaRPr lang="en-US" sz="2400"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CCA843DD-B31A-4C3C-A3E6-9908D31E00BC}"/>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9BE406B1-4031-4792-B01F-E137715F0F4C}"/>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96D6272A-E1FB-4C7D-9C42-47C05CE0050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E5099C01-5275-4D26-B833-864E41071079}"/>
              </a:ext>
            </a:extLst>
          </p:cNvPr>
          <p:cNvSpPr>
            <a:spLocks noGrp="1"/>
          </p:cNvSpPr>
          <p:nvPr>
            <p:ph type="sldNum" sz="quarter" idx="12"/>
          </p:nvPr>
        </p:nvSpPr>
        <p:spPr/>
        <p:txBody>
          <a:bodyPr/>
          <a:lstStyle/>
          <a:p>
            <a:fld id="{D64A4081-96DA-4357-B571-9C6EDCBB5541}" type="slidenum">
              <a:rPr lang="en-US" smtClean="0"/>
              <a:t>22</a:t>
            </a:fld>
            <a:endParaRPr lang="en-US"/>
          </a:p>
        </p:txBody>
      </p:sp>
      <p:sp>
        <p:nvSpPr>
          <p:cNvPr id="4" name="TextBox 3">
            <a:extLst>
              <a:ext uri="{FF2B5EF4-FFF2-40B4-BE49-F238E27FC236}">
                <a16:creationId xmlns:a16="http://schemas.microsoft.com/office/drawing/2014/main" id="{8DC00532-98D9-4FC9-83AC-32667FA896D6}"/>
              </a:ext>
            </a:extLst>
          </p:cNvPr>
          <p:cNvSpPr txBox="1"/>
          <p:nvPr/>
        </p:nvSpPr>
        <p:spPr>
          <a:xfrm>
            <a:off x="4447986" y="5730851"/>
            <a:ext cx="3379398"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u="sng" dirty="0">
                <a:latin typeface="Arial"/>
                <a:hlinkClick r:id="rId3">
                  <a:extLst>
                    <a:ext uri="{A12FA001-AC4F-418D-AE19-62706E023703}">
                      <ahyp:hlinkClr xmlns:ahyp="http://schemas.microsoft.com/office/drawing/2018/hyperlinkcolor" val="tx"/>
                    </a:ext>
                  </a:extLst>
                </a:hlinkClick>
              </a:rPr>
              <a:t>https://www.ncbi.nlm.nih.gov/</a:t>
            </a:r>
            <a:r>
              <a:rPr lang="en-US" sz="1050" dirty="0">
                <a:latin typeface="Arial"/>
              </a:rPr>
              <a:t>​</a:t>
            </a:r>
          </a:p>
        </p:txBody>
      </p:sp>
    </p:spTree>
    <p:extLst>
      <p:ext uri="{BB962C8B-B14F-4D97-AF65-F5344CB8AC3E}">
        <p14:creationId xmlns:p14="http://schemas.microsoft.com/office/powerpoint/2010/main" val="4208830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46858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Symptoms and Signs of GDM</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10479855" cy="454825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3032368" y="1531208"/>
            <a:ext cx="5111787" cy="454825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Unusual thirst</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Sugar in urine</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Polyuria</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Fatigue</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Nausea</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Blurred vision</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Bladder/vaginal infections </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Most often asymptomatic</a:t>
            </a:r>
          </a:p>
          <a:p>
            <a:pPr marL="457200" indent="-457200">
              <a:spcAft>
                <a:spcPts val="9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771E2129-F5DA-4F0D-871D-77CB1FFC9CCE}"/>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28930612-3E45-417A-A64F-03A41ED6B312}"/>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DAF996E6-E782-463D-84C1-C3FECAF2A214}"/>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54598AF4-0C37-4401-A941-E47957DD1BBE}"/>
              </a:ext>
            </a:extLst>
          </p:cNvPr>
          <p:cNvSpPr>
            <a:spLocks noGrp="1"/>
          </p:cNvSpPr>
          <p:nvPr>
            <p:ph type="sldNum" sz="quarter" idx="12"/>
          </p:nvPr>
        </p:nvSpPr>
        <p:spPr/>
        <p:txBody>
          <a:bodyPr/>
          <a:lstStyle/>
          <a:p>
            <a:fld id="{D64A4081-96DA-4357-B571-9C6EDCBB5541}" type="slidenum">
              <a:rPr lang="en-US" smtClean="0"/>
              <a:t>23</a:t>
            </a:fld>
            <a:endParaRPr lang="en-US"/>
          </a:p>
        </p:txBody>
      </p:sp>
    </p:spTree>
    <p:extLst>
      <p:ext uri="{BB962C8B-B14F-4D97-AF65-F5344CB8AC3E}">
        <p14:creationId xmlns:p14="http://schemas.microsoft.com/office/powerpoint/2010/main" val="211196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46858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Effects of GDM on Mother</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2285116" y="2518364"/>
            <a:ext cx="6859667" cy="3413612"/>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Hypertension</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Gestational hypertension and proteinuria</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Pre-eclampsia</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Increased risk of cesarean delivery</a:t>
            </a:r>
          </a:p>
          <a:p>
            <a:pPr marL="457200" indent="-457200">
              <a:spcAft>
                <a:spcPts val="9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2422BFF4-135C-44C8-81E7-0B402D5BEFAE}"/>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AEFEC8DA-64F8-4F0A-9ED1-237895561019}"/>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7B2FEE46-DF7D-47EC-B107-BD4E37244D2D}"/>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CAC54C4B-E148-4AF4-B34D-3096A808AA7C}"/>
              </a:ext>
            </a:extLst>
          </p:cNvPr>
          <p:cNvSpPr>
            <a:spLocks noGrp="1"/>
          </p:cNvSpPr>
          <p:nvPr>
            <p:ph type="sldNum" sz="quarter" idx="12"/>
          </p:nvPr>
        </p:nvSpPr>
        <p:spPr/>
        <p:txBody>
          <a:bodyPr/>
          <a:lstStyle/>
          <a:p>
            <a:fld id="{D64A4081-96DA-4357-B571-9C6EDCBB5541}" type="slidenum">
              <a:rPr lang="en-US" smtClean="0"/>
              <a:t>24</a:t>
            </a:fld>
            <a:endParaRPr lang="en-US"/>
          </a:p>
        </p:txBody>
      </p:sp>
    </p:spTree>
    <p:extLst>
      <p:ext uri="{BB962C8B-B14F-4D97-AF65-F5344CB8AC3E}">
        <p14:creationId xmlns:p14="http://schemas.microsoft.com/office/powerpoint/2010/main" val="3880505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C4A336-3F43-404C-A833-D5A0821E6206}"/>
              </a:ext>
            </a:extLst>
          </p:cNvPr>
          <p:cNvSpPr/>
          <p:nvPr/>
        </p:nvSpPr>
        <p:spPr>
          <a:xfrm>
            <a:off x="7914011" y="743305"/>
            <a:ext cx="4277989" cy="4666112"/>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r>
              <a:rPr lang="en-US" sz="2400" dirty="0">
                <a:latin typeface="Arial" panose="020B0604020202020204" pitchFamily="34" charset="0"/>
              </a:rPr>
              <a:t>Effects of Glucose</a:t>
            </a:r>
            <a:br>
              <a:rPr lang="en-US" sz="2400" dirty="0">
                <a:latin typeface="Arial" panose="020B0604020202020204" pitchFamily="34" charset="0"/>
              </a:rPr>
            </a:br>
            <a:r>
              <a:rPr lang="en-US" sz="120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https://www.ncbi.nlm.nih.gov/</a:t>
            </a:r>
            <a:endParaRPr lang="en-US" sz="1200" dirty="0">
              <a:solidFill>
                <a:schemeClr val="bg1"/>
              </a:solidFill>
              <a:latin typeface="Arial" panose="020B0604020202020204" pitchFamily="34" charset="0"/>
            </a:endParaRPr>
          </a:p>
          <a:p>
            <a:pPr marL="274320" eaLnBrk="1" fontAlgn="auto" hangingPunct="1">
              <a:spcAft>
                <a:spcPts val="0"/>
              </a:spcAft>
              <a:defRPr/>
            </a:pPr>
            <a:r>
              <a:rPr lang="en-US" sz="2400" dirty="0">
                <a:latin typeface="Arial" panose="020B0604020202020204" pitchFamily="34" charset="0"/>
              </a:rPr>
              <a:t> </a:t>
            </a: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74221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Gestational Diabetes Mellitus (GDM) </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493615" y="1084333"/>
            <a:ext cx="6327972" cy="478769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Maternal hyperglycemia results in:</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Excessive growth of fetus and birth weight (macrosomia: &gt; 4kg)</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Disproportional (larger shoulders than head) which may result in difficult labor and delivery, shoulder dystocia and potential cesarean section delivery</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Babies with fetal hyperinsulinemia in response to excess maternal glucose diffusing into fetal blood</a:t>
            </a:r>
          </a:p>
        </p:txBody>
      </p:sp>
      <p:pic>
        <p:nvPicPr>
          <p:cNvPr id="10" name="Picture 2">
            <a:extLst>
              <a:ext uri="{FF2B5EF4-FFF2-40B4-BE49-F238E27FC236}">
                <a16:creationId xmlns:a16="http://schemas.microsoft.com/office/drawing/2014/main" id="{6C671C01-FF2D-438E-8A53-8DBE852C70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1032" y="1448582"/>
            <a:ext cx="5030575" cy="3960835"/>
          </a:xfrm>
          <a:prstGeom prst="rect">
            <a:avLst/>
          </a:prstGeom>
          <a:ln w="63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a:extLst>
              <a:ext uri="{FF2B5EF4-FFF2-40B4-BE49-F238E27FC236}">
                <a16:creationId xmlns:a16="http://schemas.microsoft.com/office/drawing/2014/main" id="{7C196CA3-55D9-4260-A160-F3EFC8C0334D}"/>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2B7D9D73-152A-48CA-8C38-90FB04D7AF1A}"/>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72B8F58E-D5D9-4CD4-9841-6047705C48EC}"/>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6618749D-20FD-4E7A-A750-A5EE8AE4D594}"/>
              </a:ext>
            </a:extLst>
          </p:cNvPr>
          <p:cNvSpPr>
            <a:spLocks noGrp="1"/>
          </p:cNvSpPr>
          <p:nvPr>
            <p:ph type="sldNum" sz="quarter" idx="12"/>
          </p:nvPr>
        </p:nvSpPr>
        <p:spPr/>
        <p:txBody>
          <a:bodyPr/>
          <a:lstStyle/>
          <a:p>
            <a:fld id="{D64A4081-96DA-4357-B571-9C6EDCBB5541}" type="slidenum">
              <a:rPr lang="en-US" smtClean="0"/>
              <a:t>25</a:t>
            </a:fld>
            <a:endParaRPr lang="en-US"/>
          </a:p>
        </p:txBody>
      </p:sp>
    </p:spTree>
    <p:extLst>
      <p:ext uri="{BB962C8B-B14F-4D97-AF65-F5344CB8AC3E}">
        <p14:creationId xmlns:p14="http://schemas.microsoft.com/office/powerpoint/2010/main" val="3947805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4">
            <a:extLst>
              <a:ext uri="{FF2B5EF4-FFF2-40B4-BE49-F238E27FC236}">
                <a16:creationId xmlns:a16="http://schemas.microsoft.com/office/drawing/2014/main" id="{DF1FD8AE-3A08-4B57-846E-7847BBB2282A}"/>
              </a:ext>
            </a:extLst>
          </p:cNvPr>
          <p:cNvSpPr/>
          <p:nvPr/>
        </p:nvSpPr>
        <p:spPr>
          <a:xfrm rot="10800000">
            <a:off x="0" y="218139"/>
            <a:ext cx="329184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7">
            <a:extLst>
              <a:ext uri="{FF2B5EF4-FFF2-40B4-BE49-F238E27FC236}">
                <a16:creationId xmlns:a16="http://schemas.microsoft.com/office/drawing/2014/main" id="{98C4A336-3F43-404C-A833-D5A0821E6206}"/>
              </a:ext>
            </a:extLst>
          </p:cNvPr>
          <p:cNvSpPr/>
          <p:nvPr/>
        </p:nvSpPr>
        <p:spPr>
          <a:xfrm>
            <a:off x="7914011" y="743305"/>
            <a:ext cx="4277989" cy="4666112"/>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r>
              <a:rPr lang="en-US" sz="2400" dirty="0">
                <a:latin typeface="Arial" panose="020B0604020202020204" pitchFamily="34" charset="0"/>
              </a:rPr>
              <a:t>Effects of Glucose</a:t>
            </a:r>
            <a:br>
              <a:rPr lang="en-US" sz="2400" dirty="0">
                <a:latin typeface="Arial" panose="020B0604020202020204" pitchFamily="34" charset="0"/>
              </a:rPr>
            </a:br>
            <a:r>
              <a:rPr lang="en-US" sz="1200" dirty="0">
                <a:solidFill>
                  <a:schemeClr val="bg1"/>
                </a:solidFill>
                <a:latin typeface="Arial" panose="020B0604020202020204" pitchFamily="34" charset="0"/>
                <a:hlinkClick r:id="rId3">
                  <a:extLst>
                    <a:ext uri="{A12FA001-AC4F-418D-AE19-62706E023703}">
                      <ahyp:hlinkClr xmlns:ahyp="http://schemas.microsoft.com/office/drawing/2018/hyperlinkcolor" val="tx"/>
                    </a:ext>
                  </a:extLst>
                </a:hlinkClick>
              </a:rPr>
              <a:t>https://www.ncbi.nlm.nih.gov/</a:t>
            </a:r>
            <a:endParaRPr lang="en-US" sz="1200" dirty="0">
              <a:solidFill>
                <a:schemeClr val="bg1"/>
              </a:solidFill>
              <a:latin typeface="Arial" panose="020B0604020202020204" pitchFamily="34" charset="0"/>
            </a:endParaRPr>
          </a:p>
          <a:p>
            <a:pPr marL="274320" eaLnBrk="1" fontAlgn="auto" hangingPunct="1">
              <a:spcAft>
                <a:spcPts val="0"/>
              </a:spcAft>
              <a:defRPr/>
            </a:pPr>
            <a:r>
              <a:rPr lang="en-US" sz="2400" dirty="0">
                <a:latin typeface="Arial" panose="020B0604020202020204" pitchFamily="34" charset="0"/>
              </a:rPr>
              <a:t> </a:t>
            </a:r>
          </a:p>
        </p:txBody>
      </p:sp>
      <p:sp>
        <p:nvSpPr>
          <p:cNvPr id="3" name="TextBox 2">
            <a:extLst>
              <a:ext uri="{FF2B5EF4-FFF2-40B4-BE49-F238E27FC236}">
                <a16:creationId xmlns:a16="http://schemas.microsoft.com/office/drawing/2014/main" id="{DA9C497D-BD0D-4DF5-A6D8-EBB9474C5383}"/>
              </a:ext>
            </a:extLst>
          </p:cNvPr>
          <p:cNvSpPr txBox="1"/>
          <p:nvPr/>
        </p:nvSpPr>
        <p:spPr>
          <a:xfrm>
            <a:off x="82193" y="281639"/>
            <a:ext cx="581242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Gestational Diabetes Mellitus (GDM) </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493615" y="1084333"/>
            <a:ext cx="5996198" cy="5065614"/>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Complications</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Fetal and Perinatal mortality </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Congenital malformation </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Neonatal hypoglycemia </a:t>
            </a:r>
            <a:br>
              <a:rPr lang="en-US" sz="2400" dirty="0">
                <a:solidFill>
                  <a:schemeClr val="tx1"/>
                </a:solidFill>
                <a:latin typeface="Arial" panose="020B0604020202020204" pitchFamily="34" charset="0"/>
              </a:rPr>
            </a:br>
            <a:r>
              <a:rPr lang="en-US" sz="2400" dirty="0">
                <a:solidFill>
                  <a:schemeClr val="tx1"/>
                </a:solidFill>
                <a:latin typeface="Arial" panose="020B0604020202020204" pitchFamily="34" charset="0"/>
              </a:rPr>
              <a:t>(BG&lt; 40 mg/dl in first few days after birth)</a:t>
            </a:r>
          </a:p>
          <a:p>
            <a:pPr marL="914400" lvl="1" indent="-457200">
              <a:spcAft>
                <a:spcPts val="900"/>
              </a:spcAft>
              <a:buFont typeface="Wingdings" panose="05000000000000000000" pitchFamily="2" charset="2"/>
              <a:buChar char="§"/>
            </a:pPr>
            <a:r>
              <a:rPr lang="en-US" sz="2400" dirty="0">
                <a:solidFill>
                  <a:schemeClr val="tx1"/>
                </a:solidFill>
                <a:latin typeface="Arial"/>
                <a:cs typeface="Arial"/>
              </a:rPr>
              <a:t>Hyperbilirubinemia </a:t>
            </a:r>
            <a:br>
              <a:rPr lang="en-US" sz="2400" dirty="0">
                <a:latin typeface="Arial" panose="020B0604020202020204" pitchFamily="34" charset="0"/>
              </a:rPr>
            </a:br>
            <a:r>
              <a:rPr lang="en-US" sz="2400" dirty="0">
                <a:solidFill>
                  <a:schemeClr val="tx1"/>
                </a:solidFill>
                <a:latin typeface="Arial"/>
                <a:cs typeface="Arial"/>
              </a:rPr>
              <a:t>(elevated </a:t>
            </a:r>
            <a:r>
              <a:rPr lang="en-US" sz="2400">
                <a:solidFill>
                  <a:schemeClr val="tx1"/>
                </a:solidFill>
                <a:latin typeface="Arial"/>
                <a:cs typeface="Arial"/>
              </a:rPr>
              <a:t>bile</a:t>
            </a:r>
            <a:r>
              <a:rPr lang="en-US" sz="2400" dirty="0">
                <a:solidFill>
                  <a:schemeClr val="tx1"/>
                </a:solidFill>
                <a:latin typeface="Arial"/>
                <a:cs typeface="Arial"/>
              </a:rPr>
              <a:t> pigment)</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Polycythemia</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Hypocalcemia</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Respiratory distress syndrome</a:t>
            </a:r>
          </a:p>
        </p:txBody>
      </p:sp>
      <p:pic>
        <p:nvPicPr>
          <p:cNvPr id="10" name="Picture 2">
            <a:extLst>
              <a:ext uri="{FF2B5EF4-FFF2-40B4-BE49-F238E27FC236}">
                <a16:creationId xmlns:a16="http://schemas.microsoft.com/office/drawing/2014/main" id="{6C671C01-FF2D-438E-8A53-8DBE852C700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51032" y="1448582"/>
            <a:ext cx="5030575" cy="3960835"/>
          </a:xfrm>
          <a:prstGeom prst="rect">
            <a:avLst/>
          </a:prstGeom>
          <a:ln w="63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a:extLst>
              <a:ext uri="{FF2B5EF4-FFF2-40B4-BE49-F238E27FC236}">
                <a16:creationId xmlns:a16="http://schemas.microsoft.com/office/drawing/2014/main" id="{64BCE3D6-02FF-47E8-A192-FC2C62D5D98B}"/>
              </a:ext>
            </a:extLst>
          </p:cNvPr>
          <p:cNvSpPr>
            <a:spLocks noGrp="1"/>
          </p:cNvSpPr>
          <p:nvPr>
            <p:ph type="sldNum" sz="quarter" idx="12"/>
          </p:nvPr>
        </p:nvSpPr>
        <p:spPr/>
        <p:txBody>
          <a:bodyPr/>
          <a:lstStyle/>
          <a:p>
            <a:fld id="{D64A4081-96DA-4357-B571-9C6EDCBB5541}" type="slidenum">
              <a:rPr lang="en-US" smtClean="0"/>
              <a:t>26</a:t>
            </a:fld>
            <a:endParaRPr lang="en-US"/>
          </a:p>
        </p:txBody>
      </p:sp>
    </p:spTree>
    <p:extLst>
      <p:ext uri="{BB962C8B-B14F-4D97-AF65-F5344CB8AC3E}">
        <p14:creationId xmlns:p14="http://schemas.microsoft.com/office/powerpoint/2010/main" val="1931793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09303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Screening and Diagnosis</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2020529" y="1745227"/>
            <a:ext cx="8150942" cy="3705614"/>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2400"/>
              </a:spcAft>
              <a:buFont typeface="Wingdings" panose="05000000000000000000" pitchFamily="2" charset="2"/>
              <a:buChar char="§"/>
            </a:pPr>
            <a:r>
              <a:rPr lang="en-US" sz="2400" dirty="0">
                <a:solidFill>
                  <a:schemeClr val="tx1"/>
                </a:solidFill>
                <a:latin typeface="Arial" panose="020B0604020202020204" pitchFamily="34" charset="0"/>
              </a:rPr>
              <a:t>Screening for GDM is done between 24-28 weeks in low-risk pregnancies</a:t>
            </a:r>
          </a:p>
          <a:p>
            <a:pPr marL="457200" indent="-457200">
              <a:spcAft>
                <a:spcPts val="2400"/>
              </a:spcAft>
              <a:buFont typeface="Wingdings" panose="05000000000000000000" pitchFamily="2" charset="2"/>
              <a:buChar char="§"/>
            </a:pPr>
            <a:r>
              <a:rPr lang="en-US" sz="2400" dirty="0">
                <a:solidFill>
                  <a:schemeClr val="tx1"/>
                </a:solidFill>
                <a:latin typeface="Arial"/>
                <a:cs typeface="Arial"/>
              </a:rPr>
              <a:t>Screening should be done earlier in higher-risk pregnancies (patients who are obese, twin gestations)</a:t>
            </a:r>
          </a:p>
          <a:p>
            <a:pPr marL="457200" indent="-457200">
              <a:spcAft>
                <a:spcPts val="2400"/>
              </a:spcAft>
              <a:buFont typeface="Wingdings" panose="05000000000000000000" pitchFamily="2" charset="2"/>
              <a:buChar char="§"/>
            </a:pPr>
            <a:r>
              <a:rPr lang="en-US" sz="2400" dirty="0">
                <a:solidFill>
                  <a:schemeClr val="tx1"/>
                </a:solidFill>
                <a:latin typeface="Arial" panose="020B0604020202020204" pitchFamily="34" charset="0"/>
              </a:rPr>
              <a:t>Patients drink a 50-g glucose drink (non-fasting)</a:t>
            </a:r>
          </a:p>
          <a:p>
            <a:pPr marL="457200" indent="-457200">
              <a:spcAft>
                <a:spcPts val="2400"/>
              </a:spcAft>
              <a:buFont typeface="Wingdings" panose="05000000000000000000" pitchFamily="2" charset="2"/>
              <a:buChar char="§"/>
            </a:pPr>
            <a:r>
              <a:rPr lang="en-US" sz="2400" dirty="0">
                <a:solidFill>
                  <a:schemeClr val="tx1"/>
                </a:solidFill>
                <a:latin typeface="Arial" panose="020B0604020202020204" pitchFamily="34" charset="0"/>
              </a:rPr>
              <a:t>Those with serum glucose 140 or higher after one hour go on to a diagnostic test</a:t>
            </a:r>
          </a:p>
        </p:txBody>
      </p:sp>
      <p:grpSp>
        <p:nvGrpSpPr>
          <p:cNvPr id="7" name="Group 6">
            <a:extLst>
              <a:ext uri="{FF2B5EF4-FFF2-40B4-BE49-F238E27FC236}">
                <a16:creationId xmlns:a16="http://schemas.microsoft.com/office/drawing/2014/main" id="{C84D1074-9E1F-4D77-812D-8D8C2AE44187}"/>
              </a:ext>
            </a:extLst>
          </p:cNvPr>
          <p:cNvGrpSpPr/>
          <p:nvPr/>
        </p:nvGrpSpPr>
        <p:grpSpPr>
          <a:xfrm>
            <a:off x="0" y="211147"/>
            <a:ext cx="2743200" cy="102242"/>
            <a:chOff x="0" y="211147"/>
            <a:chExt cx="2743200" cy="102242"/>
          </a:xfrm>
        </p:grpSpPr>
        <p:sp>
          <p:nvSpPr>
            <p:cNvPr id="8" name="Rectangle: Rounded Corners 14">
              <a:extLst>
                <a:ext uri="{FF2B5EF4-FFF2-40B4-BE49-F238E27FC236}">
                  <a16:creationId xmlns:a16="http://schemas.microsoft.com/office/drawing/2014/main" id="{7A2DF4BC-C79A-4108-800C-260B735AFE8C}"/>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9" name="Rectangle: Rounded Corners 14">
              <a:extLst>
                <a:ext uri="{FF2B5EF4-FFF2-40B4-BE49-F238E27FC236}">
                  <a16:creationId xmlns:a16="http://schemas.microsoft.com/office/drawing/2014/main" id="{ADBC580C-A272-41B3-A45F-0238A845C723}"/>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DDB158C7-9E70-4379-BFD7-BF43099882AC}"/>
              </a:ext>
            </a:extLst>
          </p:cNvPr>
          <p:cNvSpPr>
            <a:spLocks noGrp="1"/>
          </p:cNvSpPr>
          <p:nvPr>
            <p:ph type="sldNum" sz="quarter" idx="12"/>
          </p:nvPr>
        </p:nvSpPr>
        <p:spPr/>
        <p:txBody>
          <a:bodyPr/>
          <a:lstStyle/>
          <a:p>
            <a:fld id="{D64A4081-96DA-4357-B571-9C6EDCBB5541}" type="slidenum">
              <a:rPr lang="en-US" smtClean="0"/>
              <a:t>27</a:t>
            </a:fld>
            <a:endParaRPr lang="en-US"/>
          </a:p>
        </p:txBody>
      </p:sp>
    </p:spTree>
    <p:extLst>
      <p:ext uri="{BB962C8B-B14F-4D97-AF65-F5344CB8AC3E}">
        <p14:creationId xmlns:p14="http://schemas.microsoft.com/office/powerpoint/2010/main" val="339552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C4A336-3F43-404C-A833-D5A0821E6206}"/>
              </a:ext>
            </a:extLst>
          </p:cNvPr>
          <p:cNvSpPr/>
          <p:nvPr/>
        </p:nvSpPr>
        <p:spPr>
          <a:xfrm>
            <a:off x="8085761" y="1131721"/>
            <a:ext cx="4106239" cy="4530824"/>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eaLnBrk="1" fontAlgn="auto" hangingPunct="1">
              <a:spcAft>
                <a:spcPts val="0"/>
              </a:spcAft>
              <a:defRPr/>
            </a:pPr>
            <a:r>
              <a:rPr lang="en-US" sz="2400" dirty="0">
                <a:latin typeface="Arial" panose="020B0604020202020204" pitchFamily="34" charset="0"/>
              </a:rPr>
              <a:t>Tolerance Test</a:t>
            </a:r>
          </a:p>
          <a:p>
            <a:pPr marL="274320" eaLnBrk="1" fontAlgn="auto" hangingPunct="1">
              <a:spcAft>
                <a:spcPts val="0"/>
              </a:spcAft>
              <a:defRPr/>
            </a:pPr>
            <a:r>
              <a:rPr lang="en-US" sz="1200" dirty="0">
                <a:latin typeface="Arial" panose="020B0604020202020204" pitchFamily="34" charset="0"/>
              </a:rPr>
              <a:t>Medindia.net</a:t>
            </a: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35203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Oral Glucose Tolerance Test</a:t>
            </a:r>
          </a:p>
        </p:txBody>
      </p:sp>
      <p:pic>
        <p:nvPicPr>
          <p:cNvPr id="11" name="Picture 2">
            <a:extLst>
              <a:ext uri="{FF2B5EF4-FFF2-40B4-BE49-F238E27FC236}">
                <a16:creationId xmlns:a16="http://schemas.microsoft.com/office/drawing/2014/main" id="{4B164968-65C5-4D04-AAC8-A5306DF3E0F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2189" y="3214255"/>
            <a:ext cx="7144839" cy="1870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56CEF567-4F82-49C6-A4A2-7BFC40BD2AE9}"/>
              </a:ext>
            </a:extLst>
          </p:cNvPr>
          <p:cNvSpPr txBox="1"/>
          <p:nvPr/>
        </p:nvSpPr>
        <p:spPr>
          <a:xfrm>
            <a:off x="3327292" y="5937848"/>
            <a:ext cx="4653838" cy="253916"/>
          </a:xfrm>
          <a:prstGeom prst="rect">
            <a:avLst/>
          </a:prstGeom>
          <a:noFill/>
        </p:spPr>
        <p:txBody>
          <a:bodyPr wrap="none" lIns="91440" tIns="45720" rIns="91440" bIns="45720" rtlCol="0" anchor="t">
            <a:spAutoFit/>
          </a:bodyPr>
          <a:lstStyle/>
          <a:p>
            <a:r>
              <a:rPr lang="en-US" sz="1050" dirty="0">
                <a:solidFill>
                  <a:schemeClr val="bg2">
                    <a:lumMod val="2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http://www.perinatology.com/Reference/Reference%20Ranges/30GTT.htm</a:t>
            </a:r>
          </a:p>
        </p:txBody>
      </p:sp>
      <p:grpSp>
        <p:nvGrpSpPr>
          <p:cNvPr id="12" name="Group 11">
            <a:extLst>
              <a:ext uri="{FF2B5EF4-FFF2-40B4-BE49-F238E27FC236}">
                <a16:creationId xmlns:a16="http://schemas.microsoft.com/office/drawing/2014/main" id="{A59AF489-8C98-4EE5-A395-EFC259AE051A}"/>
              </a:ext>
            </a:extLst>
          </p:cNvPr>
          <p:cNvGrpSpPr/>
          <p:nvPr/>
        </p:nvGrpSpPr>
        <p:grpSpPr>
          <a:xfrm>
            <a:off x="0" y="211147"/>
            <a:ext cx="2743200" cy="102242"/>
            <a:chOff x="0" y="211147"/>
            <a:chExt cx="2743200" cy="102242"/>
          </a:xfrm>
        </p:grpSpPr>
        <p:sp>
          <p:nvSpPr>
            <p:cNvPr id="13" name="Rectangle: Rounded Corners 14">
              <a:extLst>
                <a:ext uri="{FF2B5EF4-FFF2-40B4-BE49-F238E27FC236}">
                  <a16:creationId xmlns:a16="http://schemas.microsoft.com/office/drawing/2014/main" id="{3464524F-1FF4-46A7-845B-624C6D9C8184}"/>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4" name="Rectangle: Rounded Corners 14">
              <a:extLst>
                <a:ext uri="{FF2B5EF4-FFF2-40B4-BE49-F238E27FC236}">
                  <a16:creationId xmlns:a16="http://schemas.microsoft.com/office/drawing/2014/main" id="{A25D4219-B8E0-400E-9CB7-F0C90EF86569}"/>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EE4AFAB1-7081-4012-9011-11F6778448AB}"/>
              </a:ext>
            </a:extLst>
          </p:cNvPr>
          <p:cNvSpPr>
            <a:spLocks noGrp="1"/>
          </p:cNvSpPr>
          <p:nvPr>
            <p:ph type="sldNum" sz="quarter" idx="12"/>
          </p:nvPr>
        </p:nvSpPr>
        <p:spPr/>
        <p:txBody>
          <a:bodyPr/>
          <a:lstStyle/>
          <a:p>
            <a:fld id="{D64A4081-96DA-4357-B571-9C6EDCBB5541}" type="slidenum">
              <a:rPr lang="en-US" smtClean="0"/>
              <a:t>28</a:t>
            </a:fld>
            <a:endParaRPr lang="en-US"/>
          </a:p>
        </p:txBody>
      </p:sp>
      <p:pic>
        <p:nvPicPr>
          <p:cNvPr id="15" name="Picture 5">
            <a:extLst>
              <a:ext uri="{FF2B5EF4-FFF2-40B4-BE49-F238E27FC236}">
                <a16:creationId xmlns:a16="http://schemas.microsoft.com/office/drawing/2014/main" id="{E972662B-E0C7-45DE-933F-7C3EAE10EAC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353783" y="1930578"/>
            <a:ext cx="3838217" cy="3943749"/>
          </a:xfrm>
          <a:prstGeom prst="rect">
            <a:avLst/>
          </a:prstGeom>
        </p:spPr>
      </p:pic>
      <p:graphicFrame>
        <p:nvGraphicFramePr>
          <p:cNvPr id="7" name="Table 15">
            <a:extLst>
              <a:ext uri="{FF2B5EF4-FFF2-40B4-BE49-F238E27FC236}">
                <a16:creationId xmlns:a16="http://schemas.microsoft.com/office/drawing/2014/main" id="{89E931AD-058C-427D-99AE-99E82DD0A42B}"/>
              </a:ext>
            </a:extLst>
          </p:cNvPr>
          <p:cNvGraphicFramePr>
            <a:graphicFrameLocks noGrp="1"/>
          </p:cNvGraphicFramePr>
          <p:nvPr>
            <p:extLst>
              <p:ext uri="{D42A27DB-BD31-4B8C-83A1-F6EECF244321}">
                <p14:modId xmlns:p14="http://schemas.microsoft.com/office/powerpoint/2010/main" val="1622561735"/>
              </p:ext>
            </p:extLst>
          </p:nvPr>
        </p:nvGraphicFramePr>
        <p:xfrm>
          <a:off x="401780" y="1966575"/>
          <a:ext cx="7453745" cy="1112520"/>
        </p:xfrm>
        <a:graphic>
          <a:graphicData uri="http://schemas.openxmlformats.org/drawingml/2006/table">
            <a:tbl>
              <a:tblPr firstRow="1" bandRow="1">
                <a:tableStyleId>{5C22544A-7EE6-4342-B048-85BDC9FD1C3A}</a:tableStyleId>
              </a:tblPr>
              <a:tblGrid>
                <a:gridCol w="1490749">
                  <a:extLst>
                    <a:ext uri="{9D8B030D-6E8A-4147-A177-3AD203B41FA5}">
                      <a16:colId xmlns:a16="http://schemas.microsoft.com/office/drawing/2014/main" val="1914113660"/>
                    </a:ext>
                  </a:extLst>
                </a:gridCol>
                <a:gridCol w="1490749">
                  <a:extLst>
                    <a:ext uri="{9D8B030D-6E8A-4147-A177-3AD203B41FA5}">
                      <a16:colId xmlns:a16="http://schemas.microsoft.com/office/drawing/2014/main" val="2529238633"/>
                    </a:ext>
                  </a:extLst>
                </a:gridCol>
                <a:gridCol w="1490749">
                  <a:extLst>
                    <a:ext uri="{9D8B030D-6E8A-4147-A177-3AD203B41FA5}">
                      <a16:colId xmlns:a16="http://schemas.microsoft.com/office/drawing/2014/main" val="1800664017"/>
                    </a:ext>
                  </a:extLst>
                </a:gridCol>
                <a:gridCol w="1490749">
                  <a:extLst>
                    <a:ext uri="{9D8B030D-6E8A-4147-A177-3AD203B41FA5}">
                      <a16:colId xmlns:a16="http://schemas.microsoft.com/office/drawing/2014/main" val="193010225"/>
                    </a:ext>
                  </a:extLst>
                </a:gridCol>
                <a:gridCol w="1490749">
                  <a:extLst>
                    <a:ext uri="{9D8B030D-6E8A-4147-A177-3AD203B41FA5}">
                      <a16:colId xmlns:a16="http://schemas.microsoft.com/office/drawing/2014/main" val="1557457892"/>
                    </a:ext>
                  </a:extLst>
                </a:gridCol>
              </a:tblGrid>
              <a:tr h="370840">
                <a:tc>
                  <a:txBody>
                    <a:bodyPr/>
                    <a:lstStyle/>
                    <a:p>
                      <a:r>
                        <a:rPr lang="en-US" dirty="0">
                          <a:latin typeface="Arial" panose="020B0604020202020204" pitchFamily="34" charset="0"/>
                        </a:rPr>
                        <a:t>UNITS</a:t>
                      </a:r>
                    </a:p>
                  </a:txBody>
                  <a:tcPr/>
                </a:tc>
                <a:tc>
                  <a:txBody>
                    <a:bodyPr/>
                    <a:lstStyle/>
                    <a:p>
                      <a:r>
                        <a:rPr lang="en-US" dirty="0">
                          <a:latin typeface="Arial" panose="020B0604020202020204" pitchFamily="34" charset="0"/>
                        </a:rPr>
                        <a:t>FASTING</a:t>
                      </a:r>
                    </a:p>
                  </a:txBody>
                  <a:tcPr/>
                </a:tc>
                <a:tc>
                  <a:txBody>
                    <a:bodyPr/>
                    <a:lstStyle/>
                    <a:p>
                      <a:r>
                        <a:rPr lang="en-US" dirty="0">
                          <a:latin typeface="Arial" panose="020B0604020202020204" pitchFamily="34" charset="0"/>
                        </a:rPr>
                        <a:t>1 HOUR</a:t>
                      </a:r>
                    </a:p>
                  </a:txBody>
                  <a:tcPr/>
                </a:tc>
                <a:tc>
                  <a:txBody>
                    <a:bodyPr/>
                    <a:lstStyle/>
                    <a:p>
                      <a:r>
                        <a:rPr lang="en-US" dirty="0">
                          <a:latin typeface="Arial" panose="020B0604020202020204" pitchFamily="34" charset="0"/>
                        </a:rPr>
                        <a:t>2 HOUR</a:t>
                      </a:r>
                    </a:p>
                  </a:txBody>
                  <a:tcPr/>
                </a:tc>
                <a:tc>
                  <a:txBody>
                    <a:bodyPr/>
                    <a:lstStyle/>
                    <a:p>
                      <a:r>
                        <a:rPr lang="en-US" dirty="0">
                          <a:latin typeface="Arial" panose="020B0604020202020204" pitchFamily="34" charset="0"/>
                        </a:rPr>
                        <a:t>3 HOUR</a:t>
                      </a:r>
                    </a:p>
                  </a:txBody>
                  <a:tcPr/>
                </a:tc>
                <a:extLst>
                  <a:ext uri="{0D108BD9-81ED-4DB2-BD59-A6C34878D82A}">
                    <a16:rowId xmlns:a16="http://schemas.microsoft.com/office/drawing/2014/main" val="2567504197"/>
                  </a:ext>
                </a:extLst>
              </a:tr>
              <a:tr h="370840">
                <a:tc>
                  <a:txBody>
                    <a:bodyPr/>
                    <a:lstStyle/>
                    <a:p>
                      <a:r>
                        <a:rPr lang="en-US" dirty="0">
                          <a:latin typeface="Arial" panose="020B0604020202020204" pitchFamily="34" charset="0"/>
                        </a:rPr>
                        <a:t>Mg/dL</a:t>
                      </a:r>
                    </a:p>
                  </a:txBody>
                  <a:tcPr/>
                </a:tc>
                <a:tc>
                  <a:txBody>
                    <a:bodyPr/>
                    <a:lstStyle/>
                    <a:p>
                      <a:r>
                        <a:rPr lang="en-US" dirty="0">
                          <a:latin typeface="Arial" panose="020B0604020202020204" pitchFamily="34" charset="0"/>
                        </a:rPr>
                        <a:t>95</a:t>
                      </a:r>
                    </a:p>
                  </a:txBody>
                  <a:tcPr/>
                </a:tc>
                <a:tc>
                  <a:txBody>
                    <a:bodyPr/>
                    <a:lstStyle/>
                    <a:p>
                      <a:r>
                        <a:rPr lang="en-US" dirty="0">
                          <a:latin typeface="Arial" panose="020B0604020202020204" pitchFamily="34" charset="0"/>
                        </a:rPr>
                        <a:t>180</a:t>
                      </a:r>
                    </a:p>
                  </a:txBody>
                  <a:tcPr/>
                </a:tc>
                <a:tc>
                  <a:txBody>
                    <a:bodyPr/>
                    <a:lstStyle/>
                    <a:p>
                      <a:r>
                        <a:rPr lang="en-US" dirty="0">
                          <a:latin typeface="Arial" panose="020B0604020202020204" pitchFamily="34" charset="0"/>
                        </a:rPr>
                        <a:t>155</a:t>
                      </a:r>
                    </a:p>
                  </a:txBody>
                  <a:tcPr/>
                </a:tc>
                <a:tc>
                  <a:txBody>
                    <a:bodyPr/>
                    <a:lstStyle/>
                    <a:p>
                      <a:r>
                        <a:rPr lang="en-US" dirty="0">
                          <a:latin typeface="Arial" panose="020B0604020202020204" pitchFamily="34" charset="0"/>
                        </a:rPr>
                        <a:t>140</a:t>
                      </a:r>
                    </a:p>
                  </a:txBody>
                  <a:tcPr/>
                </a:tc>
                <a:extLst>
                  <a:ext uri="{0D108BD9-81ED-4DB2-BD59-A6C34878D82A}">
                    <a16:rowId xmlns:a16="http://schemas.microsoft.com/office/drawing/2014/main" val="4094915478"/>
                  </a:ext>
                </a:extLst>
              </a:tr>
              <a:tr h="370840">
                <a:tc>
                  <a:txBody>
                    <a:bodyPr/>
                    <a:lstStyle/>
                    <a:p>
                      <a:r>
                        <a:rPr lang="en-US" dirty="0">
                          <a:latin typeface="Arial" panose="020B0604020202020204" pitchFamily="34" charset="0"/>
                        </a:rPr>
                        <a:t>mmol/L</a:t>
                      </a:r>
                    </a:p>
                  </a:txBody>
                  <a:tcPr/>
                </a:tc>
                <a:tc>
                  <a:txBody>
                    <a:bodyPr/>
                    <a:lstStyle/>
                    <a:p>
                      <a:r>
                        <a:rPr lang="en-US" dirty="0">
                          <a:latin typeface="Arial" panose="020B0604020202020204" pitchFamily="34" charset="0"/>
                        </a:rPr>
                        <a:t>5.3</a:t>
                      </a:r>
                    </a:p>
                  </a:txBody>
                  <a:tcPr/>
                </a:tc>
                <a:tc>
                  <a:txBody>
                    <a:bodyPr/>
                    <a:lstStyle/>
                    <a:p>
                      <a:r>
                        <a:rPr lang="en-US" dirty="0">
                          <a:latin typeface="Arial" panose="020B0604020202020204" pitchFamily="34" charset="0"/>
                        </a:rPr>
                        <a:t>10</a:t>
                      </a:r>
                    </a:p>
                  </a:txBody>
                  <a:tcPr/>
                </a:tc>
                <a:tc>
                  <a:txBody>
                    <a:bodyPr/>
                    <a:lstStyle/>
                    <a:p>
                      <a:r>
                        <a:rPr lang="en-US" dirty="0">
                          <a:latin typeface="Arial" panose="020B0604020202020204" pitchFamily="34" charset="0"/>
                        </a:rPr>
                        <a:t>8.6</a:t>
                      </a:r>
                    </a:p>
                  </a:txBody>
                  <a:tcPr/>
                </a:tc>
                <a:tc>
                  <a:txBody>
                    <a:bodyPr/>
                    <a:lstStyle/>
                    <a:p>
                      <a:r>
                        <a:rPr lang="en-US" dirty="0">
                          <a:latin typeface="Arial" panose="020B0604020202020204" pitchFamily="34" charset="0"/>
                        </a:rPr>
                        <a:t>7.8</a:t>
                      </a:r>
                    </a:p>
                  </a:txBody>
                  <a:tcPr/>
                </a:tc>
                <a:extLst>
                  <a:ext uri="{0D108BD9-81ED-4DB2-BD59-A6C34878D82A}">
                    <a16:rowId xmlns:a16="http://schemas.microsoft.com/office/drawing/2014/main" val="522626579"/>
                  </a:ext>
                </a:extLst>
              </a:tr>
            </a:tbl>
          </a:graphicData>
        </a:graphic>
      </p:graphicFrame>
      <p:sp>
        <p:nvSpPr>
          <p:cNvPr id="16" name="TextBox 15">
            <a:extLst>
              <a:ext uri="{FF2B5EF4-FFF2-40B4-BE49-F238E27FC236}">
                <a16:creationId xmlns:a16="http://schemas.microsoft.com/office/drawing/2014/main" id="{468D1BAF-CD1F-4FF0-9B85-B1CAEEA66A66}"/>
              </a:ext>
            </a:extLst>
          </p:cNvPr>
          <p:cNvSpPr txBox="1"/>
          <p:nvPr/>
        </p:nvSpPr>
        <p:spPr>
          <a:xfrm>
            <a:off x="651226" y="1496292"/>
            <a:ext cx="7229351" cy="369332"/>
          </a:xfrm>
          <a:prstGeom prst="rect">
            <a:avLst/>
          </a:prstGeom>
          <a:noFill/>
        </p:spPr>
        <p:txBody>
          <a:bodyPr wrap="none" rtlCol="0">
            <a:spAutoFit/>
          </a:bodyPr>
          <a:lstStyle/>
          <a:p>
            <a:r>
              <a:rPr lang="en-US" b="1" dirty="0">
                <a:latin typeface="Arial" panose="020B0604020202020204" pitchFamily="34" charset="0"/>
              </a:rPr>
              <a:t>3-hour Oral Glucose Tolerance Test, OGTT, GTT (serum, plasma)</a:t>
            </a:r>
          </a:p>
        </p:txBody>
      </p:sp>
    </p:spTree>
    <p:extLst>
      <p:ext uri="{BB962C8B-B14F-4D97-AF65-F5344CB8AC3E}">
        <p14:creationId xmlns:p14="http://schemas.microsoft.com/office/powerpoint/2010/main" val="61778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626191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Exercise and Nutritional Therapy for GDM</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081548" y="1373892"/>
            <a:ext cx="10294375" cy="454825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Goal is to achieve normoglycemia, prevent ketosis, provide adequate weight gain, and contribute to fetal well-being (ACOG)</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Nutritional counseling with RD</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Caloric allotment and macro-distribution</a:t>
            </a:r>
          </a:p>
          <a:p>
            <a:pPr marL="1371600" lvl="2"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CHO of 30-40% (&gt;50% results in excessive weight gain and can result in post-prandial hyperglycemia)</a:t>
            </a:r>
          </a:p>
          <a:p>
            <a:pPr marL="1828800" lvl="3"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Complex carbohydrates</a:t>
            </a:r>
          </a:p>
          <a:p>
            <a:pPr marL="1371600" lvl="2"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PRO of 20%</a:t>
            </a:r>
          </a:p>
          <a:p>
            <a:pPr marL="1371600" lvl="2"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FAT of 30-40%</a:t>
            </a:r>
          </a:p>
        </p:txBody>
      </p:sp>
      <p:sp>
        <p:nvSpPr>
          <p:cNvPr id="7" name="TextBox 6">
            <a:extLst>
              <a:ext uri="{FF2B5EF4-FFF2-40B4-BE49-F238E27FC236}">
                <a16:creationId xmlns:a16="http://schemas.microsoft.com/office/drawing/2014/main" id="{8DC1AA7B-1EF7-4CC0-9C8D-1313DFADD670}"/>
              </a:ext>
            </a:extLst>
          </p:cNvPr>
          <p:cNvSpPr txBox="1"/>
          <p:nvPr/>
        </p:nvSpPr>
        <p:spPr>
          <a:xfrm>
            <a:off x="7972805" y="5703025"/>
            <a:ext cx="3550972" cy="253916"/>
          </a:xfrm>
          <a:prstGeom prst="rect">
            <a:avLst/>
          </a:prstGeom>
          <a:noFill/>
        </p:spPr>
        <p:txBody>
          <a:bodyPr wrap="none" rtlCol="0">
            <a:spAutoFit/>
          </a:bodyPr>
          <a:lstStyle/>
          <a:p>
            <a:pPr algn="r"/>
            <a:r>
              <a:rPr lang="en-US" sz="1050" dirty="0">
                <a:solidFill>
                  <a:schemeClr val="bg2">
                    <a:lumMod val="2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https://www.ncbi.nlm.nih.gov/pmc/articles/PMC6413112/</a:t>
            </a:r>
            <a:endParaRPr lang="en-US" sz="1050" dirty="0">
              <a:solidFill>
                <a:schemeClr val="bg2">
                  <a:lumMod val="25000"/>
                </a:schemeClr>
              </a:solidFill>
              <a:latin typeface="Arial" panose="020B0604020202020204" pitchFamily="34" charset="0"/>
            </a:endParaRPr>
          </a:p>
        </p:txBody>
      </p:sp>
      <p:grpSp>
        <p:nvGrpSpPr>
          <p:cNvPr id="9" name="Group 8">
            <a:extLst>
              <a:ext uri="{FF2B5EF4-FFF2-40B4-BE49-F238E27FC236}">
                <a16:creationId xmlns:a16="http://schemas.microsoft.com/office/drawing/2014/main" id="{7199DED6-5399-4C90-8CCB-B9A2E6742BCB}"/>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8BE7200C-811B-4323-9065-454CECAAFCF9}"/>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2A0071F3-8DC3-4F43-A39B-4C25CEE8BAD5}"/>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672CDC0-B27F-48CF-B190-B422351DC29B}"/>
              </a:ext>
            </a:extLst>
          </p:cNvPr>
          <p:cNvSpPr>
            <a:spLocks noGrp="1"/>
          </p:cNvSpPr>
          <p:nvPr>
            <p:ph type="sldNum" sz="quarter" idx="12"/>
          </p:nvPr>
        </p:nvSpPr>
        <p:spPr/>
        <p:txBody>
          <a:bodyPr/>
          <a:lstStyle/>
          <a:p>
            <a:fld id="{D64A4081-96DA-4357-B571-9C6EDCBB5541}" type="slidenum">
              <a:rPr lang="en-US" smtClean="0"/>
              <a:t>29</a:t>
            </a:fld>
            <a:endParaRPr lang="en-US" dirty="0"/>
          </a:p>
        </p:txBody>
      </p:sp>
    </p:spTree>
    <p:extLst>
      <p:ext uri="{BB962C8B-B14F-4D97-AF65-F5344CB8AC3E}">
        <p14:creationId xmlns:p14="http://schemas.microsoft.com/office/powerpoint/2010/main" val="12622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4">
            <a:extLst>
              <a:ext uri="{FF2B5EF4-FFF2-40B4-BE49-F238E27FC236}">
                <a16:creationId xmlns:a16="http://schemas.microsoft.com/office/drawing/2014/main" id="{D029D0FD-88E6-4C43-B5AF-1170C03F5EF5}"/>
              </a:ext>
            </a:extLst>
          </p:cNvPr>
          <p:cNvSpPr/>
          <p:nvPr/>
        </p:nvSpPr>
        <p:spPr>
          <a:xfrm>
            <a:off x="1030514" y="1994303"/>
            <a:ext cx="9796723" cy="6858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dirty="0">
                <a:solidFill>
                  <a:schemeClr val="tx1"/>
                </a:solidFill>
                <a:latin typeface="Arial" panose="020B0604020202020204" pitchFamily="34" charset="0"/>
              </a:rPr>
              <a:t>	Explain the obesity, polycystic ovarian syndrome (PCOS)/infertility link in women.</a:t>
            </a:r>
          </a:p>
        </p:txBody>
      </p:sp>
      <p:sp>
        <p:nvSpPr>
          <p:cNvPr id="12" name="Rectangle: Rounded Corners 14">
            <a:extLst>
              <a:ext uri="{FF2B5EF4-FFF2-40B4-BE49-F238E27FC236}">
                <a16:creationId xmlns:a16="http://schemas.microsoft.com/office/drawing/2014/main" id="{AD61BECE-7E51-485D-959D-1914EEECEEC4}"/>
              </a:ext>
            </a:extLst>
          </p:cNvPr>
          <p:cNvSpPr/>
          <p:nvPr/>
        </p:nvSpPr>
        <p:spPr>
          <a:xfrm>
            <a:off x="1030514" y="2861598"/>
            <a:ext cx="9796723" cy="68658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2" defTabSz="0"/>
            <a:r>
              <a:rPr lang="en-US" dirty="0">
                <a:solidFill>
                  <a:schemeClr val="tx1"/>
                </a:solidFill>
                <a:latin typeface="Arial" panose="020B0604020202020204" pitchFamily="34" charset="0"/>
              </a:rPr>
              <a:t>Explain the mechanisms in which exercise and nutrition affect risk of gestational diabetes mellitus, hypertension and preeclampsia.</a:t>
            </a:r>
          </a:p>
        </p:txBody>
      </p:sp>
      <p:sp>
        <p:nvSpPr>
          <p:cNvPr id="13" name="Rectangle: Rounded Corners 14">
            <a:extLst>
              <a:ext uri="{FF2B5EF4-FFF2-40B4-BE49-F238E27FC236}">
                <a16:creationId xmlns:a16="http://schemas.microsoft.com/office/drawing/2014/main" id="{D8315E15-6A66-474F-93C9-F74B19341269}"/>
              </a:ext>
            </a:extLst>
          </p:cNvPr>
          <p:cNvSpPr/>
          <p:nvPr/>
        </p:nvSpPr>
        <p:spPr>
          <a:xfrm>
            <a:off x="1030514" y="3741795"/>
            <a:ext cx="9796723" cy="100166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2" defTabSz="0"/>
            <a:r>
              <a:rPr lang="en-US" dirty="0">
                <a:solidFill>
                  <a:schemeClr val="tx1"/>
                </a:solidFill>
                <a:latin typeface="Arial" panose="020B0604020202020204" pitchFamily="34" charset="0"/>
              </a:rPr>
              <a:t>	Cite the current nutritional recommendations for adult women during preconception, pregnancy, and lactation; identify at least four types of foods or supplements that should be included or avoided in the diet during this period.</a:t>
            </a:r>
          </a:p>
          <a:p>
            <a:pPr defTabSz="0"/>
            <a:endParaRPr lang="en-US" dirty="0">
              <a:solidFill>
                <a:schemeClr val="tx1"/>
              </a:solidFill>
              <a:latin typeface="Arial" panose="020B0604020202020204" pitchFamily="34" charset="0"/>
            </a:endParaRPr>
          </a:p>
        </p:txBody>
      </p:sp>
      <p:sp>
        <p:nvSpPr>
          <p:cNvPr id="14" name="Rectangle: Rounded Corners 14">
            <a:extLst>
              <a:ext uri="{FF2B5EF4-FFF2-40B4-BE49-F238E27FC236}">
                <a16:creationId xmlns:a16="http://schemas.microsoft.com/office/drawing/2014/main" id="{D4FAC0CB-18DE-49AC-BB4F-EC3E90864201}"/>
              </a:ext>
            </a:extLst>
          </p:cNvPr>
          <p:cNvSpPr/>
          <p:nvPr/>
        </p:nvSpPr>
        <p:spPr>
          <a:xfrm>
            <a:off x="1030514" y="4927402"/>
            <a:ext cx="9796723" cy="100166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dirty="0">
                <a:solidFill>
                  <a:schemeClr val="tx1"/>
                </a:solidFill>
                <a:latin typeface="Arial" panose="020B0604020202020204" pitchFamily="34" charset="0"/>
              </a:rPr>
              <a:t>	Understand the effects of exercise on maternal gestational low back pain, diastasis, and musculoskeletal laxity. List the absolute and relative contraindications to exercise during pregnancy.</a:t>
            </a:r>
          </a:p>
        </p:txBody>
      </p:sp>
      <p:sp>
        <p:nvSpPr>
          <p:cNvPr id="3" name="TextBox 2">
            <a:extLst>
              <a:ext uri="{FF2B5EF4-FFF2-40B4-BE49-F238E27FC236}">
                <a16:creationId xmlns:a16="http://schemas.microsoft.com/office/drawing/2014/main" id="{233268AC-5C54-48F2-8EEC-F53396D528EA}"/>
              </a:ext>
            </a:extLst>
          </p:cNvPr>
          <p:cNvSpPr txBox="1"/>
          <p:nvPr/>
        </p:nvSpPr>
        <p:spPr>
          <a:xfrm>
            <a:off x="156609" y="283464"/>
            <a:ext cx="1152857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OBJECTIVES</a:t>
            </a:r>
          </a:p>
        </p:txBody>
      </p:sp>
      <p:sp>
        <p:nvSpPr>
          <p:cNvPr id="10" name="Rectangle: Rounded Corners 14">
            <a:extLst>
              <a:ext uri="{FF2B5EF4-FFF2-40B4-BE49-F238E27FC236}">
                <a16:creationId xmlns:a16="http://schemas.microsoft.com/office/drawing/2014/main" id="{871D745B-D0E0-4272-9FEA-383DF9A37848}"/>
              </a:ext>
            </a:extLst>
          </p:cNvPr>
          <p:cNvSpPr/>
          <p:nvPr/>
        </p:nvSpPr>
        <p:spPr>
          <a:xfrm>
            <a:off x="1030513" y="1124556"/>
            <a:ext cx="9796723" cy="685800"/>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2" defTabSz="0"/>
            <a:r>
              <a:rPr lang="en-US" dirty="0">
                <a:solidFill>
                  <a:schemeClr val="tx1"/>
                </a:solidFill>
                <a:latin typeface="Arial" panose="020B0604020202020204" pitchFamily="34" charset="0"/>
              </a:rPr>
              <a:t>	Describe the effects of obesity on male and female fertility.</a:t>
            </a:r>
          </a:p>
        </p:txBody>
      </p:sp>
      <p:sp>
        <p:nvSpPr>
          <p:cNvPr id="15" name="Rectangle: Rounded Corners 14">
            <a:extLst>
              <a:ext uri="{FF2B5EF4-FFF2-40B4-BE49-F238E27FC236}">
                <a16:creationId xmlns:a16="http://schemas.microsoft.com/office/drawing/2014/main" id="{04231298-56FE-4897-A354-CB82A9AB23DB}"/>
              </a:ext>
            </a:extLst>
          </p:cNvPr>
          <p:cNvSpPr/>
          <p:nvPr/>
        </p:nvSpPr>
        <p:spPr>
          <a:xfrm>
            <a:off x="1165527" y="2061657"/>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2</a:t>
            </a:r>
            <a:endParaRPr lang="id-ID" dirty="0">
              <a:latin typeface="Arial" panose="020B0604020202020204" pitchFamily="34" charset="0"/>
            </a:endParaRPr>
          </a:p>
        </p:txBody>
      </p:sp>
      <p:sp>
        <p:nvSpPr>
          <p:cNvPr id="16" name="Rectangle: Rounded Corners 14">
            <a:extLst>
              <a:ext uri="{FF2B5EF4-FFF2-40B4-BE49-F238E27FC236}">
                <a16:creationId xmlns:a16="http://schemas.microsoft.com/office/drawing/2014/main" id="{306DE609-D76C-4F20-AF78-2F258F891106}"/>
              </a:ext>
            </a:extLst>
          </p:cNvPr>
          <p:cNvSpPr/>
          <p:nvPr/>
        </p:nvSpPr>
        <p:spPr>
          <a:xfrm>
            <a:off x="1165527" y="2930571"/>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3</a:t>
            </a:r>
            <a:endParaRPr lang="id-ID" dirty="0">
              <a:latin typeface="Arial" panose="020B0604020202020204" pitchFamily="34" charset="0"/>
            </a:endParaRPr>
          </a:p>
        </p:txBody>
      </p:sp>
      <p:sp>
        <p:nvSpPr>
          <p:cNvPr id="17" name="Rectangle: Rounded Corners 14">
            <a:extLst>
              <a:ext uri="{FF2B5EF4-FFF2-40B4-BE49-F238E27FC236}">
                <a16:creationId xmlns:a16="http://schemas.microsoft.com/office/drawing/2014/main" id="{00820424-C731-4058-8825-5A63AC0A791A}"/>
              </a:ext>
            </a:extLst>
          </p:cNvPr>
          <p:cNvSpPr/>
          <p:nvPr/>
        </p:nvSpPr>
        <p:spPr>
          <a:xfrm>
            <a:off x="1165527" y="3968305"/>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4</a:t>
            </a:r>
            <a:endParaRPr lang="id-ID" dirty="0">
              <a:latin typeface="Arial" panose="020B0604020202020204" pitchFamily="34" charset="0"/>
            </a:endParaRPr>
          </a:p>
        </p:txBody>
      </p:sp>
      <p:sp>
        <p:nvSpPr>
          <p:cNvPr id="18" name="Rectangle: Rounded Corners 14">
            <a:extLst>
              <a:ext uri="{FF2B5EF4-FFF2-40B4-BE49-F238E27FC236}">
                <a16:creationId xmlns:a16="http://schemas.microsoft.com/office/drawing/2014/main" id="{D36065F4-C5B4-45CE-88D8-35D20E63CDF4}"/>
              </a:ext>
            </a:extLst>
          </p:cNvPr>
          <p:cNvSpPr/>
          <p:nvPr/>
        </p:nvSpPr>
        <p:spPr>
          <a:xfrm>
            <a:off x="1165527" y="5160186"/>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5</a:t>
            </a:r>
            <a:endParaRPr lang="id-ID" dirty="0">
              <a:latin typeface="Arial" panose="020B0604020202020204" pitchFamily="34" charset="0"/>
            </a:endParaRPr>
          </a:p>
        </p:txBody>
      </p:sp>
      <p:sp>
        <p:nvSpPr>
          <p:cNvPr id="19" name="Rectangle: Rounded Corners 14">
            <a:extLst>
              <a:ext uri="{FF2B5EF4-FFF2-40B4-BE49-F238E27FC236}">
                <a16:creationId xmlns:a16="http://schemas.microsoft.com/office/drawing/2014/main" id="{0ECD5937-2A45-40D2-850C-054967F75D69}"/>
              </a:ext>
            </a:extLst>
          </p:cNvPr>
          <p:cNvSpPr/>
          <p:nvPr/>
        </p:nvSpPr>
        <p:spPr>
          <a:xfrm>
            <a:off x="1165527" y="1193136"/>
            <a:ext cx="548640" cy="548640"/>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latin typeface="Arial" panose="020B0604020202020204" pitchFamily="34" charset="0"/>
              </a:rPr>
              <a:t>1</a:t>
            </a:r>
            <a:endParaRPr lang="id-ID" dirty="0">
              <a:latin typeface="Arial" panose="020B0604020202020204" pitchFamily="34" charset="0"/>
            </a:endParaRPr>
          </a:p>
        </p:txBody>
      </p:sp>
      <p:grpSp>
        <p:nvGrpSpPr>
          <p:cNvPr id="20" name="Group 19">
            <a:extLst>
              <a:ext uri="{FF2B5EF4-FFF2-40B4-BE49-F238E27FC236}">
                <a16:creationId xmlns:a16="http://schemas.microsoft.com/office/drawing/2014/main" id="{18C16805-20A3-442C-8CDE-713DF49DED63}"/>
              </a:ext>
            </a:extLst>
          </p:cNvPr>
          <p:cNvGrpSpPr/>
          <p:nvPr/>
        </p:nvGrpSpPr>
        <p:grpSpPr>
          <a:xfrm>
            <a:off x="0" y="211147"/>
            <a:ext cx="2743200" cy="102242"/>
            <a:chOff x="0" y="211147"/>
            <a:chExt cx="2743200" cy="102242"/>
          </a:xfrm>
        </p:grpSpPr>
        <p:sp>
          <p:nvSpPr>
            <p:cNvPr id="21" name="Rectangle: Rounded Corners 14">
              <a:extLst>
                <a:ext uri="{FF2B5EF4-FFF2-40B4-BE49-F238E27FC236}">
                  <a16:creationId xmlns:a16="http://schemas.microsoft.com/office/drawing/2014/main" id="{E32628D1-8B35-4AC4-886F-39245D940F1E}"/>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22" name="Rectangle: Rounded Corners 14">
              <a:extLst>
                <a:ext uri="{FF2B5EF4-FFF2-40B4-BE49-F238E27FC236}">
                  <a16:creationId xmlns:a16="http://schemas.microsoft.com/office/drawing/2014/main" id="{435BBE11-2821-45DC-A946-028060A79787}"/>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147D7EC2-A48C-49B8-913F-577091981819}"/>
              </a:ext>
            </a:extLst>
          </p:cNvPr>
          <p:cNvSpPr>
            <a:spLocks noGrp="1"/>
          </p:cNvSpPr>
          <p:nvPr>
            <p:ph type="sldNum" sz="quarter" idx="12"/>
          </p:nvPr>
        </p:nvSpPr>
        <p:spPr/>
        <p:txBody>
          <a:bodyPr/>
          <a:lstStyle/>
          <a:p>
            <a:fld id="{D64A4081-96DA-4357-B571-9C6EDCBB5541}" type="slidenum">
              <a:rPr lang="en-US" smtClean="0"/>
              <a:t>3</a:t>
            </a:fld>
            <a:endParaRPr lang="en-US"/>
          </a:p>
        </p:txBody>
      </p:sp>
    </p:spTree>
    <p:extLst>
      <p:ext uri="{BB962C8B-B14F-4D97-AF65-F5344CB8AC3E}">
        <p14:creationId xmlns:p14="http://schemas.microsoft.com/office/powerpoint/2010/main" val="33518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82193" y="281639"/>
            <a:ext cx="88110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Exercise and Nutritional Therapy for GDM</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425677" y="1875786"/>
            <a:ext cx="10392556" cy="32668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Three main meals with at least two nutritious snacks </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Distributes glucose intake and reduces PPG spike</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Exercise </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Maintains lean muscle quality and quantity</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Improves muscle tissue sensitivity to insulin and glycemic control</a:t>
            </a:r>
          </a:p>
          <a:p>
            <a:pPr marL="914400" lvl="1"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Has not been shown to prevent development of GDM</a:t>
            </a:r>
          </a:p>
          <a:p>
            <a:pPr marL="457200" indent="-457200">
              <a:spcAft>
                <a:spcPts val="9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9" name="Group 8">
            <a:extLst>
              <a:ext uri="{FF2B5EF4-FFF2-40B4-BE49-F238E27FC236}">
                <a16:creationId xmlns:a16="http://schemas.microsoft.com/office/drawing/2014/main" id="{81D2E120-CB6B-427E-AF41-609568BA3A02}"/>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5EB5DCA1-E516-4D88-9CFC-0E20E4364498}"/>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D8CD5083-0954-4083-A45D-A550616438A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B0CEED0F-2A29-4D13-8FE0-5B2C16405141}"/>
              </a:ext>
            </a:extLst>
          </p:cNvPr>
          <p:cNvSpPr>
            <a:spLocks noGrp="1"/>
          </p:cNvSpPr>
          <p:nvPr>
            <p:ph type="sldNum" sz="quarter" idx="12"/>
          </p:nvPr>
        </p:nvSpPr>
        <p:spPr/>
        <p:txBody>
          <a:bodyPr/>
          <a:lstStyle/>
          <a:p>
            <a:fld id="{D64A4081-96DA-4357-B571-9C6EDCBB5541}" type="slidenum">
              <a:rPr lang="en-US" smtClean="0"/>
              <a:t>30</a:t>
            </a:fld>
            <a:endParaRPr lang="en-US"/>
          </a:p>
        </p:txBody>
      </p:sp>
      <p:sp>
        <p:nvSpPr>
          <p:cNvPr id="14" name="TextBox 13">
            <a:extLst>
              <a:ext uri="{FF2B5EF4-FFF2-40B4-BE49-F238E27FC236}">
                <a16:creationId xmlns:a16="http://schemas.microsoft.com/office/drawing/2014/main" id="{0E46AFB8-F110-40DE-B9A7-1A08C2AAEDB1}"/>
              </a:ext>
            </a:extLst>
          </p:cNvPr>
          <p:cNvSpPr txBox="1"/>
          <p:nvPr/>
        </p:nvSpPr>
        <p:spPr>
          <a:xfrm>
            <a:off x="7981897" y="5209682"/>
            <a:ext cx="3643946" cy="253916"/>
          </a:xfrm>
          <a:prstGeom prst="rect">
            <a:avLst/>
          </a:prstGeom>
          <a:noFill/>
        </p:spPr>
        <p:txBody>
          <a:bodyPr wrap="none" rtlCol="0">
            <a:spAutoFit/>
          </a:bodyPr>
          <a:lstStyle/>
          <a:p>
            <a:pPr algn="r"/>
            <a:r>
              <a:rPr lang="en-US" sz="1050" dirty="0">
                <a:solidFill>
                  <a:schemeClr val="bg2">
                    <a:lumMod val="2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https://www.ncbi.nlm.nih.gov/pmc/articles/PMC6413112/</a:t>
            </a:r>
            <a:endParaRPr lang="en-US" sz="1050" dirty="0">
              <a:solidFill>
                <a:schemeClr val="bg2">
                  <a:lumMod val="25000"/>
                </a:schemeClr>
              </a:solidFill>
              <a:latin typeface="Arial" panose="020B0604020202020204" pitchFamily="34" charset="0"/>
            </a:endParaRPr>
          </a:p>
        </p:txBody>
      </p:sp>
      <p:sp>
        <p:nvSpPr>
          <p:cNvPr id="6" name="TextBox 5">
            <a:extLst>
              <a:ext uri="{FF2B5EF4-FFF2-40B4-BE49-F238E27FC236}">
                <a16:creationId xmlns:a16="http://schemas.microsoft.com/office/drawing/2014/main" id="{B241B96A-E08F-4796-AB90-5E696ABE9F82}"/>
              </a:ext>
            </a:extLst>
          </p:cNvPr>
          <p:cNvSpPr txBox="1"/>
          <p:nvPr/>
        </p:nvSpPr>
        <p:spPr>
          <a:xfrm>
            <a:off x="4365522" y="5651820"/>
            <a:ext cx="7260321" cy="253916"/>
          </a:xfrm>
          <a:prstGeom prst="rect">
            <a:avLst/>
          </a:prstGeom>
          <a:noFill/>
        </p:spPr>
        <p:txBody>
          <a:bodyPr wrap="none" rtlCol="0">
            <a:spAutoFit/>
          </a:bodyPr>
          <a:lstStyle/>
          <a:p>
            <a:r>
              <a:rPr lang="en-US" sz="1050" dirty="0">
                <a:solidFill>
                  <a:schemeClr val="bg2">
                    <a:lumMod val="2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https://journals.lww.com/clinicalobgyn/Citation/2003/06000/Canadian_Guidelines_for_Exercise_in_Pregnancy.27.aspx</a:t>
            </a:r>
            <a:endParaRPr lang="en-US" sz="1050" dirty="0">
              <a:solidFill>
                <a:schemeClr val="bg2">
                  <a:lumMod val="25000"/>
                </a:schemeClr>
              </a:solidFill>
              <a:latin typeface="Arial" panose="020B0604020202020204" pitchFamily="34" charset="0"/>
            </a:endParaRPr>
          </a:p>
        </p:txBody>
      </p:sp>
    </p:spTree>
    <p:extLst>
      <p:ext uri="{BB962C8B-B14F-4D97-AF65-F5344CB8AC3E}">
        <p14:creationId xmlns:p14="http://schemas.microsoft.com/office/powerpoint/2010/main" val="2947596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C4A336-3F43-404C-A833-D5A0821E6206}"/>
              </a:ext>
            </a:extLst>
          </p:cNvPr>
          <p:cNvSpPr/>
          <p:nvPr/>
        </p:nvSpPr>
        <p:spPr>
          <a:xfrm>
            <a:off x="7719802" y="1210606"/>
            <a:ext cx="4472198" cy="4996229"/>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eaLnBrk="1" fontAlgn="auto" hangingPunct="1">
              <a:spcAft>
                <a:spcPts val="0"/>
              </a:spcAft>
              <a:defRPr/>
            </a:pPr>
            <a:r>
              <a:rPr lang="en-US" sz="2400" dirty="0">
                <a:latin typeface="Arial" panose="020B0604020202020204" pitchFamily="34" charset="0"/>
              </a:rPr>
              <a:t>Patient Screening</a:t>
            </a:r>
          </a:p>
          <a:p>
            <a:pPr marL="274320" eaLnBrk="1" fontAlgn="auto" hangingPunct="1">
              <a:spcAft>
                <a:spcPts val="0"/>
              </a:spcAft>
              <a:defRPr/>
            </a:pPr>
            <a:endParaRPr lang="en-US" sz="1200" dirty="0">
              <a:latin typeface="Arial" panose="020B0604020202020204" pitchFamily="34" charset="0"/>
              <a:cs typeface="Arial"/>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3581775"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HTN and Preeclampsia</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493614" y="1323781"/>
            <a:ext cx="6004290" cy="454825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Maternal HTN: &gt; 140/90 mmHg</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Preeclampsia: New HTN with onset after 20 </a:t>
            </a:r>
            <a:r>
              <a:rPr lang="en-US" sz="2400" dirty="0" err="1">
                <a:solidFill>
                  <a:schemeClr val="tx1"/>
                </a:solidFill>
                <a:latin typeface="Arial" panose="020B0604020202020204" pitchFamily="34" charset="0"/>
              </a:rPr>
              <a:t>wks</a:t>
            </a:r>
            <a:r>
              <a:rPr lang="en-US" sz="2400" dirty="0">
                <a:solidFill>
                  <a:schemeClr val="tx1"/>
                </a:solidFill>
                <a:latin typeface="Arial" panose="020B0604020202020204" pitchFamily="34" charset="0"/>
              </a:rPr>
              <a:t> + proteinuria</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Incidence of 3–7%</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Causative of potentially lethal complications including abruptio placentae, cerebral hemorrhage, hepatic failure, acute renal failure.</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Also associated with increased risk for cardiovascular disease in the  future</a:t>
            </a:r>
          </a:p>
        </p:txBody>
      </p:sp>
      <p:grpSp>
        <p:nvGrpSpPr>
          <p:cNvPr id="10" name="Group 9">
            <a:extLst>
              <a:ext uri="{FF2B5EF4-FFF2-40B4-BE49-F238E27FC236}">
                <a16:creationId xmlns:a16="http://schemas.microsoft.com/office/drawing/2014/main" id="{F4576CA2-D21F-4C02-908C-C78FDD7CEFDE}"/>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6EA60B10-6389-4855-9F90-C47762B4498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AAC20D84-7332-44CB-BF7B-1DB8CC79661D}"/>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82C22B0D-68BD-44BB-9F83-574B2AA7619C}"/>
              </a:ext>
            </a:extLst>
          </p:cNvPr>
          <p:cNvSpPr>
            <a:spLocks noGrp="1"/>
          </p:cNvSpPr>
          <p:nvPr>
            <p:ph type="sldNum" sz="quarter" idx="12"/>
          </p:nvPr>
        </p:nvSpPr>
        <p:spPr/>
        <p:txBody>
          <a:bodyPr/>
          <a:lstStyle/>
          <a:p>
            <a:fld id="{D64A4081-96DA-4357-B571-9C6EDCBB5541}" type="slidenum">
              <a:rPr lang="en-US" smtClean="0"/>
              <a:t>31</a:t>
            </a:fld>
            <a:endParaRPr lang="en-US"/>
          </a:p>
        </p:txBody>
      </p:sp>
      <p:sp>
        <p:nvSpPr>
          <p:cNvPr id="4" name="TextBox 3">
            <a:extLst>
              <a:ext uri="{FF2B5EF4-FFF2-40B4-BE49-F238E27FC236}">
                <a16:creationId xmlns:a16="http://schemas.microsoft.com/office/drawing/2014/main" id="{6CF732EA-ED4C-4423-BB45-25D94FCB38CB}"/>
              </a:ext>
            </a:extLst>
          </p:cNvPr>
          <p:cNvSpPr txBox="1"/>
          <p:nvPr/>
        </p:nvSpPr>
        <p:spPr>
          <a:xfrm>
            <a:off x="6497904" y="743304"/>
            <a:ext cx="561374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High Blood Pressure During Pregnancy | cdc.gov</a:t>
            </a:r>
            <a:endParaRPr lang="en-US" sz="1050" dirty="0">
              <a:latin typeface="Arial" panose="020B0604020202020204" pitchFamily="34" charset="0"/>
            </a:endParaRPr>
          </a:p>
        </p:txBody>
      </p:sp>
      <p:pic>
        <p:nvPicPr>
          <p:cNvPr id="6" name="Picture 5" descr="A picture containing person&#10;&#10;Description automatically generated">
            <a:extLst>
              <a:ext uri="{FF2B5EF4-FFF2-40B4-BE49-F238E27FC236}">
                <a16:creationId xmlns:a16="http://schemas.microsoft.com/office/drawing/2014/main" id="{4350BDAD-ECC5-4E78-830B-113B531CC9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26603" y="1919375"/>
            <a:ext cx="5265398" cy="3883892"/>
          </a:xfrm>
          <a:prstGeom prst="rect">
            <a:avLst/>
          </a:prstGeom>
        </p:spPr>
      </p:pic>
    </p:spTree>
    <p:extLst>
      <p:ext uri="{BB962C8B-B14F-4D97-AF65-F5344CB8AC3E}">
        <p14:creationId xmlns:p14="http://schemas.microsoft.com/office/powerpoint/2010/main" val="1154469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82193" y="281639"/>
            <a:ext cx="771478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Preview to patient health risks later in life</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929123" y="2354695"/>
            <a:ext cx="9220657" cy="342979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Preeclampsia predicts CVD later in life</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GDM predicts Type 2 Diabetes </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Cellular dysfunction for years, that finally manifests as chronic disease symptoms.</a:t>
            </a:r>
          </a:p>
          <a:p>
            <a:pPr marL="457200"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25DC1ADA-6514-46B8-ADA6-2E9123FECD0D}"/>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AC9283A7-E535-478E-B80C-E7905E4AE0FD}"/>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EABC9D34-3AB2-42FC-A8DE-0BA85F96C535}"/>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704A76E2-44DC-44F1-9DDE-AF2359B68264}"/>
              </a:ext>
            </a:extLst>
          </p:cNvPr>
          <p:cNvSpPr>
            <a:spLocks noGrp="1"/>
          </p:cNvSpPr>
          <p:nvPr>
            <p:ph type="sldNum" sz="quarter" idx="12"/>
          </p:nvPr>
        </p:nvSpPr>
        <p:spPr/>
        <p:txBody>
          <a:bodyPr/>
          <a:lstStyle/>
          <a:p>
            <a:fld id="{D64A4081-96DA-4357-B571-9C6EDCBB5541}" type="slidenum">
              <a:rPr lang="en-US" smtClean="0"/>
              <a:t>32</a:t>
            </a:fld>
            <a:endParaRPr lang="en-US"/>
          </a:p>
        </p:txBody>
      </p:sp>
    </p:spTree>
    <p:extLst>
      <p:ext uri="{BB962C8B-B14F-4D97-AF65-F5344CB8AC3E}">
        <p14:creationId xmlns:p14="http://schemas.microsoft.com/office/powerpoint/2010/main" val="2209983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508907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Associations with Preeclampsia</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682167" y="1206744"/>
            <a:ext cx="11293523" cy="484079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Hypertriglyceridemia</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Excessive lipid peroxidation </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Antioxidant deficiency </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Insulin resistance </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Plasma elevations of proinflammatory cytokines and C-reactive protein </a:t>
            </a:r>
          </a:p>
          <a:p>
            <a:pPr marL="457200" indent="-457200">
              <a:spcAft>
                <a:spcPts val="900"/>
              </a:spcAft>
              <a:buFont typeface="Wingdings" panose="05000000000000000000" pitchFamily="2" charset="2"/>
              <a:buChar char="§"/>
            </a:pPr>
            <a:r>
              <a:rPr lang="en-US" sz="2400" dirty="0" err="1">
                <a:solidFill>
                  <a:schemeClr val="tx1"/>
                </a:solidFill>
                <a:latin typeface="Arial" panose="020B0604020202020204" pitchFamily="34" charset="0"/>
              </a:rPr>
              <a:t>Hyperhomocysteinemia</a:t>
            </a:r>
            <a:endParaRPr lang="en-US" sz="2400" dirty="0">
              <a:solidFill>
                <a:schemeClr val="tx1"/>
              </a:solidFill>
              <a:latin typeface="Arial" panose="020B0604020202020204" pitchFamily="34" charset="0"/>
            </a:endParaRP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Hyperleptinemia </a:t>
            </a:r>
          </a:p>
          <a:p>
            <a:pPr marL="457200" indent="-457200">
              <a:spcAft>
                <a:spcPts val="900"/>
              </a:spcAft>
              <a:buFont typeface="Wingdings" panose="05000000000000000000" pitchFamily="2" charset="2"/>
              <a:buChar char="§"/>
            </a:pPr>
            <a:r>
              <a:rPr lang="en-US" sz="2400" dirty="0">
                <a:solidFill>
                  <a:schemeClr val="tx1"/>
                </a:solidFill>
                <a:latin typeface="Arial" panose="020B0604020202020204" pitchFamily="34" charset="0"/>
              </a:rPr>
              <a:t>Thromboxane-prostacyclin imbalance that favors vasoconstriction </a:t>
            </a:r>
          </a:p>
          <a:p>
            <a:pPr marL="457200" indent="-457200">
              <a:spcAft>
                <a:spcPts val="900"/>
              </a:spcAft>
              <a:buFont typeface="Wingdings" panose="05000000000000000000" pitchFamily="2" charset="2"/>
              <a:buChar char="§"/>
            </a:pPr>
            <a:r>
              <a:rPr lang="en-US" sz="2400" dirty="0">
                <a:solidFill>
                  <a:schemeClr val="tx1"/>
                </a:solidFill>
                <a:latin typeface="Arial"/>
                <a:cs typeface="Arial"/>
              </a:rPr>
              <a:t>Women who are pregnant experiencing anxiety and/or depression are at a threefold increased risk of preeclampsia</a:t>
            </a:r>
          </a:p>
          <a:p>
            <a:pPr marL="457200" indent="-457200">
              <a:spcAft>
                <a:spcPts val="9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9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6CD7A0F3-3F9F-4563-AB69-DE0D4B74A3B9}"/>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39BE9C48-CDB5-4A88-8E5C-A29AA0113FDD}"/>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76AED9E-61FE-4341-9683-252AB00A3DEA}"/>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BFB4645C-C1D5-42B7-B4A4-3DC3B84EB418}"/>
              </a:ext>
            </a:extLst>
          </p:cNvPr>
          <p:cNvSpPr>
            <a:spLocks noGrp="1"/>
          </p:cNvSpPr>
          <p:nvPr>
            <p:ph type="sldNum" sz="quarter" idx="12"/>
          </p:nvPr>
        </p:nvSpPr>
        <p:spPr/>
        <p:txBody>
          <a:bodyPr/>
          <a:lstStyle/>
          <a:p>
            <a:fld id="{D64A4081-96DA-4357-B571-9C6EDCBB5541}" type="slidenum">
              <a:rPr lang="en-US" smtClean="0"/>
              <a:t>33</a:t>
            </a:fld>
            <a:endParaRPr lang="en-US"/>
          </a:p>
        </p:txBody>
      </p:sp>
    </p:spTree>
    <p:extLst>
      <p:ext uri="{BB962C8B-B14F-4D97-AF65-F5344CB8AC3E}">
        <p14:creationId xmlns:p14="http://schemas.microsoft.com/office/powerpoint/2010/main" val="767828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a:extLst>
              <a:ext uri="{FF2B5EF4-FFF2-40B4-BE49-F238E27FC236}">
                <a16:creationId xmlns:a16="http://schemas.microsoft.com/office/drawing/2014/main" id="{2CE8F2AA-4511-4875-9ED0-9D87CC59A6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916" y="1131296"/>
            <a:ext cx="10336174" cy="5075539"/>
          </a:xfrm>
          <a:prstGeom prst="rect">
            <a:avLst/>
          </a:prstGeom>
        </p:spPr>
      </p:pic>
      <p:sp>
        <p:nvSpPr>
          <p:cNvPr id="3" name="TextBox 2">
            <a:extLst>
              <a:ext uri="{FF2B5EF4-FFF2-40B4-BE49-F238E27FC236}">
                <a16:creationId xmlns:a16="http://schemas.microsoft.com/office/drawing/2014/main" id="{DA9C497D-BD0D-4DF5-A6D8-EBB9474C5383}"/>
              </a:ext>
            </a:extLst>
          </p:cNvPr>
          <p:cNvSpPr txBox="1"/>
          <p:nvPr/>
        </p:nvSpPr>
        <p:spPr>
          <a:xfrm>
            <a:off x="152400" y="281639"/>
            <a:ext cx="1157748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Potential mechanisms by which exercise training reduces preeclampsia risk</a:t>
            </a:r>
          </a:p>
        </p:txBody>
      </p:sp>
      <p:sp>
        <p:nvSpPr>
          <p:cNvPr id="7" name="Text Box 5">
            <a:extLst>
              <a:ext uri="{FF2B5EF4-FFF2-40B4-BE49-F238E27FC236}">
                <a16:creationId xmlns:a16="http://schemas.microsoft.com/office/drawing/2014/main" id="{7D0D5521-C0FD-4688-BA9A-50036695A8A7}"/>
              </a:ext>
            </a:extLst>
          </p:cNvPr>
          <p:cNvSpPr txBox="1">
            <a:spLocks noChangeArrowheads="1"/>
          </p:cNvSpPr>
          <p:nvPr/>
        </p:nvSpPr>
        <p:spPr bwMode="auto">
          <a:xfrm>
            <a:off x="8276208" y="5865961"/>
            <a:ext cx="3624480" cy="18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altLang="en-US" sz="900" dirty="0">
                <a:latin typeface="Arial" charset="0"/>
              </a:rPr>
              <a:t>Copyright © American Heart Association, Inc. All rights reserved.</a:t>
            </a:r>
          </a:p>
        </p:txBody>
      </p:sp>
      <p:sp>
        <p:nvSpPr>
          <p:cNvPr id="9" name="Text Box 4">
            <a:extLst>
              <a:ext uri="{FF2B5EF4-FFF2-40B4-BE49-F238E27FC236}">
                <a16:creationId xmlns:a16="http://schemas.microsoft.com/office/drawing/2014/main" id="{E2B6B261-2495-4454-8D94-069D5403E792}"/>
              </a:ext>
            </a:extLst>
          </p:cNvPr>
          <p:cNvSpPr txBox="1">
            <a:spLocks noChangeArrowheads="1"/>
          </p:cNvSpPr>
          <p:nvPr/>
        </p:nvSpPr>
        <p:spPr bwMode="auto">
          <a:xfrm>
            <a:off x="7545478" y="5552755"/>
            <a:ext cx="429768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r"/>
            <a:r>
              <a:rPr lang="en-GB" altLang="en-US" sz="1050" dirty="0">
                <a:solidFill>
                  <a:schemeClr val="bg2">
                    <a:lumMod val="2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Genest D S et al.</a:t>
            </a:r>
            <a:r>
              <a:rPr lang="en-GB" altLang="en-US" sz="1050" i="1" dirty="0">
                <a:solidFill>
                  <a:schemeClr val="bg2">
                    <a:lumMod val="2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 Hypertension</a:t>
            </a:r>
            <a:r>
              <a:rPr lang="en-GB" altLang="en-US" sz="1050" dirty="0">
                <a:solidFill>
                  <a:schemeClr val="bg2">
                    <a:lumMod val="2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 2012;60:1104-1109</a:t>
            </a:r>
            <a:endParaRPr lang="en-GB" altLang="en-US" sz="1050" dirty="0">
              <a:solidFill>
                <a:schemeClr val="bg2">
                  <a:lumMod val="25000"/>
                </a:schemeClr>
              </a:solidFill>
              <a:latin typeface="Arial" panose="020B0604020202020204" pitchFamily="34" charset="0"/>
            </a:endParaRPr>
          </a:p>
        </p:txBody>
      </p:sp>
      <p:pic>
        <p:nvPicPr>
          <p:cNvPr id="11" name="Picture 2">
            <a:extLst>
              <a:ext uri="{FF2B5EF4-FFF2-40B4-BE49-F238E27FC236}">
                <a16:creationId xmlns:a16="http://schemas.microsoft.com/office/drawing/2014/main" id="{8CFB6A6C-FFF9-4A6C-B7F6-221581B1E03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40688" y="4961599"/>
            <a:ext cx="1260000" cy="5098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 name="Group 7">
            <a:extLst>
              <a:ext uri="{FF2B5EF4-FFF2-40B4-BE49-F238E27FC236}">
                <a16:creationId xmlns:a16="http://schemas.microsoft.com/office/drawing/2014/main" id="{0E4F2099-D321-4DC0-8A4E-3B81942389F1}"/>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2A427AB8-2E8D-4663-A30F-785E16E748E4}"/>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A3DE0932-8347-4E9D-A4AC-8C373FE22C9F}"/>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24499CD-C8BE-438A-9227-6E47356C8567}"/>
              </a:ext>
            </a:extLst>
          </p:cNvPr>
          <p:cNvSpPr>
            <a:spLocks noGrp="1"/>
          </p:cNvSpPr>
          <p:nvPr>
            <p:ph type="sldNum" sz="quarter" idx="12"/>
          </p:nvPr>
        </p:nvSpPr>
        <p:spPr/>
        <p:txBody>
          <a:bodyPr/>
          <a:lstStyle/>
          <a:p>
            <a:fld id="{D64A4081-96DA-4357-B571-9C6EDCBB5541}" type="slidenum">
              <a:rPr lang="en-US" smtClean="0"/>
              <a:t>34</a:t>
            </a:fld>
            <a:endParaRPr lang="en-US"/>
          </a:p>
        </p:txBody>
      </p:sp>
    </p:spTree>
    <p:extLst>
      <p:ext uri="{BB962C8B-B14F-4D97-AF65-F5344CB8AC3E}">
        <p14:creationId xmlns:p14="http://schemas.microsoft.com/office/powerpoint/2010/main" val="1923186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9293679" cy="830997"/>
          </a:xfrm>
          <a:prstGeom prst="rect">
            <a:avLst/>
          </a:prstGeom>
          <a:noFill/>
        </p:spPr>
        <p:txBody>
          <a:bodyPr wrap="square" rtlCol="0">
            <a:spAutoFit/>
          </a:bodyPr>
          <a:lstStyle/>
          <a:p>
            <a:r>
              <a:rPr lang="en-US" sz="2400" b="1" dirty="0">
                <a:solidFill>
                  <a:schemeClr val="tx2"/>
                </a:solidFill>
                <a:latin typeface="Arial" panose="020B0604020202020204" pitchFamily="34" charset="0"/>
              </a:rPr>
              <a:t>Should PA be Evaluated as a Nonpharmacological Therapy for Women with Hypertension/Preeclampsia in Pregnancy?</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2034657" y="2589336"/>
            <a:ext cx="8658744" cy="2597344"/>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1800"/>
              </a:spcAft>
              <a:buFont typeface="Wingdings" panose="05000000000000000000" pitchFamily="2" charset="2"/>
              <a:buChar char="§"/>
            </a:pPr>
            <a:r>
              <a:rPr lang="en-US" sz="2400" dirty="0">
                <a:solidFill>
                  <a:schemeClr val="tx1"/>
                </a:solidFill>
                <a:latin typeface="Arial"/>
                <a:cs typeface="Arial"/>
              </a:rPr>
              <a:t>Exercise therapy has been shown to result in reduced diastolic blood pressures in women who are pregnant with a history of mild hypertension, gestational hypertension or family history of hypertensive disorders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Preeclampsia is an absolute contraindication to exercise during pregnancy re: ACOG</a:t>
            </a:r>
          </a:p>
          <a:p>
            <a:pPr>
              <a:spcAft>
                <a:spcPts val="1800"/>
              </a:spcAft>
            </a:pPr>
            <a:endParaRPr lang="en-US" sz="2400" dirty="0">
              <a:solidFill>
                <a:schemeClr val="tx1"/>
              </a:solidFill>
              <a:latin typeface="Arial" panose="020B0604020202020204" pitchFamily="34" charset="0"/>
            </a:endParaRP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65C1F116-98F0-4325-B0F3-FDB9BF7254DB}"/>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EAC3959B-5F31-4E06-A7A9-E704B957FC90}"/>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B45613C8-1DDC-41C6-9AC3-E167A10631D4}"/>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96D49CBD-8ACD-4C0E-A4C7-685F7C6DBCE6}"/>
              </a:ext>
            </a:extLst>
          </p:cNvPr>
          <p:cNvSpPr>
            <a:spLocks noGrp="1"/>
          </p:cNvSpPr>
          <p:nvPr>
            <p:ph type="sldNum" sz="quarter" idx="12"/>
          </p:nvPr>
        </p:nvSpPr>
        <p:spPr/>
        <p:txBody>
          <a:bodyPr/>
          <a:lstStyle/>
          <a:p>
            <a:fld id="{D64A4081-96DA-4357-B571-9C6EDCBB5541}" type="slidenum">
              <a:rPr lang="en-US" smtClean="0"/>
              <a:t>35</a:t>
            </a:fld>
            <a:endParaRPr lang="en-US"/>
          </a:p>
        </p:txBody>
      </p:sp>
    </p:spTree>
    <p:extLst>
      <p:ext uri="{BB962C8B-B14F-4D97-AF65-F5344CB8AC3E}">
        <p14:creationId xmlns:p14="http://schemas.microsoft.com/office/powerpoint/2010/main" val="787157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C4A336-3F43-404C-A833-D5A0821E6206}"/>
              </a:ext>
            </a:extLst>
          </p:cNvPr>
          <p:cNvSpPr/>
          <p:nvPr/>
        </p:nvSpPr>
        <p:spPr>
          <a:xfrm>
            <a:off x="7719802" y="663547"/>
            <a:ext cx="4472198" cy="5318774"/>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eaLnBrk="1" fontAlgn="auto" hangingPunct="1">
              <a:spcAft>
                <a:spcPts val="0"/>
              </a:spcAft>
              <a:defRPr/>
            </a:pPr>
            <a:endParaRPr lang="en-US" sz="2400" dirty="0">
              <a:latin typeface="Arial" panose="020B0604020202020204" pitchFamily="34" charset="0"/>
              <a:cs typeface="Arial"/>
            </a:endParaRPr>
          </a:p>
          <a:p>
            <a:pPr marL="274320" eaLnBrk="1" fontAlgn="auto" hangingPunct="1">
              <a:spcAft>
                <a:spcPts val="0"/>
              </a:spcAft>
              <a:defRPr/>
            </a:pPr>
            <a:endParaRPr lang="en-US" sz="1200" dirty="0">
              <a:latin typeface="Arial" panose="020B0604020202020204" pitchFamily="34" charset="0"/>
              <a:cs typeface="Arial"/>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259080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Low Back Pain</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550606" y="930530"/>
            <a:ext cx="6636773" cy="454825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a:spcAft>
                <a:spcPts val="900"/>
              </a:spcAft>
            </a:pPr>
            <a:r>
              <a:rPr lang="en-US" sz="2000" dirty="0">
                <a:solidFill>
                  <a:schemeClr val="tx1"/>
                </a:solidFill>
                <a:latin typeface="Arial"/>
                <a:cs typeface="Arial"/>
              </a:rPr>
              <a:t>50-90% of women who are pregnant experience back pain during pregnancy</a:t>
            </a:r>
          </a:p>
          <a:p>
            <a:pPr>
              <a:spcAft>
                <a:spcPts val="900"/>
              </a:spcAft>
            </a:pPr>
            <a:endParaRPr lang="en-US" sz="2000" dirty="0">
              <a:solidFill>
                <a:schemeClr val="tx1"/>
              </a:solidFill>
              <a:latin typeface="Arial" panose="020B0604020202020204" pitchFamily="34" charset="0"/>
            </a:endParaRPr>
          </a:p>
          <a:p>
            <a:pPr marL="457200" indent="-457200">
              <a:spcAft>
                <a:spcPts val="900"/>
              </a:spcAft>
              <a:buFont typeface="Wingdings" panose="05000000000000000000" pitchFamily="2" charset="2"/>
              <a:buChar char="§"/>
            </a:pPr>
            <a:r>
              <a:rPr lang="en-US" sz="2000" dirty="0">
                <a:solidFill>
                  <a:schemeClr val="tx1"/>
                </a:solidFill>
                <a:latin typeface="Arial" panose="020B0604020202020204" pitchFamily="34" charset="0"/>
              </a:rPr>
              <a:t>Increased biomechanical strain and altered hormonal influences</a:t>
            </a:r>
            <a:endParaRPr lang="en-US" sz="2000" dirty="0">
              <a:solidFill>
                <a:schemeClr val="tx1"/>
              </a:solidFill>
              <a:latin typeface="Arial" panose="020B0604020202020204" pitchFamily="34" charset="0"/>
              <a:cs typeface="Arial" panose="020B0604020202020204" pitchFamily="34" charset="0"/>
            </a:endParaRPr>
          </a:p>
          <a:p>
            <a:pPr marL="457200" indent="-457200">
              <a:spcAft>
                <a:spcPts val="900"/>
              </a:spcAft>
              <a:buFont typeface="Wingdings" panose="05000000000000000000" pitchFamily="2" charset="2"/>
              <a:buChar char="§"/>
            </a:pPr>
            <a:r>
              <a:rPr lang="en-US" sz="2000" dirty="0">
                <a:solidFill>
                  <a:schemeClr val="tx1"/>
                </a:solidFill>
                <a:latin typeface="Arial"/>
                <a:cs typeface="Arial"/>
              </a:rPr>
              <a:t>The sacroiliac joints often loosen and become strained</a:t>
            </a:r>
          </a:p>
          <a:p>
            <a:pPr marL="457200" indent="-457200">
              <a:spcAft>
                <a:spcPts val="900"/>
              </a:spcAft>
              <a:buFont typeface="Wingdings" panose="05000000000000000000" pitchFamily="2" charset="2"/>
              <a:buChar char="§"/>
            </a:pPr>
            <a:r>
              <a:rPr lang="en-US" sz="2000" dirty="0">
                <a:solidFill>
                  <a:schemeClr val="tx1"/>
                </a:solidFill>
                <a:latin typeface="Arial"/>
                <a:cs typeface="Arial"/>
              </a:rPr>
              <a:t>Abdominal muscles stretch and become weak as baby grows</a:t>
            </a:r>
          </a:p>
          <a:p>
            <a:pPr marL="457200" indent="-457200">
              <a:spcAft>
                <a:spcPts val="900"/>
              </a:spcAft>
              <a:buFont typeface="Wingdings" panose="05000000000000000000" pitchFamily="2" charset="2"/>
              <a:buChar char="§"/>
            </a:pPr>
            <a:r>
              <a:rPr lang="en-US" sz="2000" dirty="0">
                <a:solidFill>
                  <a:schemeClr val="tx1"/>
                </a:solidFill>
                <a:latin typeface="Arial"/>
                <a:cs typeface="Arial"/>
              </a:rPr>
              <a:t>Nerves may be pressed during fetal growth</a:t>
            </a:r>
          </a:p>
          <a:p>
            <a:pPr marL="457200" indent="-457200">
              <a:spcAft>
                <a:spcPts val="900"/>
              </a:spcAft>
              <a:buFont typeface="Wingdings" panose="05000000000000000000" pitchFamily="2" charset="2"/>
              <a:buChar char="§"/>
            </a:pPr>
            <a:r>
              <a:rPr lang="en-US" sz="2000" dirty="0">
                <a:solidFill>
                  <a:schemeClr val="tx1"/>
                </a:solidFill>
                <a:latin typeface="Arial" panose="020B0604020202020204" pitchFamily="34" charset="0"/>
              </a:rPr>
              <a:t>Obesity, in relation to maintained maternal weight gain, may also influence chronic musculoskeletal disease risk related to low back pain, and hip and knee osteoarthritis</a:t>
            </a:r>
          </a:p>
        </p:txBody>
      </p:sp>
      <p:pic>
        <p:nvPicPr>
          <p:cNvPr id="10" name="Picture 2" descr="Diagram&#10;&#10;Description automatically generated">
            <a:extLst>
              <a:ext uri="{FF2B5EF4-FFF2-40B4-BE49-F238E27FC236}">
                <a16:creationId xmlns:a16="http://schemas.microsoft.com/office/drawing/2014/main" id="{077AA970-3D80-467C-B5FB-D338B4FFDA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6713" y="1036234"/>
            <a:ext cx="4282977" cy="520487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a:extLst>
              <a:ext uri="{FF2B5EF4-FFF2-40B4-BE49-F238E27FC236}">
                <a16:creationId xmlns:a16="http://schemas.microsoft.com/office/drawing/2014/main" id="{A8281C45-B72D-4572-A07C-819AF6E59F5C}"/>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59A14A0C-38E2-427C-9055-6FF91E3C5FAB}"/>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50D34B8D-3721-4E28-9253-69C1845B1FFE}"/>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0972BD-4E01-4AD9-B345-BA45414CC5A5}"/>
              </a:ext>
            </a:extLst>
          </p:cNvPr>
          <p:cNvSpPr>
            <a:spLocks noGrp="1"/>
          </p:cNvSpPr>
          <p:nvPr>
            <p:ph type="sldNum" sz="quarter" idx="12"/>
          </p:nvPr>
        </p:nvSpPr>
        <p:spPr/>
        <p:txBody>
          <a:bodyPr/>
          <a:lstStyle/>
          <a:p>
            <a:fld id="{D64A4081-96DA-4357-B571-9C6EDCBB5541}" type="slidenum">
              <a:rPr lang="en-US" smtClean="0"/>
              <a:t>36</a:t>
            </a:fld>
            <a:endParaRPr lang="en-US"/>
          </a:p>
        </p:txBody>
      </p:sp>
      <p:sp>
        <p:nvSpPr>
          <p:cNvPr id="4" name="TextBox 3">
            <a:extLst>
              <a:ext uri="{FF2B5EF4-FFF2-40B4-BE49-F238E27FC236}">
                <a16:creationId xmlns:a16="http://schemas.microsoft.com/office/drawing/2014/main" id="{0C23240E-AA5C-4C60-8F79-6E1733A1552D}"/>
              </a:ext>
            </a:extLst>
          </p:cNvPr>
          <p:cNvSpPr txBox="1"/>
          <p:nvPr/>
        </p:nvSpPr>
        <p:spPr>
          <a:xfrm>
            <a:off x="7966796" y="179607"/>
            <a:ext cx="41732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Arial"/>
                <a:cs typeface="Arial"/>
              </a:rPr>
              <a:t>Clinical Discussion per: Dr. Tyson</a:t>
            </a:r>
            <a:endParaRPr lang="en-US" dirty="0">
              <a:latin typeface="Arial" panose="020B0604020202020204" pitchFamily="34" charset="0"/>
              <a:ea typeface="+mn-lt"/>
              <a:cs typeface="Arial" panose="020B0604020202020204" pitchFamily="34" charset="0"/>
            </a:endParaRPr>
          </a:p>
          <a:p>
            <a:endParaRPr lang="en-US" dirty="0">
              <a:latin typeface="Arial" panose="020B0604020202020204" pitchFamily="34" charset="0"/>
              <a:cs typeface="Arial"/>
            </a:endParaRPr>
          </a:p>
        </p:txBody>
      </p:sp>
    </p:spTree>
    <p:extLst>
      <p:ext uri="{BB962C8B-B14F-4D97-AF65-F5344CB8AC3E}">
        <p14:creationId xmlns:p14="http://schemas.microsoft.com/office/powerpoint/2010/main" val="1353787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C4A336-3F43-404C-A833-D5A0821E6206}"/>
              </a:ext>
            </a:extLst>
          </p:cNvPr>
          <p:cNvSpPr/>
          <p:nvPr/>
        </p:nvSpPr>
        <p:spPr>
          <a:xfrm>
            <a:off x="8480453" y="512471"/>
            <a:ext cx="3711547" cy="5752067"/>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eaLnBrk="1" fontAlgn="auto" hangingPunct="1">
              <a:spcAft>
                <a:spcPts val="0"/>
              </a:spcAft>
              <a:defRPr/>
            </a:pPr>
            <a:r>
              <a:rPr lang="en-US" sz="2400" dirty="0">
                <a:solidFill>
                  <a:schemeClr val="bg1"/>
                </a:solidFill>
                <a:latin typeface="Arial"/>
                <a:cs typeface="Arial"/>
              </a:rPr>
              <a:t>Backpain Exercises</a:t>
            </a:r>
            <a:endParaRPr lang="en-US" sz="2400" dirty="0">
              <a:solidFill>
                <a:schemeClr val="bg1"/>
              </a:solidFill>
              <a:latin typeface="Arial" panose="020B0604020202020204" pitchFamily="34" charset="0"/>
            </a:endParaRPr>
          </a:p>
          <a:p>
            <a:pPr marL="274320">
              <a:defRPr/>
            </a:pPr>
            <a:endParaRPr lang="en-US" sz="1200" dirty="0">
              <a:solidFill>
                <a:schemeClr val="bg1"/>
              </a:solidFill>
              <a:latin typeface="Arial"/>
              <a:cs typeface="Arial"/>
              <a:hlinkClick r:id="rId3">
                <a:extLst>
                  <a:ext uri="{A12FA001-AC4F-418D-AE19-62706E023703}">
                    <ahyp:hlinkClr xmlns:ahyp="http://schemas.microsoft.com/office/drawing/2018/hyperlinkcolor" val="tx"/>
                  </a:ext>
                </a:extLst>
              </a:hlinkClick>
            </a:endParaRPr>
          </a:p>
          <a:p>
            <a:pPr marL="274320">
              <a:defRPr/>
            </a:pPr>
            <a:r>
              <a:rPr lang="en-US" sz="1200" dirty="0">
                <a:solidFill>
                  <a:schemeClr val="bg1"/>
                </a:solidFill>
                <a:latin typeface="Arial"/>
                <a:cs typeface="Arial"/>
                <a:hlinkClick r:id="rId3">
                  <a:extLst>
                    <a:ext uri="{A12FA001-AC4F-418D-AE19-62706E023703}">
                      <ahyp:hlinkClr xmlns:ahyp="http://schemas.microsoft.com/office/drawing/2018/hyperlinkcolor" val="tx"/>
                    </a:ext>
                  </a:extLst>
                </a:hlinkClick>
              </a:rPr>
              <a:t>International Journal of Childbirth Education</a:t>
            </a:r>
            <a:endParaRPr lang="en-US" sz="1200" dirty="0">
              <a:solidFill>
                <a:schemeClr val="bg1"/>
              </a:solidFill>
              <a:latin typeface="Arial" panose="020B0604020202020204" pitchFamily="34" charset="0"/>
              <a:cs typeface="Arial"/>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52400" y="281639"/>
            <a:ext cx="6356555"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Exercise and Low Back Pain</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509798" y="1043873"/>
            <a:ext cx="6923389" cy="5106074"/>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Increased biomechanical strain should be considered in exercise prescription, especially in individuals performing high impact exercise</a:t>
            </a:r>
          </a:p>
          <a:p>
            <a:pPr marL="457200"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Water exercise during the second half of pregnancy significantly reduces low back pain intensity</a:t>
            </a:r>
          </a:p>
          <a:p>
            <a:pPr marL="457200"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PT with guided stabilization exercises demonstrated greater positive effect on postpartum pelvic girdle pain compared to a program without stabilization exercises</a:t>
            </a:r>
          </a:p>
          <a:p>
            <a:pPr marL="457200"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NO supine resistance exercise after first trimester</a:t>
            </a:r>
          </a:p>
          <a:p>
            <a:pPr marL="457200" indent="-457200">
              <a:spcAft>
                <a:spcPts val="12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200"/>
              </a:spcAft>
              <a:buFont typeface="Wingdings" panose="05000000000000000000" pitchFamily="2" charset="2"/>
              <a:buChar char="§"/>
            </a:pPr>
            <a:endParaRPr lang="en-US" sz="2400" dirty="0">
              <a:solidFill>
                <a:schemeClr val="tx1"/>
              </a:solidFill>
              <a:latin typeface="Arial" panose="020B0604020202020204" pitchFamily="34" charset="0"/>
            </a:endParaRPr>
          </a:p>
          <a:p>
            <a:pPr marL="914400" lvl="1" indent="-457200">
              <a:spcAft>
                <a:spcPts val="12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200"/>
              </a:spcAft>
              <a:buFont typeface="Wingdings" panose="05000000000000000000" pitchFamily="2" charset="2"/>
              <a:buChar char="§"/>
            </a:pPr>
            <a:endParaRPr lang="en-US" sz="2400"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150E0255-EA4C-4971-8267-C7A6B203D22D}"/>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8B8DC42A-CB55-4F07-AC2E-1DD2ED328433}"/>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926580CB-79FE-413F-B833-412FF123CF43}"/>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DEC90A22-8606-4460-A687-F02A917AB892}"/>
              </a:ext>
            </a:extLst>
          </p:cNvPr>
          <p:cNvSpPr>
            <a:spLocks noGrp="1"/>
          </p:cNvSpPr>
          <p:nvPr>
            <p:ph type="sldNum" sz="quarter" idx="12"/>
          </p:nvPr>
        </p:nvSpPr>
        <p:spPr/>
        <p:txBody>
          <a:bodyPr/>
          <a:lstStyle/>
          <a:p>
            <a:fld id="{D64A4081-96DA-4357-B571-9C6EDCBB5541}" type="slidenum">
              <a:rPr lang="en-US" smtClean="0"/>
              <a:t>37</a:t>
            </a:fld>
            <a:endParaRPr lang="en-US"/>
          </a:p>
        </p:txBody>
      </p:sp>
      <p:pic>
        <p:nvPicPr>
          <p:cNvPr id="5" name="Picture 5" descr="A picture containing person, person, wall, indoor&#10;&#10;Description automatically generated">
            <a:extLst>
              <a:ext uri="{FF2B5EF4-FFF2-40B4-BE49-F238E27FC236}">
                <a16:creationId xmlns:a16="http://schemas.microsoft.com/office/drawing/2014/main" id="{62B509AC-DFA5-45C5-A460-66B3A6CEA8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9"/>
          <a:stretch/>
        </p:blipFill>
        <p:spPr>
          <a:xfrm>
            <a:off x="7868920" y="1870891"/>
            <a:ext cx="4324801" cy="3675749"/>
          </a:xfrm>
          <a:prstGeom prst="rect">
            <a:avLst/>
          </a:prstGeom>
        </p:spPr>
      </p:pic>
    </p:spTree>
    <p:extLst>
      <p:ext uri="{BB962C8B-B14F-4D97-AF65-F5344CB8AC3E}">
        <p14:creationId xmlns:p14="http://schemas.microsoft.com/office/powerpoint/2010/main" val="2761878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8106697"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Pregnancy-Related Urinary Incontinence</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11061384" cy="454825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317522" y="1337187"/>
            <a:ext cx="10309169" cy="458495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Pregnancy-related UI is a debilitating, chronic issue</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Issues of labor and delivery are most frequently cited</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nerve injury (including lumbar nerve root, lumbosacral plexus, and peripheral nerves, in particular pudendal) </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soft tissue injury related to rapid fetal descent and episiotomy</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While exercise and physical activity may have no impact on features of labor and delivery related to UI, physical fitness level may have some impact on maternal pushing ability</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Prolonged pushing has been associated with nerve injury </a:t>
            </a:r>
          </a:p>
          <a:p>
            <a:pPr marL="457200"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A37674A1-942F-4379-90B2-8A65459E6399}"/>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D70E6438-4479-443F-B1F0-B646D8BFCB66}"/>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6FC142A5-16D1-4817-AB64-05E8B5180B1A}"/>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0A4AEF0-7DF9-43D8-880A-6F44EE50F638}"/>
              </a:ext>
            </a:extLst>
          </p:cNvPr>
          <p:cNvSpPr>
            <a:spLocks noGrp="1"/>
          </p:cNvSpPr>
          <p:nvPr>
            <p:ph type="sldNum" sz="quarter" idx="12"/>
          </p:nvPr>
        </p:nvSpPr>
        <p:spPr/>
        <p:txBody>
          <a:bodyPr/>
          <a:lstStyle/>
          <a:p>
            <a:fld id="{D64A4081-96DA-4357-B571-9C6EDCBB5541}" type="slidenum">
              <a:rPr lang="en-US" smtClean="0"/>
              <a:t>38</a:t>
            </a:fld>
            <a:endParaRPr lang="en-US"/>
          </a:p>
        </p:txBody>
      </p:sp>
    </p:spTree>
    <p:extLst>
      <p:ext uri="{BB962C8B-B14F-4D97-AF65-F5344CB8AC3E}">
        <p14:creationId xmlns:p14="http://schemas.microsoft.com/office/powerpoint/2010/main" val="3813822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774290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Pregnancy-Related Urinary Incontinence</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11061384" cy="454825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779638" y="2606244"/>
            <a:ext cx="8529531" cy="336506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Degree of risk attributable to delivery mode is unclear</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Some studies show that cesarean delivery is not protective against UI</a:t>
            </a: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8CC59262-A410-401D-A1C6-BB9510F852E2}"/>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4C315AE5-7C34-42F9-BBAB-949F3CD5F541}"/>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A642A35B-EF01-4D1F-AD66-B43E519EE30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8BD2ADC0-3541-4BE2-BDFB-A82F0812256D}"/>
              </a:ext>
            </a:extLst>
          </p:cNvPr>
          <p:cNvSpPr>
            <a:spLocks noGrp="1"/>
          </p:cNvSpPr>
          <p:nvPr>
            <p:ph type="sldNum" sz="quarter" idx="12"/>
          </p:nvPr>
        </p:nvSpPr>
        <p:spPr/>
        <p:txBody>
          <a:bodyPr/>
          <a:lstStyle/>
          <a:p>
            <a:fld id="{D64A4081-96DA-4357-B571-9C6EDCBB5541}" type="slidenum">
              <a:rPr lang="en-US" smtClean="0"/>
              <a:t>39</a:t>
            </a:fld>
            <a:endParaRPr lang="en-US"/>
          </a:p>
        </p:txBody>
      </p:sp>
    </p:spTree>
    <p:extLst>
      <p:ext uri="{BB962C8B-B14F-4D97-AF65-F5344CB8AC3E}">
        <p14:creationId xmlns:p14="http://schemas.microsoft.com/office/powerpoint/2010/main" val="3148027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32749-9EC3-47BF-A009-0FD34626BC6C}"/>
              </a:ext>
            </a:extLst>
          </p:cNvPr>
          <p:cNvSpPr txBox="1"/>
          <p:nvPr/>
        </p:nvSpPr>
        <p:spPr>
          <a:xfrm>
            <a:off x="152400" y="281639"/>
            <a:ext cx="4950542"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The Larger Picture</a:t>
            </a:r>
          </a:p>
        </p:txBody>
      </p:sp>
      <p:sp>
        <p:nvSpPr>
          <p:cNvPr id="4" name="Rectangle 3">
            <a:extLst>
              <a:ext uri="{FF2B5EF4-FFF2-40B4-BE49-F238E27FC236}">
                <a16:creationId xmlns:a16="http://schemas.microsoft.com/office/drawing/2014/main" id="{723E7105-6392-4CBD-9BB2-C3EBA558A237}"/>
              </a:ext>
            </a:extLst>
          </p:cNvPr>
          <p:cNvSpPr/>
          <p:nvPr/>
        </p:nvSpPr>
        <p:spPr>
          <a:xfrm>
            <a:off x="0" y="1586039"/>
            <a:ext cx="4717657" cy="4588185"/>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eaLnBrk="1" fontAlgn="auto" hangingPunct="1">
              <a:spcAft>
                <a:spcPts val="0"/>
              </a:spcAft>
              <a:defRPr/>
            </a:pPr>
            <a:r>
              <a:rPr lang="en-US" sz="2400" dirty="0">
                <a:latin typeface="Arial"/>
                <a:cs typeface="Arial"/>
              </a:rPr>
              <a:t>Patient Visit</a:t>
            </a:r>
          </a:p>
        </p:txBody>
      </p:sp>
      <p:sp>
        <p:nvSpPr>
          <p:cNvPr id="5" name="Rectangle: Rounded Corners 14">
            <a:extLst>
              <a:ext uri="{FF2B5EF4-FFF2-40B4-BE49-F238E27FC236}">
                <a16:creationId xmlns:a16="http://schemas.microsoft.com/office/drawing/2014/main" id="{2212022C-DEDB-40FD-BAC1-2992AF074454}"/>
              </a:ext>
            </a:extLst>
          </p:cNvPr>
          <p:cNvSpPr/>
          <p:nvPr/>
        </p:nvSpPr>
        <p:spPr>
          <a:xfrm>
            <a:off x="6096000" y="2816942"/>
            <a:ext cx="5724418" cy="3429746"/>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342900" indent="-342900">
              <a:spcAft>
                <a:spcPts val="900"/>
              </a:spcAft>
              <a:buFont typeface="Wingdings" panose="05000000000000000000" pitchFamily="2" charset="2"/>
              <a:buChar char="§"/>
            </a:pPr>
            <a:r>
              <a:rPr lang="en-US" sz="2400" dirty="0">
                <a:solidFill>
                  <a:schemeClr val="tx1"/>
                </a:solidFill>
                <a:latin typeface="Arial" panose="020B0604020202020204" pitchFamily="34" charset="0"/>
              </a:rPr>
              <a:t>Reproductive health visits are a preview to understanding patient health risks later in life.</a:t>
            </a:r>
          </a:p>
          <a:p>
            <a:pPr marL="342900" indent="-342900">
              <a:spcAft>
                <a:spcPts val="900"/>
              </a:spcAft>
              <a:buFont typeface="Wingdings" panose="05000000000000000000" pitchFamily="2" charset="2"/>
              <a:buChar char="§"/>
            </a:pPr>
            <a:r>
              <a:rPr lang="en-US" sz="2400" dirty="0">
                <a:solidFill>
                  <a:schemeClr val="tx1"/>
                </a:solidFill>
                <a:latin typeface="Arial" panose="020B0604020202020204" pitchFamily="34" charset="0"/>
              </a:rPr>
              <a:t>Visits can be a gateway into health care and an incentive to motivate change in a patient.</a:t>
            </a:r>
          </a:p>
        </p:txBody>
      </p:sp>
      <p:grpSp>
        <p:nvGrpSpPr>
          <p:cNvPr id="7" name="Group 6">
            <a:extLst>
              <a:ext uri="{FF2B5EF4-FFF2-40B4-BE49-F238E27FC236}">
                <a16:creationId xmlns:a16="http://schemas.microsoft.com/office/drawing/2014/main" id="{AF70C580-4222-4832-8764-7585E23C6784}"/>
              </a:ext>
            </a:extLst>
          </p:cNvPr>
          <p:cNvGrpSpPr/>
          <p:nvPr/>
        </p:nvGrpSpPr>
        <p:grpSpPr>
          <a:xfrm>
            <a:off x="0" y="211147"/>
            <a:ext cx="2743200" cy="102242"/>
            <a:chOff x="0" y="211147"/>
            <a:chExt cx="2743200" cy="102242"/>
          </a:xfrm>
        </p:grpSpPr>
        <p:sp>
          <p:nvSpPr>
            <p:cNvPr id="8" name="Rectangle: Rounded Corners 14">
              <a:extLst>
                <a:ext uri="{FF2B5EF4-FFF2-40B4-BE49-F238E27FC236}">
                  <a16:creationId xmlns:a16="http://schemas.microsoft.com/office/drawing/2014/main" id="{D38A3464-BF60-4D97-95F0-338B1B2AAE02}"/>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9" name="Rectangle: Rounded Corners 14">
              <a:extLst>
                <a:ext uri="{FF2B5EF4-FFF2-40B4-BE49-F238E27FC236}">
                  <a16:creationId xmlns:a16="http://schemas.microsoft.com/office/drawing/2014/main" id="{2AE89883-DFF4-4A48-AA48-3B9D95D72E4A}"/>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FBB0B673-C1E1-4BC9-AF8B-4A70465FFE29}"/>
              </a:ext>
            </a:extLst>
          </p:cNvPr>
          <p:cNvSpPr>
            <a:spLocks noGrp="1"/>
          </p:cNvSpPr>
          <p:nvPr>
            <p:ph type="sldNum" sz="quarter" idx="12"/>
          </p:nvPr>
        </p:nvSpPr>
        <p:spPr/>
        <p:txBody>
          <a:bodyPr/>
          <a:lstStyle/>
          <a:p>
            <a:fld id="{D64A4081-96DA-4357-B571-9C6EDCBB5541}" type="slidenum">
              <a:rPr lang="en-US" smtClean="0"/>
              <a:t>4</a:t>
            </a:fld>
            <a:endParaRPr lang="en-US"/>
          </a:p>
        </p:txBody>
      </p:sp>
      <p:pic>
        <p:nvPicPr>
          <p:cNvPr id="12" name="Picture 11" descr="A picture containing person, indoor&#10;&#10;Description automatically generated">
            <a:extLst>
              <a:ext uri="{FF2B5EF4-FFF2-40B4-BE49-F238E27FC236}">
                <a16:creationId xmlns:a16="http://schemas.microsoft.com/office/drawing/2014/main" id="{0A31D5D2-68DC-4C02-890B-C86D9D3FE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97520"/>
            <a:ext cx="5493327" cy="3663363"/>
          </a:xfrm>
          <a:prstGeom prst="rect">
            <a:avLst/>
          </a:prstGeom>
        </p:spPr>
      </p:pic>
    </p:spTree>
    <p:extLst>
      <p:ext uri="{BB962C8B-B14F-4D97-AF65-F5344CB8AC3E}">
        <p14:creationId xmlns:p14="http://schemas.microsoft.com/office/powerpoint/2010/main" val="720870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909970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Diastasis of the rectus abdominus muscle from the </a:t>
            </a:r>
            <a:r>
              <a:rPr lang="en-US" sz="2400" b="1" dirty="0" err="1">
                <a:solidFill>
                  <a:schemeClr val="tx2"/>
                </a:solidFill>
                <a:latin typeface="Arial" panose="020B0604020202020204" pitchFamily="34" charset="0"/>
              </a:rPr>
              <a:t>linea</a:t>
            </a:r>
            <a:r>
              <a:rPr lang="en-US" sz="2400" b="1" dirty="0">
                <a:solidFill>
                  <a:schemeClr val="tx2"/>
                </a:solidFill>
                <a:latin typeface="Arial" panose="020B0604020202020204" pitchFamily="34" charset="0"/>
              </a:rPr>
              <a:t> alba</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5815827" cy="454825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791193" y="2152634"/>
            <a:ext cx="4538192" cy="3445980"/>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Incidence as high as 67%</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Unknown whether specific PA performed in pregnancy or postpartum can prevent or reduce abdominal muscular separation</a:t>
            </a: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sp>
        <p:nvSpPr>
          <p:cNvPr id="7" name="Rectangle 6">
            <a:extLst>
              <a:ext uri="{FF2B5EF4-FFF2-40B4-BE49-F238E27FC236}">
                <a16:creationId xmlns:a16="http://schemas.microsoft.com/office/drawing/2014/main" id="{3E9C1916-F1D2-45CA-8352-B5C64869FACF}"/>
              </a:ext>
            </a:extLst>
          </p:cNvPr>
          <p:cNvSpPr/>
          <p:nvPr/>
        </p:nvSpPr>
        <p:spPr>
          <a:xfrm>
            <a:off x="6125497" y="898217"/>
            <a:ext cx="6066503" cy="5099680"/>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eaLnBrk="1" fontAlgn="auto" hangingPunct="1">
              <a:spcAft>
                <a:spcPts val="0"/>
              </a:spcAft>
              <a:defRPr/>
            </a:pPr>
            <a:r>
              <a:rPr lang="en-US" sz="2400" dirty="0">
                <a:latin typeface="Arial" panose="020B0604020202020204" pitchFamily="34" charset="0"/>
              </a:rPr>
              <a:t>Diastasis Recti</a:t>
            </a:r>
          </a:p>
          <a:p>
            <a:pPr marL="274320">
              <a:defRPr/>
            </a:pPr>
            <a:endParaRPr lang="en-US" sz="1200" u="sng" dirty="0">
              <a:solidFill>
                <a:schemeClr val="bg1"/>
              </a:solidFill>
              <a:latin typeface="Arial" panose="020B0604020202020204" pitchFamily="34" charset="0"/>
              <a:cs typeface="Arial"/>
            </a:endParaRPr>
          </a:p>
        </p:txBody>
      </p:sp>
      <p:grpSp>
        <p:nvGrpSpPr>
          <p:cNvPr id="11" name="Group 10">
            <a:extLst>
              <a:ext uri="{FF2B5EF4-FFF2-40B4-BE49-F238E27FC236}">
                <a16:creationId xmlns:a16="http://schemas.microsoft.com/office/drawing/2014/main" id="{76243B5B-EAED-4847-B518-EDCFDFA29655}"/>
              </a:ext>
            </a:extLst>
          </p:cNvPr>
          <p:cNvGrpSpPr/>
          <p:nvPr/>
        </p:nvGrpSpPr>
        <p:grpSpPr>
          <a:xfrm>
            <a:off x="0" y="211147"/>
            <a:ext cx="2743200" cy="102242"/>
            <a:chOff x="0" y="211147"/>
            <a:chExt cx="2743200" cy="102242"/>
          </a:xfrm>
        </p:grpSpPr>
        <p:sp>
          <p:nvSpPr>
            <p:cNvPr id="12" name="Rectangle: Rounded Corners 14">
              <a:extLst>
                <a:ext uri="{FF2B5EF4-FFF2-40B4-BE49-F238E27FC236}">
                  <a16:creationId xmlns:a16="http://schemas.microsoft.com/office/drawing/2014/main" id="{33B01C62-5C21-4281-BAB3-8C96B84B3D6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3" name="Rectangle: Rounded Corners 14">
              <a:extLst>
                <a:ext uri="{FF2B5EF4-FFF2-40B4-BE49-F238E27FC236}">
                  <a16:creationId xmlns:a16="http://schemas.microsoft.com/office/drawing/2014/main" id="{A478923B-D1A7-4E5B-93A8-15B692178153}"/>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6587B34-8BA1-4B34-8DB1-1EAA9DE1E206}"/>
              </a:ext>
            </a:extLst>
          </p:cNvPr>
          <p:cNvSpPr>
            <a:spLocks noGrp="1"/>
          </p:cNvSpPr>
          <p:nvPr>
            <p:ph type="sldNum" sz="quarter" idx="12"/>
          </p:nvPr>
        </p:nvSpPr>
        <p:spPr/>
        <p:txBody>
          <a:bodyPr/>
          <a:lstStyle/>
          <a:p>
            <a:fld id="{D64A4081-96DA-4357-B571-9C6EDCBB5541}" type="slidenum">
              <a:rPr lang="en-US" smtClean="0"/>
              <a:t>40</a:t>
            </a:fld>
            <a:endParaRPr lang="en-US"/>
          </a:p>
        </p:txBody>
      </p:sp>
      <p:pic>
        <p:nvPicPr>
          <p:cNvPr id="5" name="Picture 4" descr="Diagram&#10;&#10;Description automatically generated">
            <a:extLst>
              <a:ext uri="{FF2B5EF4-FFF2-40B4-BE49-F238E27FC236}">
                <a16:creationId xmlns:a16="http://schemas.microsoft.com/office/drawing/2014/main" id="{78F95677-892F-4F15-AF22-676CB7346E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51871" y="1873044"/>
            <a:ext cx="5963568" cy="3725570"/>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DDBA01F7-0371-4063-ABC0-22D16A4C03A3}"/>
              </a:ext>
            </a:extLst>
          </p:cNvPr>
          <p:cNvSpPr txBox="1"/>
          <p:nvPr/>
        </p:nvSpPr>
        <p:spPr>
          <a:xfrm>
            <a:off x="6094900" y="6056985"/>
            <a:ext cx="479551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a:ea typeface="+mn-lt"/>
                <a:cs typeface="Arial"/>
                <a:hlinkClick r:id="rId4"/>
              </a:rPr>
              <a:t>https://www.sciencedirect.com/science/article/abs/pii/S1356689X14001817</a:t>
            </a:r>
            <a:endParaRPr lang="en-US" sz="1050" dirty="0">
              <a:latin typeface="Arial"/>
              <a:ea typeface="+mn-lt"/>
              <a:cs typeface="Arial"/>
            </a:endParaRPr>
          </a:p>
          <a:p>
            <a:endParaRPr lang="en-US" sz="1050" dirty="0">
              <a:latin typeface="Arial"/>
              <a:ea typeface="+mn-lt"/>
              <a:cs typeface="Arial"/>
            </a:endParaRPr>
          </a:p>
        </p:txBody>
      </p:sp>
    </p:spTree>
    <p:extLst>
      <p:ext uri="{BB962C8B-B14F-4D97-AF65-F5344CB8AC3E}">
        <p14:creationId xmlns:p14="http://schemas.microsoft.com/office/powerpoint/2010/main" val="85202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7D5845-008A-4930-A269-4FC3C9BB575B}"/>
              </a:ext>
            </a:extLst>
          </p:cNvPr>
          <p:cNvSpPr/>
          <p:nvPr/>
        </p:nvSpPr>
        <p:spPr>
          <a:xfrm>
            <a:off x="6983427" y="898216"/>
            <a:ext cx="5208573" cy="5267915"/>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eaLnBrk="1" fontAlgn="auto" hangingPunct="1">
              <a:spcAft>
                <a:spcPts val="0"/>
              </a:spcAft>
              <a:defRPr/>
            </a:pPr>
            <a:r>
              <a:rPr lang="en-US" sz="2400" dirty="0">
                <a:latin typeface="Arial" panose="020B0604020202020204" pitchFamily="34" charset="0"/>
              </a:rPr>
              <a:t>Avoid these Exercises</a:t>
            </a:r>
          </a:p>
          <a:p>
            <a:pPr marL="274320">
              <a:defRPr/>
            </a:pPr>
            <a:r>
              <a:rPr lang="en-US" sz="1050" dirty="0">
                <a:solidFill>
                  <a:schemeClr val="bg1"/>
                </a:solidFill>
                <a:latin typeface="Arial"/>
                <a:cs typeface="Arial"/>
                <a:hlinkClick r:id="rId3">
                  <a:extLst>
                    <a:ext uri="{A12FA001-AC4F-418D-AE19-62706E023703}">
                      <ahyp:hlinkClr xmlns:ahyp="http://schemas.microsoft.com/office/drawing/2018/hyperlinkcolor" val="tx"/>
                    </a:ext>
                  </a:extLst>
                </a:hlinkClick>
              </a:rPr>
              <a:t>http://pregnancyexercise.co.nz</a:t>
            </a:r>
            <a:endParaRPr lang="en-US" sz="1050">
              <a:solidFill>
                <a:schemeClr val="bg1"/>
              </a:solidFill>
              <a:latin typeface="Arial" panose="020B0604020202020204" pitchFamily="34" charset="0"/>
              <a:cs typeface="Arial"/>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120051" y="662639"/>
            <a:ext cx="10221310" cy="461665"/>
          </a:xfrm>
          <a:prstGeom prst="rect">
            <a:avLst/>
          </a:prstGeom>
          <a:noFill/>
        </p:spPr>
        <p:txBody>
          <a:bodyPr wrap="square" lIns="91440" tIns="45720" rIns="91440" bIns="45720" rtlCol="0" anchor="t">
            <a:spAutoFit/>
          </a:bodyPr>
          <a:lstStyle/>
          <a:p>
            <a:endParaRPr lang="en-US" sz="2400" b="1" dirty="0">
              <a:solidFill>
                <a:schemeClr val="tx2"/>
              </a:solidFill>
              <a:latin typeface="Arial" panose="020B0604020202020204" pitchFamily="34" charset="0"/>
              <a:cs typeface="Arial"/>
            </a:endParaRPr>
          </a:p>
        </p:txBody>
      </p:sp>
      <p:grpSp>
        <p:nvGrpSpPr>
          <p:cNvPr id="8" name="Group 7">
            <a:extLst>
              <a:ext uri="{FF2B5EF4-FFF2-40B4-BE49-F238E27FC236}">
                <a16:creationId xmlns:a16="http://schemas.microsoft.com/office/drawing/2014/main" id="{E5480118-DDFF-4A08-BE4E-DAD7E816C13C}"/>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42F03830-EECA-4B07-B58E-F6A7717C16E5}"/>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1B34ED63-CC4F-4226-B4FF-383ABC9597C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4" name="Title 3">
            <a:extLst>
              <a:ext uri="{FF2B5EF4-FFF2-40B4-BE49-F238E27FC236}">
                <a16:creationId xmlns:a16="http://schemas.microsoft.com/office/drawing/2014/main" id="{28F2960B-25F2-4EF7-BBE4-2A6D2348226C}"/>
              </a:ext>
            </a:extLst>
          </p:cNvPr>
          <p:cNvSpPr>
            <a:spLocks noGrp="1"/>
          </p:cNvSpPr>
          <p:nvPr>
            <p:ph type="title"/>
          </p:nvPr>
        </p:nvSpPr>
        <p:spPr>
          <a:xfrm>
            <a:off x="156609" y="328182"/>
            <a:ext cx="11406126" cy="570034"/>
          </a:xfrm>
        </p:spPr>
        <p:txBody>
          <a:bodyPr>
            <a:noAutofit/>
          </a:bodyPr>
          <a:lstStyle/>
          <a:p>
            <a:pPr>
              <a:lnSpc>
                <a:spcPct val="100000"/>
              </a:lnSpc>
              <a:spcBef>
                <a:spcPts val="0"/>
              </a:spcBef>
            </a:pPr>
            <a:r>
              <a:rPr lang="en-US" cap="none" dirty="0">
                <a:cs typeface="Arial"/>
              </a:rPr>
              <a:t>Exercises that increase intra-abdominal pressure can worsen diastasis</a:t>
            </a:r>
            <a:br>
              <a:rPr lang="en-US" b="0" cap="none" dirty="0">
                <a:cs typeface="Arial"/>
              </a:rPr>
            </a:br>
            <a:endParaRPr lang="en-US" dirty="0">
              <a:cs typeface="Arial"/>
            </a:endParaRPr>
          </a:p>
        </p:txBody>
      </p:sp>
      <p:sp>
        <p:nvSpPr>
          <p:cNvPr id="11" name="Content Placeholder 10">
            <a:extLst>
              <a:ext uri="{FF2B5EF4-FFF2-40B4-BE49-F238E27FC236}">
                <a16:creationId xmlns:a16="http://schemas.microsoft.com/office/drawing/2014/main" id="{F2FB979B-F259-472C-B15F-60C5806C25C7}"/>
              </a:ext>
            </a:extLst>
          </p:cNvPr>
          <p:cNvSpPr>
            <a:spLocks noGrp="1"/>
          </p:cNvSpPr>
          <p:nvPr>
            <p:ph idx="1"/>
          </p:nvPr>
        </p:nvSpPr>
        <p:spPr>
          <a:xfrm>
            <a:off x="589936" y="1165123"/>
            <a:ext cx="6064248" cy="5030238"/>
          </a:xfrm>
        </p:spPr>
        <p:txBody>
          <a:bodyPr vert="horz" lIns="91440" tIns="45720" rIns="91440" bIns="45720" rtlCol="0" anchor="t">
            <a:normAutofit lnSpcReduction="10000"/>
          </a:bodyPr>
          <a:lstStyle/>
          <a:p>
            <a:pPr>
              <a:lnSpc>
                <a:spcPct val="100000"/>
              </a:lnSpc>
              <a:spcAft>
                <a:spcPts val="1200"/>
              </a:spcAft>
            </a:pPr>
            <a:r>
              <a:rPr lang="en-US" sz="2400" dirty="0">
                <a:latin typeface="Arial"/>
                <a:cs typeface="Arial"/>
              </a:rPr>
              <a:t>To prevent and heal a Diastasis recti-post pregnancy, avoid exercises that can increase the gap between the two sides of the rectus abdominis muscle</a:t>
            </a:r>
          </a:p>
          <a:p>
            <a:pPr>
              <a:lnSpc>
                <a:spcPct val="100000"/>
              </a:lnSpc>
              <a:spcAft>
                <a:spcPts val="1200"/>
              </a:spcAft>
            </a:pPr>
            <a:r>
              <a:rPr lang="en-US" sz="2400" dirty="0">
                <a:latin typeface="Arial"/>
                <a:cs typeface="Arial"/>
              </a:rPr>
              <a:t>Exercises to Avoid:</a:t>
            </a:r>
          </a:p>
          <a:p>
            <a:pPr lvl="1">
              <a:lnSpc>
                <a:spcPct val="100000"/>
              </a:lnSpc>
              <a:spcAft>
                <a:spcPts val="1200"/>
              </a:spcAft>
            </a:pPr>
            <a:r>
              <a:rPr lang="en-US" dirty="0">
                <a:latin typeface="Arial"/>
                <a:cs typeface="Arial"/>
              </a:rPr>
              <a:t>All abdominal crunches</a:t>
            </a:r>
          </a:p>
          <a:p>
            <a:pPr lvl="1">
              <a:lnSpc>
                <a:spcPct val="100000"/>
              </a:lnSpc>
              <a:spcAft>
                <a:spcPts val="1200"/>
              </a:spcAft>
            </a:pPr>
            <a:r>
              <a:rPr lang="en-US" dirty="0">
                <a:latin typeface="Arial"/>
                <a:cs typeface="Arial"/>
              </a:rPr>
              <a:t>Pilates, frontal planks, or any core exercises that increase intra-abdominal pressure</a:t>
            </a:r>
          </a:p>
          <a:p>
            <a:pPr lvl="1">
              <a:lnSpc>
                <a:spcPct val="100000"/>
              </a:lnSpc>
              <a:spcAft>
                <a:spcPts val="1200"/>
              </a:spcAft>
            </a:pPr>
            <a:r>
              <a:rPr lang="en-US" dirty="0">
                <a:latin typeface="Arial"/>
                <a:cs typeface="Arial"/>
              </a:rPr>
              <a:t>Oblique twists</a:t>
            </a:r>
          </a:p>
          <a:p>
            <a:pPr lvl="1">
              <a:lnSpc>
                <a:spcPct val="100000"/>
              </a:lnSpc>
              <a:spcAft>
                <a:spcPts val="1200"/>
              </a:spcAft>
            </a:pPr>
            <a:r>
              <a:rPr lang="en-US" dirty="0">
                <a:latin typeface="Arial"/>
                <a:cs typeface="Arial"/>
              </a:rPr>
              <a:t>Reverse leg lowers</a:t>
            </a:r>
            <a:endParaRPr lang="en-US" dirty="0">
              <a:cs typeface="Arial"/>
            </a:endParaRPr>
          </a:p>
        </p:txBody>
      </p:sp>
      <p:sp>
        <p:nvSpPr>
          <p:cNvPr id="2" name="Slide Number Placeholder 1">
            <a:extLst>
              <a:ext uri="{FF2B5EF4-FFF2-40B4-BE49-F238E27FC236}">
                <a16:creationId xmlns:a16="http://schemas.microsoft.com/office/drawing/2014/main" id="{E6527815-1E11-4ED1-B832-7EF4D007DD22}"/>
              </a:ext>
            </a:extLst>
          </p:cNvPr>
          <p:cNvSpPr>
            <a:spLocks noGrp="1"/>
          </p:cNvSpPr>
          <p:nvPr>
            <p:ph type="sldNum" sz="quarter" idx="12"/>
          </p:nvPr>
        </p:nvSpPr>
        <p:spPr/>
        <p:txBody>
          <a:bodyPr/>
          <a:lstStyle/>
          <a:p>
            <a:fld id="{D64A4081-96DA-4357-B571-9C6EDCBB5541}" type="slidenum">
              <a:rPr lang="en-US" smtClean="0"/>
              <a:t>41</a:t>
            </a:fld>
            <a:endParaRPr lang="en-US"/>
          </a:p>
        </p:txBody>
      </p:sp>
      <p:pic>
        <p:nvPicPr>
          <p:cNvPr id="5" name="Picture 12">
            <a:extLst>
              <a:ext uri="{FF2B5EF4-FFF2-40B4-BE49-F238E27FC236}">
                <a16:creationId xmlns:a16="http://schemas.microsoft.com/office/drawing/2014/main" id="{08736EDF-A7CC-425F-A3EE-7B2241B7A4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59051" y="2287044"/>
            <a:ext cx="4353464" cy="2905733"/>
          </a:xfrm>
          <a:prstGeom prst="rect">
            <a:avLst/>
          </a:prstGeom>
        </p:spPr>
      </p:pic>
    </p:spTree>
    <p:extLst>
      <p:ext uri="{BB962C8B-B14F-4D97-AF65-F5344CB8AC3E}">
        <p14:creationId xmlns:p14="http://schemas.microsoft.com/office/powerpoint/2010/main" val="2897434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399" y="281639"/>
            <a:ext cx="834267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Musculoskeletal Conditions of the Lower Extremity</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2222090" y="1351935"/>
            <a:ext cx="7909051" cy="4363065"/>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Ligamentous laxity may be associated with lower extremity injury</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ACL laxity </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Labrum of the hip or meniscus of the knee may be at greater risk of injury in the setting of ligamentous laxity</a:t>
            </a:r>
          </a:p>
          <a:p>
            <a:pPr marL="914400" lvl="1" indent="-457200">
              <a:spcAft>
                <a:spcPts val="1800"/>
              </a:spcAft>
              <a:buFont typeface="Wingdings" panose="05000000000000000000" pitchFamily="2" charset="2"/>
              <a:buChar char="§"/>
            </a:pPr>
            <a:r>
              <a:rPr lang="en-US" sz="2400" b="1" u="sng" dirty="0" err="1">
                <a:solidFill>
                  <a:schemeClr val="tx1"/>
                </a:solidFill>
                <a:latin typeface="Arial" panose="020B0604020202020204" pitchFamily="34" charset="0"/>
              </a:rPr>
              <a:t>Relaxin</a:t>
            </a:r>
            <a:r>
              <a:rPr lang="en-US" sz="2400" dirty="0">
                <a:solidFill>
                  <a:schemeClr val="tx1"/>
                </a:solidFill>
                <a:latin typeface="Arial" panose="020B0604020202020204" pitchFamily="34" charset="0"/>
              </a:rPr>
              <a:t>-related dissociation of large collagen fibrils thought to be causative</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Can cause “locking” of the knee joint</a:t>
            </a: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11" name="Group 10">
            <a:extLst>
              <a:ext uri="{FF2B5EF4-FFF2-40B4-BE49-F238E27FC236}">
                <a16:creationId xmlns:a16="http://schemas.microsoft.com/office/drawing/2014/main" id="{F5D4E02A-F2FE-4FB8-A271-70B6387A0F1B}"/>
              </a:ext>
            </a:extLst>
          </p:cNvPr>
          <p:cNvGrpSpPr/>
          <p:nvPr/>
        </p:nvGrpSpPr>
        <p:grpSpPr>
          <a:xfrm>
            <a:off x="0" y="211147"/>
            <a:ext cx="2743200" cy="102242"/>
            <a:chOff x="0" y="211147"/>
            <a:chExt cx="2743200" cy="102242"/>
          </a:xfrm>
        </p:grpSpPr>
        <p:sp>
          <p:nvSpPr>
            <p:cNvPr id="12" name="Rectangle: Rounded Corners 14">
              <a:extLst>
                <a:ext uri="{FF2B5EF4-FFF2-40B4-BE49-F238E27FC236}">
                  <a16:creationId xmlns:a16="http://schemas.microsoft.com/office/drawing/2014/main" id="{38184FE9-7AE2-4575-8005-7A758C305380}"/>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3" name="Rectangle: Rounded Corners 14">
              <a:extLst>
                <a:ext uri="{FF2B5EF4-FFF2-40B4-BE49-F238E27FC236}">
                  <a16:creationId xmlns:a16="http://schemas.microsoft.com/office/drawing/2014/main" id="{65B793FD-2FFD-4ABF-90CD-E8BE96B24FA1}"/>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DA085443-525C-4DCE-B1AA-4DC1E76EF50B}"/>
              </a:ext>
            </a:extLst>
          </p:cNvPr>
          <p:cNvSpPr>
            <a:spLocks noGrp="1"/>
          </p:cNvSpPr>
          <p:nvPr>
            <p:ph type="sldNum" sz="quarter" idx="12"/>
          </p:nvPr>
        </p:nvSpPr>
        <p:spPr/>
        <p:txBody>
          <a:bodyPr/>
          <a:lstStyle/>
          <a:p>
            <a:fld id="{D64A4081-96DA-4357-B571-9C6EDCBB5541}" type="slidenum">
              <a:rPr lang="en-US" smtClean="0"/>
              <a:t>42</a:t>
            </a:fld>
            <a:endParaRPr lang="en-US"/>
          </a:p>
        </p:txBody>
      </p:sp>
      <p:sp>
        <p:nvSpPr>
          <p:cNvPr id="4" name="TextBox 3">
            <a:extLst>
              <a:ext uri="{FF2B5EF4-FFF2-40B4-BE49-F238E27FC236}">
                <a16:creationId xmlns:a16="http://schemas.microsoft.com/office/drawing/2014/main" id="{EF42BA5D-707A-419E-A777-C1D3FB4175EE}"/>
              </a:ext>
            </a:extLst>
          </p:cNvPr>
          <p:cNvSpPr txBox="1"/>
          <p:nvPr/>
        </p:nvSpPr>
        <p:spPr>
          <a:xfrm>
            <a:off x="7930742" y="5993916"/>
            <a:ext cx="356312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a:cs typeface="Arial"/>
              </a:rPr>
              <a:t>Clinical Discussion per: Dr. Tyson</a:t>
            </a:r>
            <a:endParaRPr lang="en-US" sz="1050" i="1" dirty="0">
              <a:latin typeface="Arial" panose="020B0604020202020204" pitchFamily="34" charset="0"/>
            </a:endParaRPr>
          </a:p>
        </p:txBody>
      </p:sp>
    </p:spTree>
    <p:extLst>
      <p:ext uri="{BB962C8B-B14F-4D97-AF65-F5344CB8AC3E}">
        <p14:creationId xmlns:p14="http://schemas.microsoft.com/office/powerpoint/2010/main" val="709743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841C94-96B7-48E0-9369-40956928476D}"/>
              </a:ext>
            </a:extLst>
          </p:cNvPr>
          <p:cNvSpPr/>
          <p:nvPr/>
        </p:nvSpPr>
        <p:spPr>
          <a:xfrm>
            <a:off x="6983427" y="898216"/>
            <a:ext cx="5208573" cy="5267915"/>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a:defRPr/>
            </a:pPr>
            <a:r>
              <a:rPr lang="en-US" sz="2400">
                <a:latin typeface="Arial"/>
                <a:cs typeface="Arial"/>
              </a:rPr>
              <a:t>Avoid Third Trimester High Impact Exercises</a:t>
            </a:r>
            <a:endParaRPr lang="en-US" sz="1050">
              <a:solidFill>
                <a:schemeClr val="bg1"/>
              </a:solidFill>
              <a:latin typeface="Arial" panose="020B0604020202020204" pitchFamily="34" charset="0"/>
              <a:cs typeface="Arial"/>
            </a:endParaRPr>
          </a:p>
        </p:txBody>
      </p:sp>
      <p:sp>
        <p:nvSpPr>
          <p:cNvPr id="3" name="TextBox 2">
            <a:extLst>
              <a:ext uri="{FF2B5EF4-FFF2-40B4-BE49-F238E27FC236}">
                <a16:creationId xmlns:a16="http://schemas.microsoft.com/office/drawing/2014/main" id="{DA9C497D-BD0D-4DF5-A6D8-EBB9474C5383}"/>
              </a:ext>
            </a:extLst>
          </p:cNvPr>
          <p:cNvSpPr txBox="1"/>
          <p:nvPr/>
        </p:nvSpPr>
        <p:spPr>
          <a:xfrm>
            <a:off x="82193" y="281639"/>
            <a:ext cx="842271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Musculoskeletal Conditions of the Lower Extremity</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501707" y="1634591"/>
            <a:ext cx="5812422" cy="423744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Women should avoid third trimester high-impact exercise</a:t>
            </a:r>
          </a:p>
          <a:p>
            <a:pPr marL="914400" lvl="1" indent="-457200">
              <a:spcAft>
                <a:spcPts val="1800"/>
              </a:spcAft>
              <a:buFont typeface="Wingdings" panose="05000000000000000000" pitchFamily="2" charset="2"/>
              <a:buChar char="§"/>
            </a:pPr>
            <a:r>
              <a:rPr lang="en-US" sz="2400" dirty="0">
                <a:solidFill>
                  <a:schemeClr val="tx1"/>
                </a:solidFill>
                <a:latin typeface="Arial"/>
                <a:cs typeface="Arial"/>
              </a:rPr>
              <a:t>Women who are pregnant with normal lumbar and femoral bone density can have bilateral sacral stress fractures were related to fatigue fracture due to unaccustomed loading in the last trimester </a:t>
            </a:r>
            <a:endParaRPr lang="en-US" sz="2400" dirty="0">
              <a:solidFill>
                <a:schemeClr val="tx1"/>
              </a:solidFill>
              <a:latin typeface="Arial" panose="020B0604020202020204" pitchFamily="34" charset="0"/>
              <a:cs typeface="Arial"/>
            </a:endParaRPr>
          </a:p>
          <a:p>
            <a:pPr marL="457200"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a:p>
            <a:pPr marL="914400" lvl="1"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a:p>
            <a:pPr marL="457200" indent="-457200">
              <a:spcAft>
                <a:spcPts val="1800"/>
              </a:spcAft>
              <a:buFont typeface="Wingdings" panose="05000000000000000000" pitchFamily="2" charset="2"/>
              <a:buChar char="§"/>
            </a:pPr>
            <a:endParaRPr lang="en-US" sz="2400" dirty="0">
              <a:solidFill>
                <a:schemeClr val="tx1"/>
              </a:solidFill>
              <a:latin typeface="Arial" panose="020B0604020202020204" pitchFamily="34" charset="0"/>
            </a:endParaRPr>
          </a:p>
        </p:txBody>
      </p:sp>
      <p:sp>
        <p:nvSpPr>
          <p:cNvPr id="11" name="Rectangle: Rounded Corners 14">
            <a:extLst>
              <a:ext uri="{FF2B5EF4-FFF2-40B4-BE49-F238E27FC236}">
                <a16:creationId xmlns:a16="http://schemas.microsoft.com/office/drawing/2014/main" id="{9B0FE1E0-7399-407F-96DC-B3EE0755D3D2}"/>
              </a:ext>
            </a:extLst>
          </p:cNvPr>
          <p:cNvSpPr/>
          <p:nvPr/>
        </p:nvSpPr>
        <p:spPr>
          <a:xfrm>
            <a:off x="8466318" y="3050080"/>
            <a:ext cx="1668308" cy="648711"/>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a:spcAft>
                <a:spcPts val="900"/>
              </a:spcAft>
            </a:pPr>
            <a:r>
              <a:rPr lang="en-US" sz="2800" dirty="0">
                <a:solidFill>
                  <a:schemeClr val="tx1"/>
                </a:solidFill>
                <a:latin typeface="Arial"/>
                <a:cs typeface="Arial"/>
              </a:rPr>
              <a:t>Running</a:t>
            </a:r>
            <a:endParaRPr lang="en-US" sz="2400" dirty="0">
              <a:solidFill>
                <a:schemeClr val="tx1"/>
              </a:solidFill>
              <a:latin typeface="Arial" panose="020B0604020202020204" pitchFamily="34" charset="0"/>
              <a:cs typeface="Arial" panose="020B0604020202020204" pitchFamily="34" charset="0"/>
            </a:endParaRPr>
          </a:p>
          <a:p>
            <a:pPr lvl="1">
              <a:spcAft>
                <a:spcPts val="900"/>
              </a:spcAft>
            </a:pPr>
            <a:endParaRPr lang="en-US" sz="2400" dirty="0">
              <a:solidFill>
                <a:schemeClr val="tx1"/>
              </a:solidFill>
              <a:latin typeface="Arial" panose="020B0604020202020204" pitchFamily="34" charset="0"/>
            </a:endParaRPr>
          </a:p>
          <a:p>
            <a:pPr>
              <a:spcAft>
                <a:spcPts val="900"/>
              </a:spcAft>
            </a:pPr>
            <a:endParaRPr lang="en-US" sz="2400" dirty="0">
              <a:solidFill>
                <a:schemeClr val="tx1"/>
              </a:solidFill>
              <a:latin typeface="Arial" panose="020B0604020202020204" pitchFamily="34" charset="0"/>
            </a:endParaRPr>
          </a:p>
        </p:txBody>
      </p:sp>
      <p:sp>
        <p:nvSpPr>
          <p:cNvPr id="4" name="&quot;Not Allowed&quot; Symbol 3">
            <a:extLst>
              <a:ext uri="{FF2B5EF4-FFF2-40B4-BE49-F238E27FC236}">
                <a16:creationId xmlns:a16="http://schemas.microsoft.com/office/drawing/2014/main" id="{C6236CB8-AFA8-4059-9126-C8825B966974}"/>
              </a:ext>
            </a:extLst>
          </p:cNvPr>
          <p:cNvSpPr/>
          <p:nvPr/>
        </p:nvSpPr>
        <p:spPr>
          <a:xfrm>
            <a:off x="8668766" y="2829598"/>
            <a:ext cx="1053236" cy="1014157"/>
          </a:xfrm>
          <a:prstGeom prst="noSmoking">
            <a:avLst>
              <a:gd name="adj" fmla="val 7512"/>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nvGrpSpPr>
          <p:cNvPr id="10" name="Group 9">
            <a:extLst>
              <a:ext uri="{FF2B5EF4-FFF2-40B4-BE49-F238E27FC236}">
                <a16:creationId xmlns:a16="http://schemas.microsoft.com/office/drawing/2014/main" id="{7DEEF522-76F2-43F6-AC98-F478C7E68C67}"/>
              </a:ext>
            </a:extLst>
          </p:cNvPr>
          <p:cNvGrpSpPr/>
          <p:nvPr/>
        </p:nvGrpSpPr>
        <p:grpSpPr>
          <a:xfrm>
            <a:off x="0" y="211147"/>
            <a:ext cx="2743200" cy="102242"/>
            <a:chOff x="0" y="211147"/>
            <a:chExt cx="2743200" cy="102242"/>
          </a:xfrm>
        </p:grpSpPr>
        <p:sp>
          <p:nvSpPr>
            <p:cNvPr id="12" name="Rectangle: Rounded Corners 14">
              <a:extLst>
                <a:ext uri="{FF2B5EF4-FFF2-40B4-BE49-F238E27FC236}">
                  <a16:creationId xmlns:a16="http://schemas.microsoft.com/office/drawing/2014/main" id="{EBE24AE6-9AEC-431D-9BDD-9B3E1E2640AD}"/>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3" name="Rectangle: Rounded Corners 14">
              <a:extLst>
                <a:ext uri="{FF2B5EF4-FFF2-40B4-BE49-F238E27FC236}">
                  <a16:creationId xmlns:a16="http://schemas.microsoft.com/office/drawing/2014/main" id="{3EF127D5-4ED0-454C-862F-97147867C98A}"/>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994CBDC1-B56F-4739-B690-2C1E62351CC8}"/>
              </a:ext>
            </a:extLst>
          </p:cNvPr>
          <p:cNvSpPr>
            <a:spLocks noGrp="1"/>
          </p:cNvSpPr>
          <p:nvPr>
            <p:ph type="sldNum" sz="quarter" idx="12"/>
          </p:nvPr>
        </p:nvSpPr>
        <p:spPr/>
        <p:txBody>
          <a:bodyPr/>
          <a:lstStyle/>
          <a:p>
            <a:fld id="{D64A4081-96DA-4357-B571-9C6EDCBB5541}" type="slidenum">
              <a:rPr lang="en-US" smtClean="0"/>
              <a:t>43</a:t>
            </a:fld>
            <a:endParaRPr lang="en-US"/>
          </a:p>
        </p:txBody>
      </p:sp>
      <p:sp>
        <p:nvSpPr>
          <p:cNvPr id="5" name="TextBox 4">
            <a:extLst>
              <a:ext uri="{FF2B5EF4-FFF2-40B4-BE49-F238E27FC236}">
                <a16:creationId xmlns:a16="http://schemas.microsoft.com/office/drawing/2014/main" id="{FDE986E5-2ABC-448A-8455-55C416BE5885}"/>
              </a:ext>
            </a:extLst>
          </p:cNvPr>
          <p:cNvSpPr txBox="1"/>
          <p:nvPr/>
        </p:nvSpPr>
        <p:spPr>
          <a:xfrm>
            <a:off x="4527222" y="5705868"/>
            <a:ext cx="4350706"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dirty="0">
                <a:latin typeface="Arial"/>
                <a:cs typeface="Arial"/>
              </a:rPr>
              <a:t>Clinical Discussion per: Dr. Tyson</a:t>
            </a:r>
            <a:endParaRPr lang="en-US" sz="1050" dirty="0">
              <a:latin typeface="Arial" panose="020B0604020202020204" pitchFamily="34" charset="0"/>
              <a:ea typeface="+mn-lt"/>
              <a:cs typeface="Arial" panose="020B0604020202020204" pitchFamily="34" charset="0"/>
            </a:endParaRPr>
          </a:p>
        </p:txBody>
      </p:sp>
      <p:pic>
        <p:nvPicPr>
          <p:cNvPr id="14" name="Picture 14" descr="A picture containing tree, outdoor, person, forest&#10;&#10;Description automatically generated">
            <a:extLst>
              <a:ext uri="{FF2B5EF4-FFF2-40B4-BE49-F238E27FC236}">
                <a16:creationId xmlns:a16="http://schemas.microsoft.com/office/drawing/2014/main" id="{9E5216FF-BBE4-4538-BD66-23B06A8A45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4"/>
          <a:stretch/>
        </p:blipFill>
        <p:spPr>
          <a:xfrm>
            <a:off x="7941335" y="1790747"/>
            <a:ext cx="3292715" cy="4300737"/>
          </a:xfrm>
          <a:prstGeom prst="rect">
            <a:avLst/>
          </a:prstGeom>
        </p:spPr>
      </p:pic>
    </p:spTree>
    <p:extLst>
      <p:ext uri="{BB962C8B-B14F-4D97-AF65-F5344CB8AC3E}">
        <p14:creationId xmlns:p14="http://schemas.microsoft.com/office/powerpoint/2010/main" val="1424848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10161639"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Maternal Physical Activity-Effects on Postpartum Weight Loss</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265441" y="1338492"/>
            <a:ext cx="9953165" cy="474767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1800"/>
              </a:spcAft>
              <a:buFont typeface="Wingdings" panose="05000000000000000000" pitchFamily="2" charset="2"/>
              <a:buChar char="§"/>
            </a:pPr>
            <a:r>
              <a:rPr lang="en-US" sz="2400" dirty="0">
                <a:solidFill>
                  <a:schemeClr val="tx1"/>
                </a:solidFill>
                <a:latin typeface="Arial"/>
                <a:cs typeface="Arial"/>
              </a:rPr>
              <a:t>15–20% of women ~5 kg heavier at 6–18 months postpartum than they were before pregnancy </a:t>
            </a:r>
            <a:endParaRPr lang="en-US" sz="2400" dirty="0">
              <a:solidFill>
                <a:schemeClr val="tx1"/>
              </a:solidFill>
              <a:latin typeface="Arial" panose="020B0604020202020204" pitchFamily="34" charset="0"/>
            </a:endParaRP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Affects health later in life</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Affects subsequent pregnancies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Women who lost their pregnancy weight by six months postpartum </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gained 2.4 kg in the following 8.5 </a:t>
            </a:r>
            <a:r>
              <a:rPr lang="en-US" sz="2400" dirty="0" err="1">
                <a:solidFill>
                  <a:schemeClr val="tx1"/>
                </a:solidFill>
                <a:latin typeface="Arial" panose="020B0604020202020204" pitchFamily="34" charset="0"/>
              </a:rPr>
              <a:t>yr</a:t>
            </a:r>
            <a:r>
              <a:rPr lang="en-US" sz="2400" dirty="0">
                <a:solidFill>
                  <a:schemeClr val="tx1"/>
                </a:solidFill>
                <a:latin typeface="Arial" panose="020B0604020202020204" pitchFamily="34" charset="0"/>
              </a:rPr>
              <a:t>, compared to an 8.3-kg gain in women who did not lose pregnancy weight</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women with the smallest weight gain breastfed their infants for longer than 12 </a:t>
            </a:r>
            <a:r>
              <a:rPr lang="en-US" sz="2400" dirty="0" err="1">
                <a:solidFill>
                  <a:schemeClr val="tx1"/>
                </a:solidFill>
                <a:latin typeface="Arial" panose="020B0604020202020204" pitchFamily="34" charset="0"/>
              </a:rPr>
              <a:t>wk</a:t>
            </a:r>
            <a:r>
              <a:rPr lang="en-US" sz="2400" dirty="0">
                <a:solidFill>
                  <a:schemeClr val="tx1"/>
                </a:solidFill>
                <a:latin typeface="Arial" panose="020B0604020202020204" pitchFamily="34" charset="0"/>
              </a:rPr>
              <a:t> or participated in aerobic exercise</a:t>
            </a: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6394B89D-6606-4586-A8D3-6DF7DC2F11F3}"/>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0942131A-1847-4BCF-B0B2-8C877D7D8613}"/>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4BEC2462-EF60-4A17-9F6B-AEC289EFC25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D901127A-2509-4D9D-B7CD-DCF43EEC3FFF}"/>
              </a:ext>
            </a:extLst>
          </p:cNvPr>
          <p:cNvSpPr>
            <a:spLocks noGrp="1"/>
          </p:cNvSpPr>
          <p:nvPr>
            <p:ph type="sldNum" sz="quarter" idx="12"/>
          </p:nvPr>
        </p:nvSpPr>
        <p:spPr/>
        <p:txBody>
          <a:bodyPr/>
          <a:lstStyle/>
          <a:p>
            <a:fld id="{D64A4081-96DA-4357-B571-9C6EDCBB5541}" type="slidenum">
              <a:rPr lang="en-US" smtClean="0"/>
              <a:t>44</a:t>
            </a:fld>
            <a:endParaRPr lang="en-US"/>
          </a:p>
        </p:txBody>
      </p:sp>
    </p:spTree>
    <p:extLst>
      <p:ext uri="{BB962C8B-B14F-4D97-AF65-F5344CB8AC3E}">
        <p14:creationId xmlns:p14="http://schemas.microsoft.com/office/powerpoint/2010/main" val="115950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1" y="281639"/>
            <a:ext cx="373492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Maternal Mental Health</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2458065" y="1785556"/>
            <a:ext cx="7543866" cy="391715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During pregnancy: fatigue, anxiety, and </a:t>
            </a:r>
            <a:br>
              <a:rPr lang="en-US" sz="2400" dirty="0">
                <a:solidFill>
                  <a:schemeClr val="tx1"/>
                </a:solidFill>
                <a:latin typeface="Arial" panose="020B0604020202020204" pitchFamily="34" charset="0"/>
              </a:rPr>
            </a:br>
            <a:r>
              <a:rPr lang="en-US" sz="2400" dirty="0">
                <a:solidFill>
                  <a:schemeClr val="tx1"/>
                </a:solidFill>
                <a:latin typeface="Arial" panose="020B0604020202020204" pitchFamily="34" charset="0"/>
              </a:rPr>
              <a:t>somatic complaints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Post-partum: negative mood symptoms, emotional reactivity, depression and/or anxiety</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Psychosocial factors—weight gain, body image, maternal stress and worry, sleep difficulties, change in routine, perceived lack of control, changing role functions</a:t>
            </a: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41AB3D03-5E48-4ECE-A7FC-BBD1DD9F9E18}"/>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905CFC25-08BD-4DE0-896F-633F358B03D3}"/>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974320F4-135F-4E98-BCA5-610A610B6DF5}"/>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5E1D39B8-FCBD-4A4E-9364-34C15BEB2FC9}"/>
              </a:ext>
            </a:extLst>
          </p:cNvPr>
          <p:cNvSpPr>
            <a:spLocks noGrp="1"/>
          </p:cNvSpPr>
          <p:nvPr>
            <p:ph type="sldNum" sz="quarter" idx="12"/>
          </p:nvPr>
        </p:nvSpPr>
        <p:spPr/>
        <p:txBody>
          <a:bodyPr/>
          <a:lstStyle/>
          <a:p>
            <a:fld id="{D64A4081-96DA-4357-B571-9C6EDCBB5541}" type="slidenum">
              <a:rPr lang="en-US" smtClean="0"/>
              <a:t>45</a:t>
            </a:fld>
            <a:endParaRPr lang="en-US"/>
          </a:p>
        </p:txBody>
      </p:sp>
    </p:spTree>
    <p:extLst>
      <p:ext uri="{BB962C8B-B14F-4D97-AF65-F5344CB8AC3E}">
        <p14:creationId xmlns:p14="http://schemas.microsoft.com/office/powerpoint/2010/main" val="3924246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1" y="281639"/>
            <a:ext cx="413131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Exercise and Mental Health</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371600" y="1461091"/>
            <a:ext cx="9539814" cy="430373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Strong scientific evidence that exercise during pregnancy</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Increases vigor, improves body image and self-esteem</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Helps to prevent and treat mild to moderate depression, anxiety, insomnia, reduces fatigue</a:t>
            </a:r>
          </a:p>
          <a:p>
            <a:pPr marL="457200" indent="-457200">
              <a:spcAft>
                <a:spcPts val="1800"/>
              </a:spcAft>
              <a:buFont typeface="Wingdings" panose="05000000000000000000" pitchFamily="2" charset="2"/>
              <a:buChar char="§"/>
            </a:pPr>
            <a:r>
              <a:rPr lang="en-US" sz="2400" dirty="0">
                <a:solidFill>
                  <a:schemeClr val="tx1"/>
                </a:solidFill>
                <a:latin typeface="Arial"/>
                <a:cs typeface="Arial"/>
              </a:rPr>
              <a:t>Symptoms of depression and anxiety found to be lower in women who are pregnant and reported being physically active</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Moderate physical activity during the third trimester has been associated with lower depression scores 6 weeks postpartum</a:t>
            </a: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CBC58A92-51C6-4311-B1E3-A06E30BB9AFE}"/>
              </a:ext>
            </a:extLst>
          </p:cNvPr>
          <p:cNvGrpSpPr/>
          <p:nvPr/>
        </p:nvGrpSpPr>
        <p:grpSpPr>
          <a:xfrm>
            <a:off x="0" y="211147"/>
            <a:ext cx="2743200" cy="102242"/>
            <a:chOff x="0" y="211147"/>
            <a:chExt cx="2743200" cy="102242"/>
          </a:xfrm>
        </p:grpSpPr>
        <p:sp>
          <p:nvSpPr>
            <p:cNvPr id="8" name="Rectangle: Rounded Corners 14">
              <a:extLst>
                <a:ext uri="{FF2B5EF4-FFF2-40B4-BE49-F238E27FC236}">
                  <a16:creationId xmlns:a16="http://schemas.microsoft.com/office/drawing/2014/main" id="{529537BA-B1BA-4100-BAC3-4235079F0A86}"/>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9" name="Rectangle: Rounded Corners 14">
              <a:extLst>
                <a:ext uri="{FF2B5EF4-FFF2-40B4-BE49-F238E27FC236}">
                  <a16:creationId xmlns:a16="http://schemas.microsoft.com/office/drawing/2014/main" id="{6362E7EA-FAFB-48EB-9A7B-DB2FEB647D6A}"/>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F15BBAE9-824E-4FCF-AE89-041C0062C17C}"/>
              </a:ext>
            </a:extLst>
          </p:cNvPr>
          <p:cNvSpPr>
            <a:spLocks noGrp="1"/>
          </p:cNvSpPr>
          <p:nvPr>
            <p:ph type="sldNum" sz="quarter" idx="12"/>
          </p:nvPr>
        </p:nvSpPr>
        <p:spPr/>
        <p:txBody>
          <a:bodyPr/>
          <a:lstStyle/>
          <a:p>
            <a:fld id="{D64A4081-96DA-4357-B571-9C6EDCBB5541}" type="slidenum">
              <a:rPr lang="en-US" smtClean="0"/>
              <a:t>46</a:t>
            </a:fld>
            <a:endParaRPr lang="en-US"/>
          </a:p>
        </p:txBody>
      </p:sp>
    </p:spTree>
    <p:extLst>
      <p:ext uri="{BB962C8B-B14F-4D97-AF65-F5344CB8AC3E}">
        <p14:creationId xmlns:p14="http://schemas.microsoft.com/office/powerpoint/2010/main" val="1857676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1124810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Maternal Recreational Exercise and Offspring Health and Development</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071717" y="1402097"/>
            <a:ext cx="9588975" cy="47234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Observed Fetal Outcomes</a:t>
            </a:r>
          </a:p>
          <a:p>
            <a:pPr marL="914400" lvl="1"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No increase in clinical incidence of miscarriage, premature labor, premature separation of placenta, or malformation</a:t>
            </a:r>
          </a:p>
          <a:p>
            <a:pPr marL="914400" lvl="1"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Normal stress responses to exercise, normal growth, normal amniotic fluid erythropoietin levels</a:t>
            </a:r>
          </a:p>
          <a:p>
            <a:pPr marL="914400" lvl="1"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Women who continued vigorous weightbearing exercise until onset of labor</a:t>
            </a:r>
          </a:p>
          <a:p>
            <a:pPr marL="1371600" lvl="2"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Fewer worrisome fetal heart patterns during labor</a:t>
            </a:r>
          </a:p>
          <a:p>
            <a:pPr marL="1371600" lvl="2" indent="-457200">
              <a:spcAft>
                <a:spcPts val="1200"/>
              </a:spcAft>
              <a:buFont typeface="Wingdings" panose="05000000000000000000" pitchFamily="2" charset="2"/>
              <a:buChar char="§"/>
            </a:pPr>
            <a:r>
              <a:rPr lang="en-US" sz="2400" dirty="0">
                <a:solidFill>
                  <a:schemeClr val="tx1"/>
                </a:solidFill>
                <a:latin typeface="Arial" panose="020B0604020202020204" pitchFamily="34" charset="0"/>
              </a:rPr>
              <a:t>Decreased rates of both meconium staining and cord entanglement at birth</a:t>
            </a:r>
          </a:p>
          <a:p>
            <a:pPr marL="457200" indent="-457200">
              <a:spcAft>
                <a:spcPts val="12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E575D7E4-44B5-42F3-B451-4E655938F696}"/>
              </a:ext>
            </a:extLst>
          </p:cNvPr>
          <p:cNvGrpSpPr/>
          <p:nvPr/>
        </p:nvGrpSpPr>
        <p:grpSpPr>
          <a:xfrm>
            <a:off x="0" y="211147"/>
            <a:ext cx="2743200" cy="102242"/>
            <a:chOff x="0" y="211147"/>
            <a:chExt cx="2743200" cy="102242"/>
          </a:xfrm>
        </p:grpSpPr>
        <p:sp>
          <p:nvSpPr>
            <p:cNvPr id="8" name="Rectangle: Rounded Corners 14">
              <a:extLst>
                <a:ext uri="{FF2B5EF4-FFF2-40B4-BE49-F238E27FC236}">
                  <a16:creationId xmlns:a16="http://schemas.microsoft.com/office/drawing/2014/main" id="{039F8376-6A2B-46B8-80FC-E7166FE8C536}"/>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9" name="Rectangle: Rounded Corners 14">
              <a:extLst>
                <a:ext uri="{FF2B5EF4-FFF2-40B4-BE49-F238E27FC236}">
                  <a16:creationId xmlns:a16="http://schemas.microsoft.com/office/drawing/2014/main" id="{448E8831-9BB7-4084-AE11-67C42AFCD0EE}"/>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0ABBDCC9-2FE3-40F8-B2DE-3182144CB4C4}"/>
              </a:ext>
            </a:extLst>
          </p:cNvPr>
          <p:cNvSpPr>
            <a:spLocks noGrp="1"/>
          </p:cNvSpPr>
          <p:nvPr>
            <p:ph type="sldNum" sz="quarter" idx="12"/>
          </p:nvPr>
        </p:nvSpPr>
        <p:spPr/>
        <p:txBody>
          <a:bodyPr/>
          <a:lstStyle/>
          <a:p>
            <a:fld id="{D64A4081-96DA-4357-B571-9C6EDCBB5541}" type="slidenum">
              <a:rPr lang="en-US" smtClean="0"/>
              <a:t>47</a:t>
            </a:fld>
            <a:endParaRPr lang="en-US"/>
          </a:p>
        </p:txBody>
      </p:sp>
    </p:spTree>
    <p:extLst>
      <p:ext uri="{BB962C8B-B14F-4D97-AF65-F5344CB8AC3E}">
        <p14:creationId xmlns:p14="http://schemas.microsoft.com/office/powerpoint/2010/main" val="1273761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1" y="281639"/>
            <a:ext cx="7811728"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Absolute Contradiction to Aerobic Exercise</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11061384" cy="454825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pic>
        <p:nvPicPr>
          <p:cNvPr id="6" name="Picture 2">
            <a:extLst>
              <a:ext uri="{FF2B5EF4-FFF2-40B4-BE49-F238E27FC236}">
                <a16:creationId xmlns:a16="http://schemas.microsoft.com/office/drawing/2014/main" id="{D456AE33-1546-40E7-898E-8ACE44F23CC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25961" y="1380347"/>
            <a:ext cx="6166131" cy="427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BC627D71-3B37-4D54-93A9-3C117A60FD3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2335" y="1380347"/>
            <a:ext cx="1490887" cy="14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6E0AB9EE-124C-40FF-BCDA-8993B2EC091F}"/>
              </a:ext>
            </a:extLst>
          </p:cNvPr>
          <p:cNvSpPr/>
          <p:nvPr/>
        </p:nvSpPr>
        <p:spPr>
          <a:xfrm>
            <a:off x="1550973" y="1066486"/>
            <a:ext cx="8636900" cy="472503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9" name="Group 8">
            <a:extLst>
              <a:ext uri="{FF2B5EF4-FFF2-40B4-BE49-F238E27FC236}">
                <a16:creationId xmlns:a16="http://schemas.microsoft.com/office/drawing/2014/main" id="{8855C9D4-803F-4887-B083-D0B6E3DCC711}"/>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4D7E23CC-3E86-4F66-8424-FA242FCE9DFD}"/>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E447751C-920F-475B-B13C-ACA97589AB76}"/>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6373B295-4987-4740-8614-D7FFB564970F}"/>
              </a:ext>
            </a:extLst>
          </p:cNvPr>
          <p:cNvSpPr>
            <a:spLocks noGrp="1"/>
          </p:cNvSpPr>
          <p:nvPr>
            <p:ph type="sldNum" sz="quarter" idx="12"/>
          </p:nvPr>
        </p:nvSpPr>
        <p:spPr/>
        <p:txBody>
          <a:bodyPr/>
          <a:lstStyle/>
          <a:p>
            <a:fld id="{D64A4081-96DA-4357-B571-9C6EDCBB5541}" type="slidenum">
              <a:rPr lang="en-US" smtClean="0"/>
              <a:t>48</a:t>
            </a:fld>
            <a:endParaRPr lang="en-US"/>
          </a:p>
        </p:txBody>
      </p:sp>
    </p:spTree>
    <p:extLst>
      <p:ext uri="{BB962C8B-B14F-4D97-AF65-F5344CB8AC3E}">
        <p14:creationId xmlns:p14="http://schemas.microsoft.com/office/powerpoint/2010/main" val="2842073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1" y="281639"/>
            <a:ext cx="7752734"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Relative Contradiction to Aerobic Exercise</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11061384" cy="4971419"/>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pic>
        <p:nvPicPr>
          <p:cNvPr id="9" name="Picture 2">
            <a:extLst>
              <a:ext uri="{FF2B5EF4-FFF2-40B4-BE49-F238E27FC236}">
                <a16:creationId xmlns:a16="http://schemas.microsoft.com/office/drawing/2014/main" id="{9F1544BC-12DA-4276-96F8-DAD4697869F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00360" y="1066484"/>
            <a:ext cx="5793899" cy="530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CE84EE32-2A26-4520-B359-A813A445ACF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2335" y="1380347"/>
            <a:ext cx="1490887" cy="14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B02A1701-38A5-4341-B3EA-5B15BFF9291C}"/>
              </a:ext>
            </a:extLst>
          </p:cNvPr>
          <p:cNvSpPr/>
          <p:nvPr/>
        </p:nvSpPr>
        <p:spPr>
          <a:xfrm>
            <a:off x="1550973" y="1066485"/>
            <a:ext cx="8636900" cy="514819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2" name="Group 11">
            <a:extLst>
              <a:ext uri="{FF2B5EF4-FFF2-40B4-BE49-F238E27FC236}">
                <a16:creationId xmlns:a16="http://schemas.microsoft.com/office/drawing/2014/main" id="{535DC4B2-9702-4162-9093-F373056B9D95}"/>
              </a:ext>
            </a:extLst>
          </p:cNvPr>
          <p:cNvGrpSpPr/>
          <p:nvPr/>
        </p:nvGrpSpPr>
        <p:grpSpPr>
          <a:xfrm>
            <a:off x="0" y="211147"/>
            <a:ext cx="2743200" cy="102242"/>
            <a:chOff x="0" y="211147"/>
            <a:chExt cx="2743200" cy="102242"/>
          </a:xfrm>
        </p:grpSpPr>
        <p:sp>
          <p:nvSpPr>
            <p:cNvPr id="13" name="Rectangle: Rounded Corners 14">
              <a:extLst>
                <a:ext uri="{FF2B5EF4-FFF2-40B4-BE49-F238E27FC236}">
                  <a16:creationId xmlns:a16="http://schemas.microsoft.com/office/drawing/2014/main" id="{1F46FDDB-2EC6-4151-B6F7-6EEE4743EDB4}"/>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4" name="Rectangle: Rounded Corners 14">
              <a:extLst>
                <a:ext uri="{FF2B5EF4-FFF2-40B4-BE49-F238E27FC236}">
                  <a16:creationId xmlns:a16="http://schemas.microsoft.com/office/drawing/2014/main" id="{451B6F93-E733-4083-AC07-906BB19DB216}"/>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9E8E9E26-A8D0-4723-8877-8341B487D4F7}"/>
              </a:ext>
            </a:extLst>
          </p:cNvPr>
          <p:cNvSpPr>
            <a:spLocks noGrp="1"/>
          </p:cNvSpPr>
          <p:nvPr>
            <p:ph type="sldNum" sz="quarter" idx="12"/>
          </p:nvPr>
        </p:nvSpPr>
        <p:spPr/>
        <p:txBody>
          <a:bodyPr/>
          <a:lstStyle/>
          <a:p>
            <a:fld id="{D64A4081-96DA-4357-B571-9C6EDCBB5541}" type="slidenum">
              <a:rPr lang="en-US" smtClean="0"/>
              <a:t>49</a:t>
            </a:fld>
            <a:endParaRPr lang="en-US"/>
          </a:p>
        </p:txBody>
      </p:sp>
    </p:spTree>
    <p:extLst>
      <p:ext uri="{BB962C8B-B14F-4D97-AF65-F5344CB8AC3E}">
        <p14:creationId xmlns:p14="http://schemas.microsoft.com/office/powerpoint/2010/main" val="148622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832749-9EC3-47BF-A009-0FD34626BC6C}"/>
              </a:ext>
            </a:extLst>
          </p:cNvPr>
          <p:cNvSpPr txBox="1"/>
          <p:nvPr/>
        </p:nvSpPr>
        <p:spPr>
          <a:xfrm>
            <a:off x="152399" y="281639"/>
            <a:ext cx="712347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Obesity And Reproductive Health</a:t>
            </a:r>
          </a:p>
        </p:txBody>
      </p:sp>
      <p:sp>
        <p:nvSpPr>
          <p:cNvPr id="4" name="Rectangle 3">
            <a:extLst>
              <a:ext uri="{FF2B5EF4-FFF2-40B4-BE49-F238E27FC236}">
                <a16:creationId xmlns:a16="http://schemas.microsoft.com/office/drawing/2014/main" id="{723E7105-6392-4CBD-9BB2-C3EBA558A237}"/>
              </a:ext>
            </a:extLst>
          </p:cNvPr>
          <p:cNvSpPr/>
          <p:nvPr/>
        </p:nvSpPr>
        <p:spPr>
          <a:xfrm>
            <a:off x="3376860" y="5366999"/>
            <a:ext cx="7792808" cy="287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b"/>
          <a:lstStyle/>
          <a:p>
            <a:pPr marL="274320">
              <a:defRPr/>
            </a:pPr>
            <a:r>
              <a:rPr lang="en-US" sz="1050" b="0" i="0" u="sng" dirty="0">
                <a:solidFill>
                  <a:schemeClr val="tx1"/>
                </a:solidFill>
                <a:effectLst/>
                <a:latin typeface="Arial"/>
                <a:cs typeface="Arial"/>
                <a:hlinkClick r:id="rId3">
                  <a:extLst>
                    <a:ext uri="{A12FA001-AC4F-418D-AE19-62706E023703}">
                      <ahyp:hlinkClr xmlns:ahyp="http://schemas.microsoft.com/office/drawing/2018/hyperlinkcolor" val="tx"/>
                    </a:ext>
                  </a:extLst>
                </a:hlinkClick>
              </a:rPr>
              <a:t>The Practice Committee of American Society for Reproductive Medicine, 2008; Clark et al. 1998;</a:t>
            </a:r>
            <a:r>
              <a:rPr lang="en-US" sz="1050" u="sng" dirty="0">
                <a:solidFill>
                  <a:schemeClr val="tx1"/>
                </a:solidFill>
                <a:latin typeface="Arial"/>
                <a:cs typeface="Arial"/>
                <a:hlinkClick r:id="rId3">
                  <a:extLst>
                    <a:ext uri="{A12FA001-AC4F-418D-AE19-62706E023703}">
                      <ahyp:hlinkClr xmlns:ahyp="http://schemas.microsoft.com/office/drawing/2018/hyperlinkcolor" val="tx"/>
                    </a:ext>
                  </a:extLst>
                </a:hlinkClick>
              </a:rPr>
              <a:t> </a:t>
            </a:r>
            <a:r>
              <a:rPr lang="en-US" sz="1050" u="sng" dirty="0">
                <a:solidFill>
                  <a:schemeClr val="tx1"/>
                </a:solidFill>
                <a:latin typeface="Arial"/>
                <a:cs typeface="Arial"/>
              </a:rPr>
              <a:t> </a:t>
            </a:r>
          </a:p>
        </p:txBody>
      </p:sp>
      <p:sp>
        <p:nvSpPr>
          <p:cNvPr id="5" name="Rectangle: Rounded Corners 14">
            <a:extLst>
              <a:ext uri="{FF2B5EF4-FFF2-40B4-BE49-F238E27FC236}">
                <a16:creationId xmlns:a16="http://schemas.microsoft.com/office/drawing/2014/main" id="{2212022C-DEDB-40FD-BAC1-2992AF074454}"/>
              </a:ext>
            </a:extLst>
          </p:cNvPr>
          <p:cNvSpPr/>
          <p:nvPr/>
        </p:nvSpPr>
        <p:spPr>
          <a:xfrm>
            <a:off x="2856269" y="1676780"/>
            <a:ext cx="6710517" cy="350444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342900" indent="-342900">
              <a:spcAft>
                <a:spcPts val="1800"/>
              </a:spcAft>
              <a:buFont typeface="Wingdings" panose="05000000000000000000" pitchFamily="2" charset="2"/>
              <a:buChar char="§"/>
            </a:pPr>
            <a:r>
              <a:rPr lang="en-US" sz="2400" dirty="0">
                <a:solidFill>
                  <a:schemeClr val="tx1"/>
                </a:solidFill>
                <a:latin typeface="Arial" panose="020B0604020202020204" pitchFamily="34" charset="0"/>
              </a:rPr>
              <a:t>Obesity negatively affects ovulation and sperm motility, response to fertility treatment, pregnancy rates and outcome.</a:t>
            </a:r>
          </a:p>
          <a:p>
            <a:pPr marL="342900" indent="-342900">
              <a:spcAft>
                <a:spcPts val="1200"/>
              </a:spcAft>
              <a:buFont typeface="Wingdings" panose="05000000000000000000" pitchFamily="2" charset="2"/>
              <a:buChar char="§"/>
            </a:pPr>
            <a:r>
              <a:rPr lang="en-US" sz="2400" dirty="0">
                <a:solidFill>
                  <a:schemeClr val="tx1"/>
                </a:solidFill>
                <a:latin typeface="Arial" panose="020B0604020202020204" pitchFamily="34" charset="0"/>
              </a:rPr>
              <a:t>30% to 47% of overweight/obese women have irregular menses</a:t>
            </a:r>
            <a:r>
              <a:rPr lang="en-US" sz="2400" baseline="30000" dirty="0">
                <a:solidFill>
                  <a:schemeClr val="tx1"/>
                </a:solidFill>
                <a:latin typeface="Arial" panose="020B0604020202020204" pitchFamily="34" charset="0"/>
              </a:rPr>
              <a:t> </a:t>
            </a:r>
            <a:endParaRPr lang="en-US" sz="2400" dirty="0">
              <a:solidFill>
                <a:schemeClr val="tx1"/>
              </a:solidFill>
              <a:latin typeface="Arial" panose="020B0604020202020204" pitchFamily="34" charset="0"/>
            </a:endParaRPr>
          </a:p>
          <a:p>
            <a:pPr marL="342900" indent="-342900">
              <a:spcAft>
                <a:spcPts val="1200"/>
              </a:spcAft>
              <a:buFont typeface="Wingdings" panose="05000000000000000000" pitchFamily="2" charset="2"/>
              <a:buChar char="§"/>
            </a:pPr>
            <a:r>
              <a:rPr lang="en-US" sz="2400" dirty="0">
                <a:solidFill>
                  <a:schemeClr val="tx1"/>
                </a:solidFill>
                <a:latin typeface="Arial" panose="020B0604020202020204" pitchFamily="34" charset="0"/>
              </a:rPr>
              <a:t>~30–40% of infertility cases can be attributed to male infertility</a:t>
            </a:r>
          </a:p>
        </p:txBody>
      </p:sp>
      <p:grpSp>
        <p:nvGrpSpPr>
          <p:cNvPr id="8" name="Group 7">
            <a:extLst>
              <a:ext uri="{FF2B5EF4-FFF2-40B4-BE49-F238E27FC236}">
                <a16:creationId xmlns:a16="http://schemas.microsoft.com/office/drawing/2014/main" id="{E9CAC348-E8C6-4D85-88EF-3EDDF8494E5B}"/>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23D88360-0929-4089-93A0-6C3CFA090E39}"/>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0D5D3B2C-651F-4533-8C57-CB79CF11E91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5CD2000F-246A-416B-9C78-F114D6A58048}"/>
              </a:ext>
            </a:extLst>
          </p:cNvPr>
          <p:cNvSpPr>
            <a:spLocks noGrp="1"/>
          </p:cNvSpPr>
          <p:nvPr>
            <p:ph type="sldNum" sz="quarter" idx="12"/>
          </p:nvPr>
        </p:nvSpPr>
        <p:spPr/>
        <p:txBody>
          <a:bodyPr/>
          <a:lstStyle/>
          <a:p>
            <a:fld id="{D64A4081-96DA-4357-B571-9C6EDCBB5541}" type="slidenum">
              <a:rPr lang="en-US" smtClean="0"/>
              <a:t>5</a:t>
            </a:fld>
            <a:endParaRPr lang="en-US"/>
          </a:p>
        </p:txBody>
      </p:sp>
    </p:spTree>
    <p:extLst>
      <p:ext uri="{BB962C8B-B14F-4D97-AF65-F5344CB8AC3E}">
        <p14:creationId xmlns:p14="http://schemas.microsoft.com/office/powerpoint/2010/main" val="1188405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760525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Relative Contradiction to Aerobic Exercise</a:t>
            </a:r>
          </a:p>
        </p:txBody>
      </p:sp>
      <p:sp>
        <p:nvSpPr>
          <p:cNvPr id="8" name="Rectangle: Rounded Corners 14">
            <a:extLst>
              <a:ext uri="{FF2B5EF4-FFF2-40B4-BE49-F238E27FC236}">
                <a16:creationId xmlns:a16="http://schemas.microsoft.com/office/drawing/2014/main" id="{9F277D1F-D919-4F0A-BCD7-86047583BF36}"/>
              </a:ext>
            </a:extLst>
          </p:cNvPr>
          <p:cNvSpPr/>
          <p:nvPr/>
        </p:nvSpPr>
        <p:spPr>
          <a:xfrm>
            <a:off x="565308" y="1243264"/>
            <a:ext cx="11061384" cy="454825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buFont typeface="Wingdings" panose="05000000000000000000" pitchFamily="2" charset="2"/>
              <a:buChar char="§"/>
            </a:pPr>
            <a:endParaRPr lang="en-US" dirty="0">
              <a:solidFill>
                <a:schemeClr val="tx1"/>
              </a:solidFill>
              <a:latin typeface="Arial" panose="020B0604020202020204" pitchFamily="34" charset="0"/>
            </a:endParaRPr>
          </a:p>
        </p:txBody>
      </p:sp>
      <p:pic>
        <p:nvPicPr>
          <p:cNvPr id="10" name="Picture 2">
            <a:extLst>
              <a:ext uri="{FF2B5EF4-FFF2-40B4-BE49-F238E27FC236}">
                <a16:creationId xmlns:a16="http://schemas.microsoft.com/office/drawing/2014/main" id="{8B1CD8A6-298C-49B9-8F0B-53B69FF43D0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90705" y="1316092"/>
            <a:ext cx="6238960" cy="504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F05A424F-5ABE-4F72-A48A-D82429F5A18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62335" y="1380347"/>
            <a:ext cx="1490887" cy="14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a:extLst>
              <a:ext uri="{FF2B5EF4-FFF2-40B4-BE49-F238E27FC236}">
                <a16:creationId xmlns:a16="http://schemas.microsoft.com/office/drawing/2014/main" id="{73FF61EE-79CF-4923-AB9C-8FAEB617AC8F}"/>
              </a:ext>
            </a:extLst>
          </p:cNvPr>
          <p:cNvSpPr/>
          <p:nvPr/>
        </p:nvSpPr>
        <p:spPr>
          <a:xfrm>
            <a:off x="1550973" y="1066485"/>
            <a:ext cx="8636900" cy="511582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2" name="Group 11">
            <a:extLst>
              <a:ext uri="{FF2B5EF4-FFF2-40B4-BE49-F238E27FC236}">
                <a16:creationId xmlns:a16="http://schemas.microsoft.com/office/drawing/2014/main" id="{149BF856-5833-4570-9704-096C9D645BD8}"/>
              </a:ext>
            </a:extLst>
          </p:cNvPr>
          <p:cNvGrpSpPr/>
          <p:nvPr/>
        </p:nvGrpSpPr>
        <p:grpSpPr>
          <a:xfrm>
            <a:off x="0" y="211147"/>
            <a:ext cx="2743200" cy="102242"/>
            <a:chOff x="0" y="211147"/>
            <a:chExt cx="2743200" cy="102242"/>
          </a:xfrm>
        </p:grpSpPr>
        <p:sp>
          <p:nvSpPr>
            <p:cNvPr id="13" name="Rectangle: Rounded Corners 14">
              <a:extLst>
                <a:ext uri="{FF2B5EF4-FFF2-40B4-BE49-F238E27FC236}">
                  <a16:creationId xmlns:a16="http://schemas.microsoft.com/office/drawing/2014/main" id="{D0769416-50D9-4A28-BEB8-FFC3621B3EA9}"/>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4" name="Rectangle: Rounded Corners 14">
              <a:extLst>
                <a:ext uri="{FF2B5EF4-FFF2-40B4-BE49-F238E27FC236}">
                  <a16:creationId xmlns:a16="http://schemas.microsoft.com/office/drawing/2014/main" id="{F9296DB4-FACF-4586-98BD-FBD15A407FBE}"/>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B36D4B0F-338B-402D-8BCA-75DD154E27E7}"/>
              </a:ext>
            </a:extLst>
          </p:cNvPr>
          <p:cNvSpPr>
            <a:spLocks noGrp="1"/>
          </p:cNvSpPr>
          <p:nvPr>
            <p:ph type="sldNum" sz="quarter" idx="12"/>
          </p:nvPr>
        </p:nvSpPr>
        <p:spPr/>
        <p:txBody>
          <a:bodyPr/>
          <a:lstStyle/>
          <a:p>
            <a:fld id="{D64A4081-96DA-4357-B571-9C6EDCBB5541}" type="slidenum">
              <a:rPr lang="en-US" smtClean="0"/>
              <a:t>50</a:t>
            </a:fld>
            <a:endParaRPr lang="en-US"/>
          </a:p>
        </p:txBody>
      </p:sp>
    </p:spTree>
    <p:extLst>
      <p:ext uri="{BB962C8B-B14F-4D97-AF65-F5344CB8AC3E}">
        <p14:creationId xmlns:p14="http://schemas.microsoft.com/office/powerpoint/2010/main" val="1578314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888061"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A “Common Sense” Approach</a:t>
            </a: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1465006" y="1373893"/>
            <a:ext cx="9362137" cy="4381748"/>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OK: jogging, brisk walking, cycling, strength conditioning exercises, yoga and swimming </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Aim for at least 30 minutes exercise on at least five days a week</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Aim to keep fit rather than reach peak fitness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If women exercised regularly before pregnancy, they should be able to continue with no adverse effects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If women have not exercised routinely, they should begin with ≤15 min of continuous exercise, 3X/week, increasing gradually to daily 30-min sessions</a:t>
            </a:r>
          </a:p>
          <a:p>
            <a:pPr marL="457200" indent="-457200">
              <a:spcAft>
                <a:spcPts val="1800"/>
              </a:spcAft>
              <a:buFont typeface="Wingdings" panose="05000000000000000000" pitchFamily="2" charset="2"/>
              <a:buChar char="§"/>
            </a:pPr>
            <a:endParaRPr lang="en-US" dirty="0">
              <a:solidFill>
                <a:schemeClr val="tx1"/>
              </a:solidFill>
              <a:latin typeface="Arial" panose="020B0604020202020204" pitchFamily="34" charset="0"/>
            </a:endParaRPr>
          </a:p>
        </p:txBody>
      </p:sp>
      <p:grpSp>
        <p:nvGrpSpPr>
          <p:cNvPr id="7" name="Group 6">
            <a:extLst>
              <a:ext uri="{FF2B5EF4-FFF2-40B4-BE49-F238E27FC236}">
                <a16:creationId xmlns:a16="http://schemas.microsoft.com/office/drawing/2014/main" id="{4655A38D-A881-4B9F-AC90-9FEA73ED0B35}"/>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37554D6C-9D7F-4E01-BC38-A0998056CF6A}"/>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CC1DAF25-9E37-41CA-A49F-12FF6DF7CBFA}"/>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2DBC8B70-9878-4087-9871-839BF6A3D333}"/>
              </a:ext>
            </a:extLst>
          </p:cNvPr>
          <p:cNvSpPr>
            <a:spLocks noGrp="1"/>
          </p:cNvSpPr>
          <p:nvPr>
            <p:ph type="sldNum" sz="quarter" idx="12"/>
          </p:nvPr>
        </p:nvSpPr>
        <p:spPr/>
        <p:txBody>
          <a:bodyPr/>
          <a:lstStyle/>
          <a:p>
            <a:fld id="{D64A4081-96DA-4357-B571-9C6EDCBB5541}" type="slidenum">
              <a:rPr lang="en-US" smtClean="0"/>
              <a:t>51</a:t>
            </a:fld>
            <a:endParaRPr lang="en-US"/>
          </a:p>
        </p:txBody>
      </p:sp>
    </p:spTree>
    <p:extLst>
      <p:ext uri="{BB962C8B-B14F-4D97-AF65-F5344CB8AC3E}">
        <p14:creationId xmlns:p14="http://schemas.microsoft.com/office/powerpoint/2010/main" val="339428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4">
            <a:extLst>
              <a:ext uri="{FF2B5EF4-FFF2-40B4-BE49-F238E27FC236}">
                <a16:creationId xmlns:a16="http://schemas.microsoft.com/office/drawing/2014/main" id="{DF1FD8AE-3A08-4B57-846E-7847BBB2282A}"/>
              </a:ext>
            </a:extLst>
          </p:cNvPr>
          <p:cNvSpPr/>
          <p:nvPr/>
        </p:nvSpPr>
        <p:spPr>
          <a:xfrm rot="10800000">
            <a:off x="6497904" y="-3"/>
            <a:ext cx="5694096" cy="6228525"/>
          </a:xfrm>
          <a:prstGeom prst="roundRect">
            <a:avLst>
              <a:gd name="adj" fmla="val 0"/>
            </a:avLst>
          </a:prstGeom>
          <a:gradFill>
            <a:gsLst>
              <a:gs pos="26000">
                <a:schemeClr val="accent1">
                  <a:lumMod val="50000"/>
                </a:schemeClr>
              </a:gs>
              <a:gs pos="100000">
                <a:schemeClr val="accent1">
                  <a:lumMod val="75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472405" y="1794387"/>
            <a:ext cx="5623595" cy="3825733"/>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2400" dirty="0">
                <a:solidFill>
                  <a:schemeClr val="tx1"/>
                </a:solidFill>
                <a:latin typeface="Arial" panose="020B0604020202020204" pitchFamily="34" charset="0"/>
              </a:rPr>
              <a:t>A 32-year-old woman and her husband present to the woman’s gynecologist after 8 months of failing to conceive. The woman’s BMI = 41 kg/m</a:t>
            </a:r>
            <a:r>
              <a:rPr lang="en-US" sz="2400" baseline="30000" dirty="0">
                <a:solidFill>
                  <a:schemeClr val="tx1"/>
                </a:solidFill>
                <a:latin typeface="Arial" panose="020B0604020202020204" pitchFamily="34" charset="0"/>
              </a:rPr>
              <a:t>2</a:t>
            </a:r>
            <a:r>
              <a:rPr lang="en-US" sz="2400" dirty="0">
                <a:solidFill>
                  <a:schemeClr val="tx1"/>
                </a:solidFill>
                <a:latin typeface="Arial" panose="020B0604020202020204" pitchFamily="34" charset="0"/>
              </a:rPr>
              <a:t>. She is sedentary most of the day in her lifestyle and occupation. Which of the following is the most likely reason this woman cannot conceive? </a:t>
            </a:r>
            <a:endParaRPr lang="en-US" dirty="0">
              <a:solidFill>
                <a:schemeClr val="tx1"/>
              </a:solidFill>
              <a:latin typeface="Arial" panose="020B0604020202020204" pitchFamily="34" charset="0"/>
            </a:endParaRPr>
          </a:p>
        </p:txBody>
      </p:sp>
      <p:sp>
        <p:nvSpPr>
          <p:cNvPr id="6" name="TPAnswers">
            <a:extLst>
              <a:ext uri="{FF2B5EF4-FFF2-40B4-BE49-F238E27FC236}">
                <a16:creationId xmlns:a16="http://schemas.microsoft.com/office/drawing/2014/main" id="{9046FD2B-6870-4E54-A97A-501F5A546215}"/>
              </a:ext>
            </a:extLst>
          </p:cNvPr>
          <p:cNvSpPr txBox="1">
            <a:spLocks/>
          </p:cNvSpPr>
          <p:nvPr>
            <p:custDataLst>
              <p:tags r:id="rId1"/>
            </p:custDataLst>
          </p:nvPr>
        </p:nvSpPr>
        <p:spPr>
          <a:xfrm>
            <a:off x="7071395" y="2354782"/>
            <a:ext cx="4648200" cy="27656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Increased luteinizing hormone</a:t>
            </a:r>
          </a:p>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Decreased vitamin D consumption</a:t>
            </a:r>
          </a:p>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Decreased circulating insulin</a:t>
            </a:r>
          </a:p>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Increased ovulation rates</a:t>
            </a:r>
          </a:p>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Increased Vitamin D consumption</a:t>
            </a:r>
          </a:p>
        </p:txBody>
      </p:sp>
      <p:sp>
        <p:nvSpPr>
          <p:cNvPr id="7" name="CAI1">
            <a:extLst>
              <a:ext uri="{FF2B5EF4-FFF2-40B4-BE49-F238E27FC236}">
                <a16:creationId xmlns:a16="http://schemas.microsoft.com/office/drawing/2014/main" id="{C1AEBF67-8440-458F-9F89-E560D6CBA5BD}"/>
              </a:ext>
            </a:extLst>
          </p:cNvPr>
          <p:cNvSpPr/>
          <p:nvPr>
            <p:custDataLst>
              <p:tags r:id="rId2"/>
            </p:custDataLst>
          </p:nvPr>
        </p:nvSpPr>
        <p:spPr>
          <a:xfrm rot="10800000">
            <a:off x="6881402" y="2354782"/>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peech Bubble: Oval 3">
            <a:extLst>
              <a:ext uri="{FF2B5EF4-FFF2-40B4-BE49-F238E27FC236}">
                <a16:creationId xmlns:a16="http://schemas.microsoft.com/office/drawing/2014/main" id="{9C5D6FCE-C38E-459E-9021-1709DC5CDF57}"/>
              </a:ext>
            </a:extLst>
          </p:cNvPr>
          <p:cNvSpPr/>
          <p:nvPr/>
        </p:nvSpPr>
        <p:spPr>
          <a:xfrm>
            <a:off x="472405" y="350390"/>
            <a:ext cx="1213805" cy="887490"/>
          </a:xfrm>
          <a:prstGeom prst="wedgeEllipseCallout">
            <a:avLst>
              <a:gd name="adj1" fmla="val -68166"/>
              <a:gd name="adj2" fmla="val 260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rPr>
              <a:t>?</a:t>
            </a:r>
          </a:p>
        </p:txBody>
      </p:sp>
      <p:sp>
        <p:nvSpPr>
          <p:cNvPr id="11" name="TextBox 10">
            <a:extLst>
              <a:ext uri="{FF2B5EF4-FFF2-40B4-BE49-F238E27FC236}">
                <a16:creationId xmlns:a16="http://schemas.microsoft.com/office/drawing/2014/main" id="{60F07E7C-47D8-476D-AF37-684A532DF627}"/>
              </a:ext>
            </a:extLst>
          </p:cNvPr>
          <p:cNvSpPr txBox="1"/>
          <p:nvPr/>
        </p:nvSpPr>
        <p:spPr>
          <a:xfrm>
            <a:off x="1749407" y="605110"/>
            <a:ext cx="463521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Practice Question 1</a:t>
            </a:r>
          </a:p>
        </p:txBody>
      </p:sp>
      <p:sp>
        <p:nvSpPr>
          <p:cNvPr id="12" name="TPAnswers">
            <a:extLst>
              <a:ext uri="{FF2B5EF4-FFF2-40B4-BE49-F238E27FC236}">
                <a16:creationId xmlns:a16="http://schemas.microsoft.com/office/drawing/2014/main" id="{6F9FBE06-CA40-4A9D-963E-ECACF9B1A833}"/>
              </a:ext>
            </a:extLst>
          </p:cNvPr>
          <p:cNvSpPr txBox="1">
            <a:spLocks/>
          </p:cNvSpPr>
          <p:nvPr>
            <p:custDataLst>
              <p:tags r:id="rId3"/>
            </p:custDataLst>
          </p:nvPr>
        </p:nvSpPr>
        <p:spPr>
          <a:xfrm>
            <a:off x="7148102" y="1537488"/>
            <a:ext cx="1271492" cy="367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rPr>
              <a:t>select one</a:t>
            </a:r>
          </a:p>
        </p:txBody>
      </p:sp>
      <p:cxnSp>
        <p:nvCxnSpPr>
          <p:cNvPr id="13" name="Straight Connector 12">
            <a:extLst>
              <a:ext uri="{FF2B5EF4-FFF2-40B4-BE49-F238E27FC236}">
                <a16:creationId xmlns:a16="http://schemas.microsoft.com/office/drawing/2014/main" id="{C71631CF-8575-4E19-8F3E-A774CE363711}"/>
              </a:ext>
            </a:extLst>
          </p:cNvPr>
          <p:cNvCxnSpPr/>
          <p:nvPr/>
        </p:nvCxnSpPr>
        <p:spPr>
          <a:xfrm>
            <a:off x="7148102" y="1900774"/>
            <a:ext cx="1623664"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565E6CA-8023-4036-94C9-682E5122C873}"/>
              </a:ext>
            </a:extLst>
          </p:cNvPr>
          <p:cNvSpPr>
            <a:spLocks noGrp="1"/>
          </p:cNvSpPr>
          <p:nvPr>
            <p:ph type="sldNum" sz="quarter" idx="12"/>
          </p:nvPr>
        </p:nvSpPr>
        <p:spPr/>
        <p:txBody>
          <a:bodyPr/>
          <a:lstStyle/>
          <a:p>
            <a:fld id="{D64A4081-96DA-4357-B571-9C6EDCBB5541}" type="slidenum">
              <a:rPr lang="en-US" smtClean="0"/>
              <a:t>52</a:t>
            </a:fld>
            <a:endParaRPr lang="en-US"/>
          </a:p>
        </p:txBody>
      </p:sp>
    </p:spTree>
    <p:extLst>
      <p:ext uri="{BB962C8B-B14F-4D97-AF65-F5344CB8AC3E}">
        <p14:creationId xmlns:p14="http://schemas.microsoft.com/office/powerpoint/2010/main" val="209341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4">
            <a:extLst>
              <a:ext uri="{FF2B5EF4-FFF2-40B4-BE49-F238E27FC236}">
                <a16:creationId xmlns:a16="http://schemas.microsoft.com/office/drawing/2014/main" id="{3EE34DE5-C9E0-4D4D-95CC-88F0FC639E9F}"/>
              </a:ext>
            </a:extLst>
          </p:cNvPr>
          <p:cNvSpPr/>
          <p:nvPr/>
        </p:nvSpPr>
        <p:spPr>
          <a:xfrm rot="10800000">
            <a:off x="6497904" y="14709"/>
            <a:ext cx="5694096" cy="6227064"/>
          </a:xfrm>
          <a:prstGeom prst="roundRect">
            <a:avLst>
              <a:gd name="adj" fmla="val 0"/>
            </a:avLst>
          </a:prstGeom>
          <a:gradFill>
            <a:gsLst>
              <a:gs pos="26000">
                <a:schemeClr val="accent1">
                  <a:lumMod val="50000"/>
                </a:schemeClr>
              </a:gs>
              <a:gs pos="100000">
                <a:schemeClr val="accent1">
                  <a:lumMod val="75000"/>
                </a:schemeClr>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327D8EB4-23C5-4C0E-A7D6-C7B760448628}"/>
              </a:ext>
            </a:extLst>
          </p:cNvPr>
          <p:cNvSpPr/>
          <p:nvPr/>
        </p:nvSpPr>
        <p:spPr>
          <a:xfrm>
            <a:off x="472404" y="1319001"/>
            <a:ext cx="5921723" cy="485522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r>
              <a:rPr lang="en-US" sz="2400" dirty="0">
                <a:solidFill>
                  <a:schemeClr val="tx1"/>
                </a:solidFill>
                <a:latin typeface="Arial" panose="020B0604020202020204" pitchFamily="34" charset="0"/>
              </a:rPr>
              <a:t>A married couple presents to a fertility specialist for having trouble conceiving after 6 months.  The woman (37-years-old) is overweight (BMI= 26 kg/m</a:t>
            </a:r>
            <a:r>
              <a:rPr lang="en-US" sz="2400" baseline="30000" dirty="0">
                <a:solidFill>
                  <a:schemeClr val="tx1"/>
                </a:solidFill>
                <a:latin typeface="Arial" panose="020B0604020202020204" pitchFamily="34" charset="0"/>
              </a:rPr>
              <a:t>2</a:t>
            </a:r>
            <a:r>
              <a:rPr lang="en-US" sz="2400" dirty="0">
                <a:solidFill>
                  <a:schemeClr val="tx1"/>
                </a:solidFill>
                <a:latin typeface="Arial" panose="020B0604020202020204" pitchFamily="34" charset="0"/>
              </a:rPr>
              <a:t>) and the man (39 years-old) is clinically obese (BMI = 34 kg/m</a:t>
            </a:r>
            <a:r>
              <a:rPr lang="en-US" sz="2400" baseline="30000" dirty="0">
                <a:solidFill>
                  <a:schemeClr val="tx1"/>
                </a:solidFill>
                <a:latin typeface="Arial" panose="020B0604020202020204" pitchFamily="34" charset="0"/>
              </a:rPr>
              <a:t>2</a:t>
            </a:r>
            <a:r>
              <a:rPr lang="en-US" sz="2400" dirty="0">
                <a:solidFill>
                  <a:schemeClr val="tx1"/>
                </a:solidFill>
                <a:latin typeface="Arial" panose="020B0604020202020204" pitchFamily="34" charset="0"/>
              </a:rPr>
              <a:t>). Laboratory tests reveal that the infertility is male factor. The physician counsels both of them to begin an exercise program and for the man to lose at least 10% of his body weight. Which of the following will most likely occur due to the lifestyle modification to improve this man’s fertility? </a:t>
            </a:r>
            <a:endParaRPr lang="en-US" dirty="0">
              <a:solidFill>
                <a:schemeClr val="tx1"/>
              </a:solidFill>
              <a:latin typeface="Arial" panose="020B0604020202020204" pitchFamily="34" charset="0"/>
            </a:endParaRPr>
          </a:p>
        </p:txBody>
      </p:sp>
      <p:sp>
        <p:nvSpPr>
          <p:cNvPr id="6" name="TPAnswers">
            <a:extLst>
              <a:ext uri="{FF2B5EF4-FFF2-40B4-BE49-F238E27FC236}">
                <a16:creationId xmlns:a16="http://schemas.microsoft.com/office/drawing/2014/main" id="{9046FD2B-6870-4E54-A97A-501F5A546215}"/>
              </a:ext>
            </a:extLst>
          </p:cNvPr>
          <p:cNvSpPr txBox="1">
            <a:spLocks/>
          </p:cNvSpPr>
          <p:nvPr>
            <p:custDataLst>
              <p:tags r:id="rId1"/>
            </p:custDataLst>
          </p:nvPr>
        </p:nvSpPr>
        <p:spPr>
          <a:xfrm>
            <a:off x="7071395" y="2268933"/>
            <a:ext cx="4648200" cy="23201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Hypogonadism</a:t>
            </a:r>
          </a:p>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Hyperoxia-induced apoptosis</a:t>
            </a:r>
          </a:p>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Decreased </a:t>
            </a:r>
            <a:r>
              <a:rPr lang="en-US" sz="2200" dirty="0" err="1">
                <a:solidFill>
                  <a:schemeClr val="bg1"/>
                </a:solidFill>
                <a:latin typeface="Arial" panose="020B0604020202020204" pitchFamily="34" charset="0"/>
              </a:rPr>
              <a:t>obesogens</a:t>
            </a:r>
            <a:endParaRPr lang="en-US" sz="2200" dirty="0">
              <a:solidFill>
                <a:schemeClr val="bg1"/>
              </a:solidFill>
              <a:latin typeface="Arial" panose="020B0604020202020204" pitchFamily="34" charset="0"/>
            </a:endParaRPr>
          </a:p>
          <a:p>
            <a:pPr marL="514350" indent="-514350">
              <a:buFont typeface="Arial" panose="020B0604020202020204" pitchFamily="34" charset="0"/>
              <a:buAutoNum type="alphaUcPeriod"/>
            </a:pPr>
            <a:r>
              <a:rPr lang="en-US" sz="2200" dirty="0">
                <a:solidFill>
                  <a:schemeClr val="bg1"/>
                </a:solidFill>
                <a:latin typeface="Arial" panose="020B0604020202020204" pitchFamily="34" charset="0"/>
              </a:rPr>
              <a:t>Decreased activity of the HPT axis</a:t>
            </a:r>
          </a:p>
        </p:txBody>
      </p:sp>
      <p:sp>
        <p:nvSpPr>
          <p:cNvPr id="7" name="CAI1">
            <a:extLst>
              <a:ext uri="{FF2B5EF4-FFF2-40B4-BE49-F238E27FC236}">
                <a16:creationId xmlns:a16="http://schemas.microsoft.com/office/drawing/2014/main" id="{C1AEBF67-8440-458F-9F89-E560D6CBA5BD}"/>
              </a:ext>
            </a:extLst>
          </p:cNvPr>
          <p:cNvSpPr/>
          <p:nvPr>
            <p:custDataLst>
              <p:tags r:id="rId2"/>
            </p:custDataLst>
          </p:nvPr>
        </p:nvSpPr>
        <p:spPr>
          <a:xfrm rot="10800000">
            <a:off x="6834269" y="3162299"/>
            <a:ext cx="266700" cy="2667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chemeClr val="accent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Speech Bubble: Oval 8">
            <a:extLst>
              <a:ext uri="{FF2B5EF4-FFF2-40B4-BE49-F238E27FC236}">
                <a16:creationId xmlns:a16="http://schemas.microsoft.com/office/drawing/2014/main" id="{EC13DB24-1D7A-420E-B3A4-D1FAFADCC40B}"/>
              </a:ext>
            </a:extLst>
          </p:cNvPr>
          <p:cNvSpPr/>
          <p:nvPr/>
        </p:nvSpPr>
        <p:spPr>
          <a:xfrm>
            <a:off x="472405" y="350390"/>
            <a:ext cx="1213805" cy="887490"/>
          </a:xfrm>
          <a:prstGeom prst="wedgeEllipseCallout">
            <a:avLst>
              <a:gd name="adj1" fmla="val -68166"/>
              <a:gd name="adj2" fmla="val 2602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Arial" panose="020B0604020202020204" pitchFamily="34" charset="0"/>
              </a:rPr>
              <a:t>?</a:t>
            </a:r>
          </a:p>
        </p:txBody>
      </p:sp>
      <p:sp>
        <p:nvSpPr>
          <p:cNvPr id="11" name="TextBox 10">
            <a:extLst>
              <a:ext uri="{FF2B5EF4-FFF2-40B4-BE49-F238E27FC236}">
                <a16:creationId xmlns:a16="http://schemas.microsoft.com/office/drawing/2014/main" id="{8382EFCF-2AAE-4831-AD5F-C72BADDE975B}"/>
              </a:ext>
            </a:extLst>
          </p:cNvPr>
          <p:cNvSpPr txBox="1"/>
          <p:nvPr/>
        </p:nvSpPr>
        <p:spPr>
          <a:xfrm>
            <a:off x="1749407" y="605110"/>
            <a:ext cx="4635210"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Practice Question 2</a:t>
            </a:r>
          </a:p>
        </p:txBody>
      </p:sp>
      <p:sp>
        <p:nvSpPr>
          <p:cNvPr id="13" name="TPAnswers">
            <a:extLst>
              <a:ext uri="{FF2B5EF4-FFF2-40B4-BE49-F238E27FC236}">
                <a16:creationId xmlns:a16="http://schemas.microsoft.com/office/drawing/2014/main" id="{0F2F7CD3-515B-40DF-8A50-9E54F145C204}"/>
              </a:ext>
            </a:extLst>
          </p:cNvPr>
          <p:cNvSpPr txBox="1">
            <a:spLocks/>
          </p:cNvSpPr>
          <p:nvPr>
            <p:custDataLst>
              <p:tags r:id="rId3"/>
            </p:custDataLst>
          </p:nvPr>
        </p:nvSpPr>
        <p:spPr>
          <a:xfrm>
            <a:off x="7148102" y="1537488"/>
            <a:ext cx="1271492" cy="367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rPr>
              <a:t>select one</a:t>
            </a:r>
          </a:p>
        </p:txBody>
      </p:sp>
      <p:cxnSp>
        <p:nvCxnSpPr>
          <p:cNvPr id="14" name="Straight Connector 13">
            <a:extLst>
              <a:ext uri="{FF2B5EF4-FFF2-40B4-BE49-F238E27FC236}">
                <a16:creationId xmlns:a16="http://schemas.microsoft.com/office/drawing/2014/main" id="{810DE2D3-A7E2-4809-85EF-4243BDDBADEC}"/>
              </a:ext>
            </a:extLst>
          </p:cNvPr>
          <p:cNvCxnSpPr/>
          <p:nvPr/>
        </p:nvCxnSpPr>
        <p:spPr>
          <a:xfrm>
            <a:off x="7148102" y="1900774"/>
            <a:ext cx="1623664"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73A30E1-8EC6-460F-B4E4-6E75AFC8770D}"/>
              </a:ext>
            </a:extLst>
          </p:cNvPr>
          <p:cNvSpPr>
            <a:spLocks noGrp="1"/>
          </p:cNvSpPr>
          <p:nvPr>
            <p:ph type="sldNum" sz="quarter" idx="12"/>
          </p:nvPr>
        </p:nvSpPr>
        <p:spPr/>
        <p:txBody>
          <a:bodyPr/>
          <a:lstStyle/>
          <a:p>
            <a:fld id="{D64A4081-96DA-4357-B571-9C6EDCBB5541}" type="slidenum">
              <a:rPr lang="en-US" smtClean="0"/>
              <a:t>53</a:t>
            </a:fld>
            <a:endParaRPr lang="en-US"/>
          </a:p>
        </p:txBody>
      </p:sp>
    </p:spTree>
    <p:extLst>
      <p:ext uri="{BB962C8B-B14F-4D97-AF65-F5344CB8AC3E}">
        <p14:creationId xmlns:p14="http://schemas.microsoft.com/office/powerpoint/2010/main" val="207737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B1273B41-6683-423B-A6A2-03C85F1663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14">
            <a:extLst>
              <a:ext uri="{FF2B5EF4-FFF2-40B4-BE49-F238E27FC236}">
                <a16:creationId xmlns:a16="http://schemas.microsoft.com/office/drawing/2014/main" id="{BEB8D072-ECFE-4611-9934-2934F91E3286}"/>
              </a:ext>
            </a:extLst>
          </p:cNvPr>
          <p:cNvSpPr/>
          <p:nvPr/>
        </p:nvSpPr>
        <p:spPr>
          <a:xfrm>
            <a:off x="0" y="0"/>
            <a:ext cx="12192000" cy="6858000"/>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7" name="Rectangle: Rounded Corners 14">
            <a:extLst>
              <a:ext uri="{FF2B5EF4-FFF2-40B4-BE49-F238E27FC236}">
                <a16:creationId xmlns:a16="http://schemas.microsoft.com/office/drawing/2014/main" id="{BE21915A-785E-441E-A547-F9C967C9D923}"/>
              </a:ext>
            </a:extLst>
          </p:cNvPr>
          <p:cNvSpPr/>
          <p:nvPr/>
        </p:nvSpPr>
        <p:spPr>
          <a:xfrm>
            <a:off x="2291555" y="2800626"/>
            <a:ext cx="7608888" cy="3123096"/>
          </a:xfrm>
          <a:prstGeom prst="roundRect">
            <a:avLst>
              <a:gd name="adj" fmla="val 0"/>
            </a:avLst>
          </a:prstGeom>
          <a:gradFill>
            <a:gsLst>
              <a:gs pos="98000">
                <a:srgbClr val="73000A">
                  <a:alpha val="74000"/>
                </a:srgbClr>
              </a:gs>
              <a:gs pos="0">
                <a:srgbClr val="73000A">
                  <a:alpha val="86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d-ID" dirty="0">
              <a:latin typeface="Arial" panose="020B0604020202020204" pitchFamily="34" charset="0"/>
            </a:endParaRPr>
          </a:p>
        </p:txBody>
      </p:sp>
      <p:sp>
        <p:nvSpPr>
          <p:cNvPr id="2" name="Title 1">
            <a:extLst>
              <a:ext uri="{FF2B5EF4-FFF2-40B4-BE49-F238E27FC236}">
                <a16:creationId xmlns:a16="http://schemas.microsoft.com/office/drawing/2014/main" id="{6CBCA24A-F101-4281-8680-83934EF5808C}"/>
              </a:ext>
            </a:extLst>
          </p:cNvPr>
          <p:cNvSpPr>
            <a:spLocks noGrp="1"/>
          </p:cNvSpPr>
          <p:nvPr>
            <p:ph type="ctrTitle" idx="4294967295"/>
          </p:nvPr>
        </p:nvSpPr>
        <p:spPr>
          <a:xfrm>
            <a:off x="2289968" y="4113973"/>
            <a:ext cx="7610475" cy="663575"/>
          </a:xfrm>
        </p:spPr>
        <p:txBody>
          <a:bodyPr>
            <a:normAutofit/>
          </a:bodyPr>
          <a:lstStyle/>
          <a:p>
            <a:pPr algn="ctr">
              <a:spcBef>
                <a:spcPts val="0"/>
              </a:spcBef>
              <a:defRPr/>
            </a:pPr>
            <a:r>
              <a:rPr lang="en-US" sz="4000" b="0" cap="none" dirty="0">
                <a:solidFill>
                  <a:schemeClr val="bg1"/>
                </a:solidFill>
                <a:latin typeface="Georgia" panose="02040502050405020303" pitchFamily="18" charset="0"/>
              </a:rPr>
              <a:t>Thank You</a:t>
            </a:r>
          </a:p>
        </p:txBody>
      </p:sp>
      <p:pic>
        <p:nvPicPr>
          <p:cNvPr id="9" name="Picture Placeholder 3">
            <a:extLst>
              <a:ext uri="{FF2B5EF4-FFF2-40B4-BE49-F238E27FC236}">
                <a16:creationId xmlns:a16="http://schemas.microsoft.com/office/drawing/2014/main" id="{986145C5-D4C9-444C-816E-B5E8159368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5138519" y="2947315"/>
            <a:ext cx="1914960" cy="329455"/>
          </a:xfrm>
          <a:custGeom>
            <a:avLst/>
            <a:gdLst>
              <a:gd name="T0" fmla="*/ 0 w 8432800"/>
              <a:gd name="T1" fmla="*/ 0 h 5727700"/>
              <a:gd name="T2" fmla="*/ 8432800 w 8432800"/>
              <a:gd name="T3" fmla="*/ 0 h 5727700"/>
              <a:gd name="T4" fmla="*/ 8432800 w 8432800"/>
              <a:gd name="T5" fmla="*/ 5727700 h 5727700"/>
              <a:gd name="T6" fmla="*/ 0 w 8432800"/>
              <a:gd name="T7" fmla="*/ 5727700 h 5727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32800" h="5727700">
                <a:moveTo>
                  <a:pt x="0" y="0"/>
                </a:moveTo>
                <a:lnTo>
                  <a:pt x="8432800" y="0"/>
                </a:lnTo>
                <a:lnTo>
                  <a:pt x="8432800" y="5727700"/>
                </a:lnTo>
                <a:lnTo>
                  <a:pt x="0" y="5727700"/>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0" descr="A picture containing drawing, sign, clock&#10;&#10;Description automatically generated">
            <a:extLst>
              <a:ext uri="{FF2B5EF4-FFF2-40B4-BE49-F238E27FC236}">
                <a16:creationId xmlns:a16="http://schemas.microsoft.com/office/drawing/2014/main" id="{218B6D62-840D-448A-BE9C-D73C292D5CE2}"/>
              </a:ext>
            </a:extLst>
          </p:cNvPr>
          <p:cNvPicPr>
            <a:picLocks noChangeAspect="1"/>
          </p:cNvPicPr>
          <p:nvPr/>
        </p:nvPicPr>
        <p:blipFill>
          <a:blip r:embed="rId4" cstate="screen">
            <a:biLevel thresh="25000"/>
            <a:extLst>
              <a:ext uri="{28A0092B-C50C-407E-A947-70E740481C1C}">
                <a14:useLocalDpi xmlns:a14="http://schemas.microsoft.com/office/drawing/2010/main"/>
              </a:ext>
            </a:extLst>
          </a:blip>
          <a:stretch>
            <a:fillRect/>
          </a:stretch>
        </p:blipFill>
        <p:spPr>
          <a:xfrm>
            <a:off x="7898296" y="3031814"/>
            <a:ext cx="1821344" cy="192253"/>
          </a:xfrm>
          <a:prstGeom prst="rect">
            <a:avLst/>
          </a:prstGeom>
        </p:spPr>
      </p:pic>
      <p:pic>
        <p:nvPicPr>
          <p:cNvPr id="12" name="Picture 11">
            <a:extLst>
              <a:ext uri="{FF2B5EF4-FFF2-40B4-BE49-F238E27FC236}">
                <a16:creationId xmlns:a16="http://schemas.microsoft.com/office/drawing/2014/main" id="{12367714-FCE3-4CF8-B8AC-1B1DA1FC0D9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421565" y="2907447"/>
            <a:ext cx="1174538" cy="409194"/>
          </a:xfrm>
          <a:prstGeom prst="rect">
            <a:avLst/>
          </a:prstGeom>
        </p:spPr>
      </p:pic>
    </p:spTree>
    <p:extLst>
      <p:ext uri="{BB962C8B-B14F-4D97-AF65-F5344CB8AC3E}">
        <p14:creationId xmlns:p14="http://schemas.microsoft.com/office/powerpoint/2010/main" val="17914914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35FBAD-E7E8-48A9-92B8-3E2F6237D639}"/>
              </a:ext>
            </a:extLst>
          </p:cNvPr>
          <p:cNvSpPr>
            <a:spLocks noGrp="1"/>
          </p:cNvSpPr>
          <p:nvPr>
            <p:ph type="sldNum" sz="quarter" idx="12"/>
          </p:nvPr>
        </p:nvSpPr>
        <p:spPr/>
        <p:txBody>
          <a:bodyPr/>
          <a:lstStyle/>
          <a:p>
            <a:fld id="{D64A4081-96DA-4357-B571-9C6EDCBB5541}" type="slidenum">
              <a:rPr lang="en-US" smtClean="0"/>
              <a:t>55</a:t>
            </a:fld>
            <a:endParaRPr lang="en-US"/>
          </a:p>
        </p:txBody>
      </p:sp>
      <p:sp>
        <p:nvSpPr>
          <p:cNvPr id="7" name="TextBox 6">
            <a:extLst>
              <a:ext uri="{FF2B5EF4-FFF2-40B4-BE49-F238E27FC236}">
                <a16:creationId xmlns:a16="http://schemas.microsoft.com/office/drawing/2014/main" id="{F0661F07-9FEA-49D0-98C2-7BB608D7704C}"/>
              </a:ext>
            </a:extLst>
          </p:cNvPr>
          <p:cNvSpPr txBox="1"/>
          <p:nvPr/>
        </p:nvSpPr>
        <p:spPr>
          <a:xfrm>
            <a:off x="152399" y="281639"/>
            <a:ext cx="9963665"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Image Documentation</a:t>
            </a:r>
          </a:p>
        </p:txBody>
      </p:sp>
      <p:grpSp>
        <p:nvGrpSpPr>
          <p:cNvPr id="8" name="Group 7">
            <a:extLst>
              <a:ext uri="{FF2B5EF4-FFF2-40B4-BE49-F238E27FC236}">
                <a16:creationId xmlns:a16="http://schemas.microsoft.com/office/drawing/2014/main" id="{7A696C53-8CC6-4C58-8A69-2E988B0E791F}"/>
              </a:ext>
            </a:extLst>
          </p:cNvPr>
          <p:cNvGrpSpPr/>
          <p:nvPr/>
        </p:nvGrpSpPr>
        <p:grpSpPr>
          <a:xfrm>
            <a:off x="0" y="211147"/>
            <a:ext cx="2743200" cy="102242"/>
            <a:chOff x="0" y="211147"/>
            <a:chExt cx="2743200" cy="102242"/>
          </a:xfrm>
        </p:grpSpPr>
        <p:sp>
          <p:nvSpPr>
            <p:cNvPr id="9" name="Rectangle: Rounded Corners 14">
              <a:extLst>
                <a:ext uri="{FF2B5EF4-FFF2-40B4-BE49-F238E27FC236}">
                  <a16:creationId xmlns:a16="http://schemas.microsoft.com/office/drawing/2014/main" id="{2E74933C-4B28-4694-8919-D688E9A283AF}"/>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0" name="Rectangle: Rounded Corners 14">
              <a:extLst>
                <a:ext uri="{FF2B5EF4-FFF2-40B4-BE49-F238E27FC236}">
                  <a16:creationId xmlns:a16="http://schemas.microsoft.com/office/drawing/2014/main" id="{C07D747F-E671-4259-84B3-BA2D8F73ACBD}"/>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pic>
        <p:nvPicPr>
          <p:cNvPr id="14" name="Graphic 13" descr="Right pointing backhand index with solid fill">
            <a:extLst>
              <a:ext uri="{FF2B5EF4-FFF2-40B4-BE49-F238E27FC236}">
                <a16:creationId xmlns:a16="http://schemas.microsoft.com/office/drawing/2014/main" id="{AE3C9F40-4A16-455F-BF9B-B3FC8E80EB6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074334">
            <a:off x="4800347" y="3354573"/>
            <a:ext cx="914400" cy="914400"/>
          </a:xfrm>
          <a:prstGeom prst="rect">
            <a:avLst/>
          </a:prstGeom>
        </p:spPr>
      </p:pic>
      <p:sp>
        <p:nvSpPr>
          <p:cNvPr id="17" name="TextBox 16">
            <a:extLst>
              <a:ext uri="{FF2B5EF4-FFF2-40B4-BE49-F238E27FC236}">
                <a16:creationId xmlns:a16="http://schemas.microsoft.com/office/drawing/2014/main" id="{76EA90BE-D9BD-4450-B8E4-AACA9219AC6D}"/>
              </a:ext>
            </a:extLst>
          </p:cNvPr>
          <p:cNvSpPr txBox="1"/>
          <p:nvPr/>
        </p:nvSpPr>
        <p:spPr>
          <a:xfrm>
            <a:off x="4475197" y="4222645"/>
            <a:ext cx="2390398" cy="646331"/>
          </a:xfrm>
          <a:prstGeom prst="rect">
            <a:avLst/>
          </a:prstGeom>
          <a:noFill/>
        </p:spPr>
        <p:txBody>
          <a:bodyPr wrap="none" rtlCol="0">
            <a:spAutoFit/>
          </a:bodyPr>
          <a:lstStyle/>
          <a:p>
            <a:r>
              <a:rPr lang="en-US" dirty="0">
                <a:solidFill>
                  <a:schemeClr val="accent2"/>
                </a:solidFill>
                <a:latin typeface="Arial" panose="020B0604020202020204" pitchFamily="34" charset="0"/>
                <a:cs typeface="Arial" panose="020B0604020202020204" pitchFamily="34" charset="0"/>
              </a:rPr>
              <a:t>Double click to view </a:t>
            </a:r>
            <a:br>
              <a:rPr lang="en-US" dirty="0">
                <a:solidFill>
                  <a:schemeClr val="accent2"/>
                </a:solidFill>
                <a:latin typeface="Arial" panose="020B0604020202020204" pitchFamily="34" charset="0"/>
                <a:cs typeface="Arial" panose="020B0604020202020204" pitchFamily="34" charset="0"/>
              </a:rPr>
            </a:br>
            <a:r>
              <a:rPr lang="en-US" dirty="0">
                <a:solidFill>
                  <a:schemeClr val="accent2"/>
                </a:solidFill>
                <a:latin typeface="Arial" panose="020B0604020202020204" pitchFamily="34" charset="0"/>
                <a:cs typeface="Arial" panose="020B0604020202020204" pitchFamily="34" charset="0"/>
              </a:rPr>
              <a:t>image documentation</a:t>
            </a:r>
          </a:p>
        </p:txBody>
      </p:sp>
      <p:graphicFrame>
        <p:nvGraphicFramePr>
          <p:cNvPr id="4" name="Object 3">
            <a:extLst>
              <a:ext uri="{FF2B5EF4-FFF2-40B4-BE49-F238E27FC236}">
                <a16:creationId xmlns:a16="http://schemas.microsoft.com/office/drawing/2014/main" id="{A209849B-1AEC-4915-8696-367B7BA28A08}"/>
              </a:ext>
            </a:extLst>
          </p:cNvPr>
          <p:cNvGraphicFramePr>
            <a:graphicFrameLocks noChangeAspect="1"/>
          </p:cNvGraphicFramePr>
          <p:nvPr>
            <p:extLst>
              <p:ext uri="{D42A27DB-BD31-4B8C-83A1-F6EECF244321}">
                <p14:modId xmlns:p14="http://schemas.microsoft.com/office/powerpoint/2010/main" val="2561563115"/>
              </p:ext>
            </p:extLst>
          </p:nvPr>
        </p:nvGraphicFramePr>
        <p:xfrm>
          <a:off x="4296698" y="2567695"/>
          <a:ext cx="2624496" cy="906218"/>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5" imgW="1061280" imgH="366480" progId="Package">
                  <p:embed/>
                </p:oleObj>
              </mc:Choice>
              <mc:Fallback>
                <p:oleObj name="Packager Shell Object" showAsIcon="1" r:id="rId5" imgW="1061280" imgH="366480" progId="Package">
                  <p:embed/>
                  <p:pic>
                    <p:nvPicPr>
                      <p:cNvPr id="0" name=""/>
                      <p:cNvPicPr/>
                      <p:nvPr/>
                    </p:nvPicPr>
                    <p:blipFill>
                      <a:blip r:embed="rId6"/>
                      <a:stretch>
                        <a:fillRect/>
                      </a:stretch>
                    </p:blipFill>
                    <p:spPr>
                      <a:xfrm>
                        <a:off x="4296698" y="2567695"/>
                        <a:ext cx="2624496" cy="906218"/>
                      </a:xfrm>
                      <a:prstGeom prst="rect">
                        <a:avLst/>
                      </a:prstGeom>
                    </p:spPr>
                  </p:pic>
                </p:oleObj>
              </mc:Fallback>
            </mc:AlternateContent>
          </a:graphicData>
        </a:graphic>
      </p:graphicFrame>
    </p:spTree>
    <p:extLst>
      <p:ext uri="{BB962C8B-B14F-4D97-AF65-F5344CB8AC3E}">
        <p14:creationId xmlns:p14="http://schemas.microsoft.com/office/powerpoint/2010/main" val="165253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67854"/>
            <a:ext cx="6169742"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Male Obesity/Infertility</a:t>
            </a:r>
          </a:p>
        </p:txBody>
      </p:sp>
      <p:grpSp>
        <p:nvGrpSpPr>
          <p:cNvPr id="6" name="Group 5">
            <a:extLst>
              <a:ext uri="{FF2B5EF4-FFF2-40B4-BE49-F238E27FC236}">
                <a16:creationId xmlns:a16="http://schemas.microsoft.com/office/drawing/2014/main" id="{0DCF1C2C-CE16-416C-8744-38EC502C0C59}"/>
              </a:ext>
            </a:extLst>
          </p:cNvPr>
          <p:cNvGrpSpPr/>
          <p:nvPr/>
        </p:nvGrpSpPr>
        <p:grpSpPr>
          <a:xfrm>
            <a:off x="0" y="211147"/>
            <a:ext cx="2743200" cy="102242"/>
            <a:chOff x="0" y="211147"/>
            <a:chExt cx="2743200" cy="102242"/>
          </a:xfrm>
        </p:grpSpPr>
        <p:sp>
          <p:nvSpPr>
            <p:cNvPr id="7" name="Rectangle: Rounded Corners 14">
              <a:extLst>
                <a:ext uri="{FF2B5EF4-FFF2-40B4-BE49-F238E27FC236}">
                  <a16:creationId xmlns:a16="http://schemas.microsoft.com/office/drawing/2014/main" id="{19AFDBEF-D139-4B91-B940-552B43AC08E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Rounded Corners 14">
              <a:extLst>
                <a:ext uri="{FF2B5EF4-FFF2-40B4-BE49-F238E27FC236}">
                  <a16:creationId xmlns:a16="http://schemas.microsoft.com/office/drawing/2014/main" id="{4902DB94-2FA0-4E2C-8C84-664B3AB10A78}"/>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41A898AC-BD48-49A8-B3D9-0F47FFB874A0}"/>
              </a:ext>
            </a:extLst>
          </p:cNvPr>
          <p:cNvSpPr>
            <a:spLocks noGrp="1"/>
          </p:cNvSpPr>
          <p:nvPr>
            <p:ph type="sldNum" sz="quarter" idx="12"/>
          </p:nvPr>
        </p:nvSpPr>
        <p:spPr/>
        <p:txBody>
          <a:bodyPr/>
          <a:lstStyle/>
          <a:p>
            <a:fld id="{D64A4081-96DA-4357-B571-9C6EDCBB5541}" type="slidenum">
              <a:rPr lang="en-US" smtClean="0"/>
              <a:t>6</a:t>
            </a:fld>
            <a:endParaRPr lang="en-US"/>
          </a:p>
        </p:txBody>
      </p:sp>
      <p:sp>
        <p:nvSpPr>
          <p:cNvPr id="9" name="TextBox 8">
            <a:extLst>
              <a:ext uri="{FF2B5EF4-FFF2-40B4-BE49-F238E27FC236}">
                <a16:creationId xmlns:a16="http://schemas.microsoft.com/office/drawing/2014/main" id="{4363F6BB-1625-48E6-9590-F617DF49DB8A}"/>
              </a:ext>
            </a:extLst>
          </p:cNvPr>
          <p:cNvSpPr txBox="1"/>
          <p:nvPr/>
        </p:nvSpPr>
        <p:spPr>
          <a:xfrm>
            <a:off x="6018290" y="5283422"/>
            <a:ext cx="589840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The effect of obesity on sperm disorders and male infertility | Nature Reviews Urology</a:t>
            </a:r>
            <a:endParaRPr lang="en-US" sz="1050" dirty="0">
              <a:latin typeface="Arial" panose="020B0604020202020204" pitchFamily="34" charset="0"/>
            </a:endParaRPr>
          </a:p>
        </p:txBody>
      </p:sp>
      <p:graphicFrame>
        <p:nvGraphicFramePr>
          <p:cNvPr id="11" name="Table 11">
            <a:extLst>
              <a:ext uri="{FF2B5EF4-FFF2-40B4-BE49-F238E27FC236}">
                <a16:creationId xmlns:a16="http://schemas.microsoft.com/office/drawing/2014/main" id="{4FB94F55-2493-42EB-AA1F-6ADD5F3E9ECB}"/>
              </a:ext>
            </a:extLst>
          </p:cNvPr>
          <p:cNvGraphicFramePr>
            <a:graphicFrameLocks noGrp="1"/>
          </p:cNvGraphicFramePr>
          <p:nvPr>
            <p:extLst>
              <p:ext uri="{D42A27DB-BD31-4B8C-83A1-F6EECF244321}">
                <p14:modId xmlns:p14="http://schemas.microsoft.com/office/powerpoint/2010/main" val="1905362594"/>
              </p:ext>
            </p:extLst>
          </p:nvPr>
        </p:nvGraphicFramePr>
        <p:xfrm>
          <a:off x="1887794" y="2066684"/>
          <a:ext cx="8718832" cy="2529896"/>
        </p:xfrm>
        <a:graphic>
          <a:graphicData uri="http://schemas.openxmlformats.org/drawingml/2006/table">
            <a:tbl>
              <a:tblPr firstRow="1" bandRow="1">
                <a:tableStyleId>{5C22544A-7EE6-4342-B048-85BDC9FD1C3A}</a:tableStyleId>
              </a:tblPr>
              <a:tblGrid>
                <a:gridCol w="2792224">
                  <a:extLst>
                    <a:ext uri="{9D8B030D-6E8A-4147-A177-3AD203B41FA5}">
                      <a16:colId xmlns:a16="http://schemas.microsoft.com/office/drawing/2014/main" val="4018566109"/>
                    </a:ext>
                  </a:extLst>
                </a:gridCol>
                <a:gridCol w="2963304">
                  <a:extLst>
                    <a:ext uri="{9D8B030D-6E8A-4147-A177-3AD203B41FA5}">
                      <a16:colId xmlns:a16="http://schemas.microsoft.com/office/drawing/2014/main" val="1393453660"/>
                    </a:ext>
                  </a:extLst>
                </a:gridCol>
                <a:gridCol w="2963304">
                  <a:extLst>
                    <a:ext uri="{9D8B030D-6E8A-4147-A177-3AD203B41FA5}">
                      <a16:colId xmlns:a16="http://schemas.microsoft.com/office/drawing/2014/main" val="2483098879"/>
                    </a:ext>
                  </a:extLst>
                </a:gridCol>
              </a:tblGrid>
              <a:tr h="465195">
                <a:tc>
                  <a:txBody>
                    <a:bodyPr/>
                    <a:lstStyle/>
                    <a:p>
                      <a:pPr algn="ctr"/>
                      <a:r>
                        <a:rPr lang="en-US" dirty="0">
                          <a:latin typeface="Arial" panose="020B0604020202020204" pitchFamily="34" charset="0"/>
                        </a:rPr>
                        <a:t>PHYSICAL</a:t>
                      </a:r>
                    </a:p>
                  </a:txBody>
                  <a:tcPr/>
                </a:tc>
                <a:tc>
                  <a:txBody>
                    <a:bodyPr/>
                    <a:lstStyle/>
                    <a:p>
                      <a:pPr algn="ctr"/>
                      <a:r>
                        <a:rPr lang="en-US" dirty="0">
                          <a:latin typeface="Arial" panose="020B0604020202020204" pitchFamily="34" charset="0"/>
                        </a:rPr>
                        <a:t>SEMINAL</a:t>
                      </a:r>
                    </a:p>
                  </a:txBody>
                  <a:tcPr/>
                </a:tc>
                <a:tc>
                  <a:txBody>
                    <a:bodyPr/>
                    <a:lstStyle/>
                    <a:p>
                      <a:pPr algn="ctr"/>
                      <a:r>
                        <a:rPr lang="en-US" dirty="0">
                          <a:latin typeface="Arial" panose="020B0604020202020204" pitchFamily="34" charset="0"/>
                        </a:rPr>
                        <a:t>HORMONAL</a:t>
                      </a:r>
                    </a:p>
                  </a:txBody>
                  <a:tcPr/>
                </a:tc>
                <a:extLst>
                  <a:ext uri="{0D108BD9-81ED-4DB2-BD59-A6C34878D82A}">
                    <a16:rowId xmlns:a16="http://schemas.microsoft.com/office/drawing/2014/main" val="1920984845"/>
                  </a:ext>
                </a:extLst>
              </a:tr>
              <a:tr h="465195">
                <a:tc>
                  <a:txBody>
                    <a:bodyPr/>
                    <a:lstStyle/>
                    <a:p>
                      <a:pPr algn="ctr"/>
                      <a:r>
                        <a:rPr lang="en-US" dirty="0" err="1">
                          <a:latin typeface="Wingdings 3" panose="05040102010807070707" pitchFamily="18" charset="2"/>
                        </a:rPr>
                        <a:t>h</a:t>
                      </a:r>
                      <a:r>
                        <a:rPr lang="en-US" dirty="0" err="1">
                          <a:latin typeface="Arial" panose="020B0604020202020204" pitchFamily="34" charset="0"/>
                        </a:rPr>
                        <a:t>Erectile</a:t>
                      </a:r>
                      <a:r>
                        <a:rPr lang="en-US" dirty="0">
                          <a:latin typeface="Arial" panose="020B0604020202020204" pitchFamily="34" charset="0"/>
                        </a:rPr>
                        <a:t> dysfunction</a:t>
                      </a:r>
                    </a:p>
                  </a:txBody>
                  <a:tcPr/>
                </a:tc>
                <a:tc>
                  <a:txBody>
                    <a:bodyPr/>
                    <a:lstStyle/>
                    <a:p>
                      <a:pPr algn="ctr"/>
                      <a:r>
                        <a:rPr lang="en-US" dirty="0" err="1">
                          <a:latin typeface="Arial" panose="020B0604020202020204" pitchFamily="34" charset="0"/>
                        </a:rPr>
                        <a:t>Oligozoospermia</a:t>
                      </a:r>
                      <a:endParaRPr lang="en-US" dirty="0">
                        <a:latin typeface="Arial" panose="020B0604020202020204" pitchFamily="34" charset="0"/>
                      </a:endParaRPr>
                    </a:p>
                  </a:txBody>
                  <a:tcPr/>
                </a:tc>
                <a:tc>
                  <a:txBody>
                    <a:bodyPr/>
                    <a:lstStyle/>
                    <a:p>
                      <a:pPr algn="ctr"/>
                      <a:r>
                        <a:rPr lang="en-US" dirty="0" err="1">
                          <a:latin typeface="Wingdings 3" panose="05040102010807070707" pitchFamily="18" charset="2"/>
                        </a:rPr>
                        <a:t>h</a:t>
                      </a:r>
                      <a:r>
                        <a:rPr lang="en-US" dirty="0" err="1">
                          <a:latin typeface="Arial" panose="020B0604020202020204" pitchFamily="34" charset="0"/>
                        </a:rPr>
                        <a:t>Estrogen</a:t>
                      </a:r>
                      <a:endParaRPr lang="en-US" dirty="0">
                        <a:latin typeface="Arial" panose="020B0604020202020204" pitchFamily="34" charset="0"/>
                      </a:endParaRPr>
                    </a:p>
                  </a:txBody>
                  <a:tcPr/>
                </a:tc>
                <a:extLst>
                  <a:ext uri="{0D108BD9-81ED-4DB2-BD59-A6C34878D82A}">
                    <a16:rowId xmlns:a16="http://schemas.microsoft.com/office/drawing/2014/main" val="3621473277"/>
                  </a:ext>
                </a:extLst>
              </a:tr>
              <a:tr h="465195">
                <a:tc>
                  <a:txBody>
                    <a:bodyPr/>
                    <a:lstStyle/>
                    <a:p>
                      <a:pPr algn="ctr"/>
                      <a:r>
                        <a:rPr lang="en-US" dirty="0" err="1">
                          <a:latin typeface="Wingdings 3" panose="05040102010807070707" pitchFamily="18" charset="2"/>
                        </a:rPr>
                        <a:t>h</a:t>
                      </a:r>
                      <a:r>
                        <a:rPr lang="en-US" dirty="0" err="1">
                          <a:latin typeface="Arial" panose="020B0604020202020204" pitchFamily="34" charset="0"/>
                        </a:rPr>
                        <a:t>Scrotal</a:t>
                      </a:r>
                      <a:r>
                        <a:rPr lang="en-US" dirty="0">
                          <a:latin typeface="Arial" panose="020B0604020202020204" pitchFamily="34" charset="0"/>
                        </a:rPr>
                        <a:t> temperature</a:t>
                      </a:r>
                    </a:p>
                  </a:txBody>
                  <a:tcPr/>
                </a:tc>
                <a:tc>
                  <a:txBody>
                    <a:bodyPr/>
                    <a:lstStyle/>
                    <a:p>
                      <a:pPr algn="ctr"/>
                      <a:r>
                        <a:rPr lang="en-US" dirty="0">
                          <a:latin typeface="Arial" panose="020B0604020202020204" pitchFamily="34" charset="0"/>
                        </a:rPr>
                        <a:t>Azoospermia</a:t>
                      </a:r>
                    </a:p>
                  </a:txBody>
                  <a:tcPr/>
                </a:tc>
                <a:tc>
                  <a:txBody>
                    <a:bodyPr/>
                    <a:lstStyle/>
                    <a:p>
                      <a:pPr algn="ctr"/>
                      <a:r>
                        <a:rPr lang="en-US" dirty="0" err="1">
                          <a:latin typeface="Wingdings 3" panose="05040102010807070707" pitchFamily="18" charset="2"/>
                        </a:rPr>
                        <a:t>i</a:t>
                      </a:r>
                      <a:r>
                        <a:rPr lang="en-US" dirty="0" err="1">
                          <a:latin typeface="Arial" panose="020B0604020202020204" pitchFamily="34" charset="0"/>
                        </a:rPr>
                        <a:t>Testosterone</a:t>
                      </a:r>
                      <a:endParaRPr lang="en-US" dirty="0">
                        <a:latin typeface="Arial" panose="020B0604020202020204" pitchFamily="34" charset="0"/>
                      </a:endParaRPr>
                    </a:p>
                  </a:txBody>
                  <a:tcPr/>
                </a:tc>
                <a:extLst>
                  <a:ext uri="{0D108BD9-81ED-4DB2-BD59-A6C34878D82A}">
                    <a16:rowId xmlns:a16="http://schemas.microsoft.com/office/drawing/2014/main" val="1423268917"/>
                  </a:ext>
                </a:extLst>
              </a:tr>
              <a:tr h="669116">
                <a:tc>
                  <a:txBody>
                    <a:bodyPr/>
                    <a:lstStyle/>
                    <a:p>
                      <a:pPr algn="ctr"/>
                      <a:r>
                        <a:rPr lang="en-US" dirty="0" err="1">
                          <a:latin typeface="Wingdings 3" panose="05040102010807070707" pitchFamily="18" charset="2"/>
                        </a:rPr>
                        <a:t>h</a:t>
                      </a:r>
                      <a:r>
                        <a:rPr lang="en-US" dirty="0" err="1">
                          <a:latin typeface="Arial" panose="020B0604020202020204" pitchFamily="34" charset="0"/>
                        </a:rPr>
                        <a:t>Sleep</a:t>
                      </a:r>
                      <a:r>
                        <a:rPr lang="en-US" dirty="0">
                          <a:latin typeface="Arial" panose="020B0604020202020204" pitchFamily="34" charset="0"/>
                        </a:rPr>
                        <a:t> apnea </a:t>
                      </a:r>
                      <a:br>
                        <a:rPr lang="en-US" dirty="0">
                          <a:latin typeface="Arial" panose="020B0604020202020204" pitchFamily="34" charset="0"/>
                        </a:rPr>
                      </a:br>
                      <a:r>
                        <a:rPr lang="en-US" sz="1100" dirty="0">
                          <a:latin typeface="Arial" panose="020B0604020202020204" pitchFamily="34" charset="0"/>
                        </a:rPr>
                        <a:t>(disrupts nocturnal rise in testosterone)</a:t>
                      </a:r>
                    </a:p>
                  </a:txBody>
                  <a:tcPr/>
                </a:tc>
                <a:tc>
                  <a:txBody>
                    <a:bodyPr/>
                    <a:lstStyle/>
                    <a:p>
                      <a:pPr algn="ctr"/>
                      <a:r>
                        <a:rPr lang="en-US" dirty="0" err="1">
                          <a:latin typeface="Wingdings 3" panose="05040102010807070707" pitchFamily="18" charset="2"/>
                        </a:rPr>
                        <a:t>h</a:t>
                      </a:r>
                      <a:r>
                        <a:rPr lang="en-US" dirty="0" err="1">
                          <a:latin typeface="Arial" panose="020B0604020202020204" pitchFamily="34" charset="0"/>
                        </a:rPr>
                        <a:t>DFI</a:t>
                      </a:r>
                      <a:endParaRPr lang="en-US" dirty="0">
                        <a:latin typeface="Arial" panose="020B0604020202020204" pitchFamily="34" charset="0"/>
                      </a:endParaRPr>
                    </a:p>
                  </a:txBody>
                  <a:tcPr/>
                </a:tc>
                <a:tc>
                  <a:txBody>
                    <a:bodyPr/>
                    <a:lstStyle/>
                    <a:p>
                      <a:pPr algn="ctr"/>
                      <a:r>
                        <a:rPr lang="en-US" dirty="0" err="1">
                          <a:latin typeface="Wingdings 3" panose="05040102010807070707" pitchFamily="18" charset="2"/>
                        </a:rPr>
                        <a:t>h</a:t>
                      </a:r>
                      <a:r>
                        <a:rPr lang="en-US" dirty="0" err="1">
                          <a:latin typeface="Arial" panose="020B0604020202020204" pitchFamily="34" charset="0"/>
                        </a:rPr>
                        <a:t>Insulin</a:t>
                      </a:r>
                      <a:endParaRPr lang="en-US" dirty="0">
                        <a:latin typeface="Arial" panose="020B0604020202020204" pitchFamily="34" charset="0"/>
                      </a:endParaRPr>
                    </a:p>
                  </a:txBody>
                  <a:tcPr/>
                </a:tc>
                <a:extLst>
                  <a:ext uri="{0D108BD9-81ED-4DB2-BD59-A6C34878D82A}">
                    <a16:rowId xmlns:a16="http://schemas.microsoft.com/office/drawing/2014/main" val="2443523264"/>
                  </a:ext>
                </a:extLst>
              </a:tr>
              <a:tr h="465195">
                <a:tc>
                  <a:txBody>
                    <a:bodyPr/>
                    <a:lstStyle/>
                    <a:p>
                      <a:pPr algn="ctr"/>
                      <a:endParaRPr lang="en-US" dirty="0">
                        <a:latin typeface="Arial" panose="020B0604020202020204" pitchFamily="34" charset="0"/>
                      </a:endParaRPr>
                    </a:p>
                  </a:txBody>
                  <a:tcPr/>
                </a:tc>
                <a:tc>
                  <a:txBody>
                    <a:bodyPr/>
                    <a:lstStyle/>
                    <a:p>
                      <a:pPr algn="ctr"/>
                      <a:r>
                        <a:rPr lang="en-US" dirty="0" err="1">
                          <a:latin typeface="Wingdings 3" panose="05040102010807070707" pitchFamily="18" charset="2"/>
                        </a:rPr>
                        <a:t>i</a:t>
                      </a:r>
                      <a:r>
                        <a:rPr lang="en-US" dirty="0" err="1">
                          <a:latin typeface="Arial" panose="020B0604020202020204" pitchFamily="34" charset="0"/>
                        </a:rPr>
                        <a:t>Semen</a:t>
                      </a:r>
                      <a:r>
                        <a:rPr lang="en-US" dirty="0">
                          <a:latin typeface="Arial" panose="020B0604020202020204" pitchFamily="34" charset="0"/>
                        </a:rPr>
                        <a:t> volume</a:t>
                      </a:r>
                    </a:p>
                  </a:txBody>
                  <a:tcPr/>
                </a:tc>
                <a:tc>
                  <a:txBody>
                    <a:bodyPr/>
                    <a:lstStyle/>
                    <a:p>
                      <a:pPr algn="ctr"/>
                      <a:r>
                        <a:rPr lang="en-US" dirty="0" err="1">
                          <a:latin typeface="Wingdings 3" panose="05040102010807070707" pitchFamily="18" charset="2"/>
                        </a:rPr>
                        <a:t>h</a:t>
                      </a:r>
                      <a:r>
                        <a:rPr lang="en-US" dirty="0" err="1">
                          <a:latin typeface="Arial" panose="020B0604020202020204" pitchFamily="34" charset="0"/>
                        </a:rPr>
                        <a:t>Leptin</a:t>
                      </a:r>
                      <a:endParaRPr lang="en-US" dirty="0">
                        <a:latin typeface="Arial" panose="020B0604020202020204" pitchFamily="34" charset="0"/>
                      </a:endParaRPr>
                    </a:p>
                  </a:txBody>
                  <a:tcPr/>
                </a:tc>
                <a:extLst>
                  <a:ext uri="{0D108BD9-81ED-4DB2-BD59-A6C34878D82A}">
                    <a16:rowId xmlns:a16="http://schemas.microsoft.com/office/drawing/2014/main" val="2246893772"/>
                  </a:ext>
                </a:extLst>
              </a:tr>
            </a:tbl>
          </a:graphicData>
        </a:graphic>
      </p:graphicFrame>
      <p:sp>
        <p:nvSpPr>
          <p:cNvPr id="12" name="TextBox 11">
            <a:extLst>
              <a:ext uri="{FF2B5EF4-FFF2-40B4-BE49-F238E27FC236}">
                <a16:creationId xmlns:a16="http://schemas.microsoft.com/office/drawing/2014/main" id="{99725FD9-7135-4DFF-B505-B105EEC4177A}"/>
              </a:ext>
            </a:extLst>
          </p:cNvPr>
          <p:cNvSpPr txBox="1"/>
          <p:nvPr/>
        </p:nvSpPr>
        <p:spPr>
          <a:xfrm>
            <a:off x="4075471" y="1504252"/>
            <a:ext cx="4350871" cy="400110"/>
          </a:xfrm>
          <a:prstGeom prst="rect">
            <a:avLst/>
          </a:prstGeom>
          <a:noFill/>
        </p:spPr>
        <p:txBody>
          <a:bodyPr wrap="none" rtlCol="0">
            <a:spAutoFit/>
          </a:bodyPr>
          <a:lstStyle/>
          <a:p>
            <a:r>
              <a:rPr lang="en-US" sz="2000" b="1" dirty="0">
                <a:latin typeface="Arial" panose="020B0604020202020204" pitchFamily="34" charset="0"/>
              </a:rPr>
              <a:t>Effects of obesity on male fertility </a:t>
            </a:r>
          </a:p>
        </p:txBody>
      </p:sp>
    </p:spTree>
    <p:extLst>
      <p:ext uri="{BB962C8B-B14F-4D97-AF65-F5344CB8AC3E}">
        <p14:creationId xmlns:p14="http://schemas.microsoft.com/office/powerpoint/2010/main" val="76681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4">
            <a:extLst>
              <a:ext uri="{FF2B5EF4-FFF2-40B4-BE49-F238E27FC236}">
                <a16:creationId xmlns:a16="http://schemas.microsoft.com/office/drawing/2014/main" id="{9C351700-2EA2-44B7-B221-355FE0AE1C9F}"/>
              </a:ext>
            </a:extLst>
          </p:cNvPr>
          <p:cNvSpPr/>
          <p:nvPr/>
        </p:nvSpPr>
        <p:spPr>
          <a:xfrm>
            <a:off x="933516" y="1126180"/>
            <a:ext cx="6457444" cy="4700792"/>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Sperm concentration/total sperm count negatively associated with BMI &gt;25 kg/m</a:t>
            </a:r>
            <a:r>
              <a:rPr lang="en-US" sz="2400" baseline="30000" dirty="0">
                <a:solidFill>
                  <a:schemeClr val="tx1"/>
                </a:solidFill>
                <a:latin typeface="Arial" panose="020B0604020202020204" pitchFamily="34" charset="0"/>
              </a:rPr>
              <a:t>2</a:t>
            </a:r>
            <a:r>
              <a:rPr lang="en-US" sz="2400" dirty="0">
                <a:solidFill>
                  <a:schemeClr val="tx1"/>
                </a:solidFill>
                <a:latin typeface="Arial" panose="020B0604020202020204" pitchFamily="34" charset="0"/>
              </a:rPr>
              <a:t> </a:t>
            </a:r>
          </a:p>
          <a:p>
            <a:pPr lvl="2">
              <a:spcAft>
                <a:spcPts val="1800"/>
              </a:spcAft>
            </a:pPr>
            <a:r>
              <a:rPr lang="en-US" sz="2400" dirty="0">
                <a:solidFill>
                  <a:schemeClr val="tx1"/>
                </a:solidFill>
                <a:latin typeface="Arial" panose="020B0604020202020204" pitchFamily="34" charset="0"/>
              </a:rPr>
              <a:t>- reduced normal sperm                                                    morphology and motility less                                          consistent across studies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cs typeface="Arial"/>
              </a:rPr>
              <a:t>Increased VAT associated                                                    with ↓ </a:t>
            </a:r>
            <a:r>
              <a:rPr lang="en-US" sz="2400" dirty="0">
                <a:solidFill>
                  <a:schemeClr val="tx1"/>
                </a:solidFill>
                <a:latin typeface="Arial" panose="020B0604020202020204" pitchFamily="34" charset="0"/>
              </a:rPr>
              <a:t>serum free and                                                                   total-testosterone levels</a:t>
            </a:r>
          </a:p>
          <a:p>
            <a:pPr marL="285750" indent="-285750">
              <a:spcAft>
                <a:spcPts val="1800"/>
              </a:spcAft>
              <a:buFont typeface="Wingdings" panose="05000000000000000000" pitchFamily="2" charset="2"/>
              <a:buChar char="§"/>
            </a:pPr>
            <a:r>
              <a:rPr lang="en-US" sz="2400" dirty="0">
                <a:solidFill>
                  <a:schemeClr val="tx1"/>
                </a:solidFill>
                <a:latin typeface="Arial" panose="020B0604020202020204" pitchFamily="34" charset="0"/>
                <a:cs typeface="Times New Roman"/>
              </a:rPr>
              <a:t>↑ </a:t>
            </a:r>
            <a:r>
              <a:rPr lang="en-US" sz="2400" dirty="0">
                <a:solidFill>
                  <a:schemeClr val="tx1"/>
                </a:solidFill>
                <a:latin typeface="Arial" panose="020B0604020202020204" pitchFamily="34" charset="0"/>
              </a:rPr>
              <a:t>serum estrogens</a:t>
            </a:r>
            <a:endParaRPr lang="en-US" sz="2400" baseline="30000" dirty="0">
              <a:solidFill>
                <a:schemeClr val="tx1"/>
              </a:solidFill>
              <a:latin typeface="Arial" panose="020B0604020202020204" pitchFamily="34" charset="0"/>
            </a:endParaRPr>
          </a:p>
        </p:txBody>
      </p:sp>
      <p:sp>
        <p:nvSpPr>
          <p:cNvPr id="8" name="Rectangle 7">
            <a:extLst>
              <a:ext uri="{FF2B5EF4-FFF2-40B4-BE49-F238E27FC236}">
                <a16:creationId xmlns:a16="http://schemas.microsoft.com/office/drawing/2014/main" id="{98C4A336-3F43-404C-A833-D5A0821E6206}"/>
              </a:ext>
            </a:extLst>
          </p:cNvPr>
          <p:cNvSpPr/>
          <p:nvPr/>
        </p:nvSpPr>
        <p:spPr>
          <a:xfrm>
            <a:off x="8085761" y="743304"/>
            <a:ext cx="4106239" cy="5422643"/>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274320">
              <a:defRPr/>
            </a:pPr>
            <a:r>
              <a:rPr lang="en-US" sz="2400" dirty="0">
                <a:latin typeface="Arial"/>
                <a:cs typeface="Arial"/>
              </a:rPr>
              <a:t>Male 52.8 BMI (Obese)</a:t>
            </a:r>
          </a:p>
          <a:p>
            <a:pPr marL="274320">
              <a:defRPr/>
            </a:pPr>
            <a:r>
              <a:rPr lang="en-US" sz="1200" dirty="0">
                <a:latin typeface="Arial" panose="020B0604020202020204" pitchFamily="34" charset="0"/>
              </a:rPr>
              <a:t>Expert Rev Endocrinol </a:t>
            </a:r>
            <a:r>
              <a:rPr lang="en-US" sz="1200" dirty="0" err="1">
                <a:latin typeface="Arial" panose="020B0604020202020204" pitchFamily="34" charset="0"/>
              </a:rPr>
              <a:t>Metab</a:t>
            </a:r>
            <a:r>
              <a:rPr lang="en-US" sz="1200" dirty="0">
                <a:latin typeface="Arial" panose="020B0604020202020204" pitchFamily="34" charset="0"/>
              </a:rPr>
              <a:t> © 2010</a:t>
            </a:r>
          </a:p>
        </p:txBody>
      </p:sp>
      <p:sp>
        <p:nvSpPr>
          <p:cNvPr id="3" name="TextBox 2">
            <a:extLst>
              <a:ext uri="{FF2B5EF4-FFF2-40B4-BE49-F238E27FC236}">
                <a16:creationId xmlns:a16="http://schemas.microsoft.com/office/drawing/2014/main" id="{DA9C497D-BD0D-4DF5-A6D8-EBB9474C5383}"/>
              </a:ext>
            </a:extLst>
          </p:cNvPr>
          <p:cNvSpPr txBox="1"/>
          <p:nvPr/>
        </p:nvSpPr>
        <p:spPr>
          <a:xfrm>
            <a:off x="152399" y="262101"/>
            <a:ext cx="5747469" cy="461665"/>
          </a:xfrm>
          <a:prstGeom prst="rect">
            <a:avLst/>
          </a:prstGeom>
          <a:noFill/>
        </p:spPr>
        <p:txBody>
          <a:bodyPr wrap="square" lIns="91440" tIns="45720" rIns="91440" bIns="45720" rtlCol="0" anchor="t">
            <a:spAutoFit/>
          </a:bodyPr>
          <a:lstStyle/>
          <a:p>
            <a:r>
              <a:rPr lang="en-US" sz="2400" b="1" dirty="0">
                <a:solidFill>
                  <a:schemeClr val="tx2"/>
                </a:solidFill>
                <a:latin typeface="Arial"/>
                <a:cs typeface="Arial"/>
              </a:rPr>
              <a:t>Male with Obesity/Infertility</a:t>
            </a:r>
          </a:p>
        </p:txBody>
      </p:sp>
      <p:pic>
        <p:nvPicPr>
          <p:cNvPr id="6" name="Picture 5">
            <a:extLst>
              <a:ext uri="{FF2B5EF4-FFF2-40B4-BE49-F238E27FC236}">
                <a16:creationId xmlns:a16="http://schemas.microsoft.com/office/drawing/2014/main" id="{CD700912-A2A8-42F5-A1FB-D924A831021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 b="99667" l="10000" r="99556">
                        <a14:foregroundMark x1="26222" y1="667" x2="28889" y2="29333"/>
                        <a14:foregroundMark x1="28889" y1="29333" x2="40667" y2="61000"/>
                        <a14:foregroundMark x1="40667" y1="61000" x2="99556" y2="81667"/>
                        <a14:foregroundMark x1="99556" y1="81667" x2="94889" y2="1000"/>
                        <a14:foregroundMark x1="94889" y1="1000" x2="33778" y2="1333"/>
                        <a14:foregroundMark x1="33778" y1="1333" x2="33778" y2="1333"/>
                        <a14:foregroundMark x1="88000" y1="7000" x2="95333" y2="72000"/>
                        <a14:foregroundMark x1="28000" y1="85000" x2="25778" y2="97000"/>
                        <a14:foregroundMark x1="25778" y1="97000" x2="87556" y2="92333"/>
                        <a14:foregroundMark x1="87556" y1="92333" x2="95556" y2="92333"/>
                        <a14:foregroundMark x1="98889" y1="2333" x2="99111" y2="86000"/>
                        <a14:foregroundMark x1="99111" y1="86000" x2="86889" y2="96000"/>
                        <a14:foregroundMark x1="86889" y1="96000" x2="46000" y2="97333"/>
                        <a14:foregroundMark x1="97778" y1="61667" x2="90000" y2="73000"/>
                        <a14:foregroundMark x1="90000" y1="73000" x2="84889" y2="98333"/>
                        <a14:foregroundMark x1="84889" y1="98333" x2="99556" y2="57333"/>
                        <a14:foregroundMark x1="98667" y1="80333" x2="76444" y2="98333"/>
                        <a14:foregroundMark x1="76444" y1="98333" x2="94222" y2="77667"/>
                        <a14:foregroundMark x1="97111" y1="86333" x2="99333" y2="97333"/>
                        <a14:foregroundMark x1="91556" y1="94000" x2="93778" y2="99000"/>
                        <a14:foregroundMark x1="88667" y1="96000" x2="90222" y2="99000"/>
                        <a14:foregroundMark x1="99111" y1="86667" x2="99556" y2="90333"/>
                        <a14:foregroundMark x1="38444" y1="97667" x2="41778" y2="99667"/>
                      </a14:backgroundRemoval>
                    </a14:imgEffect>
                  </a14:imgLayer>
                </a14:imgProps>
              </a:ext>
            </a:extLst>
          </a:blip>
          <a:stretch>
            <a:fillRect/>
          </a:stretch>
        </p:blipFill>
        <p:spPr>
          <a:xfrm>
            <a:off x="6424927" y="1738666"/>
            <a:ext cx="5767073" cy="3844716"/>
          </a:xfrm>
          <a:prstGeom prst="rect">
            <a:avLst/>
          </a:prstGeom>
        </p:spPr>
      </p:pic>
      <p:sp>
        <p:nvSpPr>
          <p:cNvPr id="4" name="TextBox 3">
            <a:extLst>
              <a:ext uri="{FF2B5EF4-FFF2-40B4-BE49-F238E27FC236}">
                <a16:creationId xmlns:a16="http://schemas.microsoft.com/office/drawing/2014/main" id="{8D82B66B-43DA-4F58-A240-AD9ECE5D1922}"/>
              </a:ext>
            </a:extLst>
          </p:cNvPr>
          <p:cNvSpPr txBox="1"/>
          <p:nvPr/>
        </p:nvSpPr>
        <p:spPr>
          <a:xfrm>
            <a:off x="8608577" y="2322414"/>
            <a:ext cx="3010237" cy="2308324"/>
          </a:xfrm>
          <a:prstGeom prst="rect">
            <a:avLst/>
          </a:prstGeom>
          <a:solidFill>
            <a:schemeClr val="bg1">
              <a:alpha val="52000"/>
            </a:schemeClr>
          </a:solidFill>
          <a:ln>
            <a:solidFill>
              <a:schemeClr val="bg1">
                <a:lumMod val="85000"/>
              </a:schemeClr>
            </a:solidFill>
          </a:ln>
        </p:spPr>
        <p:txBody>
          <a:bodyPr wrap="square" lIns="91440" tIns="45720" rIns="91440" bIns="45720" rtlCol="0" anchor="t">
            <a:spAutoFit/>
          </a:bodyPr>
          <a:lstStyle/>
          <a:p>
            <a:r>
              <a:rPr lang="en-US" dirty="0">
                <a:latin typeface="Arial"/>
                <a:cs typeface="Arial"/>
              </a:rPr>
              <a:t> Male with Obesity</a:t>
            </a:r>
          </a:p>
          <a:p>
            <a:endParaRPr lang="en-US" dirty="0">
              <a:latin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rPr>
              <a:t>BMI &gt;30 kg/m</a:t>
            </a:r>
            <a:r>
              <a:rPr lang="en-US" baseline="30000" dirty="0">
                <a:latin typeface="Arial" panose="020B0604020202020204" pitchFamily="34" charset="0"/>
              </a:rPr>
              <a:t>2</a:t>
            </a:r>
          </a:p>
          <a:p>
            <a:pPr marL="285750" indent="-285750">
              <a:buFont typeface="Wingdings" panose="05000000000000000000" pitchFamily="2" charset="2"/>
              <a:buChar char="§"/>
            </a:pPr>
            <a:r>
              <a:rPr lang="en-US" dirty="0">
                <a:latin typeface="Arial" panose="020B0604020202020204" pitchFamily="34" charset="0"/>
              </a:rPr>
              <a:t>High serum estradiol</a:t>
            </a:r>
          </a:p>
          <a:p>
            <a:pPr marL="285750" indent="-285750">
              <a:buFont typeface="Wingdings" panose="05000000000000000000" pitchFamily="2" charset="2"/>
              <a:buChar char="§"/>
            </a:pPr>
            <a:r>
              <a:rPr lang="en-US" dirty="0">
                <a:latin typeface="Arial" panose="020B0604020202020204" pitchFamily="34" charset="0"/>
              </a:rPr>
              <a:t>Insulin resistance</a:t>
            </a:r>
          </a:p>
          <a:p>
            <a:pPr marL="285750" indent="-285750">
              <a:buFont typeface="Wingdings" panose="05000000000000000000" pitchFamily="2" charset="2"/>
              <a:buChar char="§"/>
            </a:pPr>
            <a:r>
              <a:rPr lang="en-US" dirty="0">
                <a:latin typeface="Arial" panose="020B0604020202020204" pitchFamily="34" charset="0"/>
              </a:rPr>
              <a:t>High serum leptin</a:t>
            </a:r>
          </a:p>
          <a:p>
            <a:pPr marL="285750" indent="-285750">
              <a:buFont typeface="Wingdings" panose="05000000000000000000" pitchFamily="2" charset="2"/>
              <a:buChar char="§"/>
            </a:pPr>
            <a:r>
              <a:rPr lang="en-US" dirty="0">
                <a:latin typeface="Arial" panose="020B0604020202020204" pitchFamily="34" charset="0"/>
              </a:rPr>
              <a:t>Hypogonadism</a:t>
            </a:r>
          </a:p>
          <a:p>
            <a:pPr marL="285750" indent="-285750">
              <a:buFont typeface="Wingdings" panose="05000000000000000000" pitchFamily="2" charset="2"/>
              <a:buChar char="§"/>
            </a:pPr>
            <a:r>
              <a:rPr lang="en-US" dirty="0">
                <a:latin typeface="Arial" panose="020B0604020202020204" pitchFamily="34" charset="0"/>
              </a:rPr>
              <a:t>Subfertility</a:t>
            </a:r>
          </a:p>
        </p:txBody>
      </p:sp>
      <p:grpSp>
        <p:nvGrpSpPr>
          <p:cNvPr id="10" name="Group 9">
            <a:extLst>
              <a:ext uri="{FF2B5EF4-FFF2-40B4-BE49-F238E27FC236}">
                <a16:creationId xmlns:a16="http://schemas.microsoft.com/office/drawing/2014/main" id="{C925A808-DFEF-4DD0-BADF-48DBBA5E0B02}"/>
              </a:ext>
            </a:extLst>
          </p:cNvPr>
          <p:cNvGrpSpPr/>
          <p:nvPr/>
        </p:nvGrpSpPr>
        <p:grpSpPr>
          <a:xfrm>
            <a:off x="0" y="211147"/>
            <a:ext cx="2743200" cy="102242"/>
            <a:chOff x="0" y="211147"/>
            <a:chExt cx="2743200" cy="102242"/>
          </a:xfrm>
        </p:grpSpPr>
        <p:sp>
          <p:nvSpPr>
            <p:cNvPr id="11" name="Rectangle: Rounded Corners 14">
              <a:extLst>
                <a:ext uri="{FF2B5EF4-FFF2-40B4-BE49-F238E27FC236}">
                  <a16:creationId xmlns:a16="http://schemas.microsoft.com/office/drawing/2014/main" id="{16141256-B9AC-4E66-B36B-7C140ABEDC0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2" name="Rectangle: Rounded Corners 14">
              <a:extLst>
                <a:ext uri="{FF2B5EF4-FFF2-40B4-BE49-F238E27FC236}">
                  <a16:creationId xmlns:a16="http://schemas.microsoft.com/office/drawing/2014/main" id="{F2AEC9C5-ABD2-4DFD-9FC2-129B4A9A5A82}"/>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BF87B2A-2165-41CA-9179-4AEDB08D8A15}"/>
              </a:ext>
            </a:extLst>
          </p:cNvPr>
          <p:cNvSpPr>
            <a:spLocks noGrp="1"/>
          </p:cNvSpPr>
          <p:nvPr>
            <p:ph type="sldNum" sz="quarter" idx="12"/>
          </p:nvPr>
        </p:nvSpPr>
        <p:spPr/>
        <p:txBody>
          <a:bodyPr/>
          <a:lstStyle/>
          <a:p>
            <a:fld id="{D64A4081-96DA-4357-B571-9C6EDCBB5541}" type="slidenum">
              <a:rPr lang="en-US" smtClean="0"/>
              <a:t>7</a:t>
            </a:fld>
            <a:endParaRPr lang="en-US"/>
          </a:p>
        </p:txBody>
      </p:sp>
    </p:spTree>
    <p:extLst>
      <p:ext uri="{BB962C8B-B14F-4D97-AF65-F5344CB8AC3E}">
        <p14:creationId xmlns:p14="http://schemas.microsoft.com/office/powerpoint/2010/main" val="111727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4">
            <a:extLst>
              <a:ext uri="{FF2B5EF4-FFF2-40B4-BE49-F238E27FC236}">
                <a16:creationId xmlns:a16="http://schemas.microsoft.com/office/drawing/2014/main" id="{DF1FD8AE-3A08-4B57-846E-7847BBB2282A}"/>
              </a:ext>
            </a:extLst>
          </p:cNvPr>
          <p:cNvSpPr/>
          <p:nvPr/>
        </p:nvSpPr>
        <p:spPr>
          <a:xfrm rot="10800000">
            <a:off x="0" y="218139"/>
            <a:ext cx="3291840" cy="63500"/>
          </a:xfrm>
          <a:prstGeom prst="roundRect">
            <a:avLst>
              <a:gd name="adj" fmla="val 0"/>
            </a:avLst>
          </a:prstGeom>
          <a:solidFill>
            <a:srgbClr val="466A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8" name="Rectangle 7">
            <a:extLst>
              <a:ext uri="{FF2B5EF4-FFF2-40B4-BE49-F238E27FC236}">
                <a16:creationId xmlns:a16="http://schemas.microsoft.com/office/drawing/2014/main" id="{98C4A336-3F43-404C-A833-D5A0821E6206}"/>
              </a:ext>
            </a:extLst>
          </p:cNvPr>
          <p:cNvSpPr/>
          <p:nvPr/>
        </p:nvSpPr>
        <p:spPr>
          <a:xfrm>
            <a:off x="5085708" y="309880"/>
            <a:ext cx="7106293" cy="5823792"/>
          </a:xfrm>
          <a:prstGeom prst="rect">
            <a:avLst/>
          </a:prstGeom>
          <a:gradFill>
            <a:gsLst>
              <a:gs pos="0">
                <a:schemeClr val="tx2"/>
              </a:gs>
              <a:gs pos="100000">
                <a:schemeClr val="tx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274320">
              <a:defRPr/>
            </a:pPr>
            <a:r>
              <a:rPr lang="en-US" sz="2400" dirty="0">
                <a:latin typeface="Arial" panose="020B0604020202020204" pitchFamily="34" charset="0"/>
              </a:rPr>
              <a:t>Obesity Cycle</a:t>
            </a:r>
          </a:p>
          <a:p>
            <a:pPr marL="274320">
              <a:defRPr/>
            </a:pPr>
            <a:r>
              <a:rPr lang="en-US" sz="1200" dirty="0">
                <a:latin typeface="Arial" panose="020B0604020202020204" pitchFamily="34" charset="0"/>
              </a:rPr>
              <a:t>Medscape.com &amp; Expert Rev Endocrinol </a:t>
            </a:r>
            <a:r>
              <a:rPr lang="en-US" sz="1200" dirty="0" err="1">
                <a:latin typeface="Arial" panose="020B0604020202020204" pitchFamily="34" charset="0"/>
              </a:rPr>
              <a:t>Metab</a:t>
            </a:r>
            <a:r>
              <a:rPr lang="en-US" sz="1200" dirty="0">
                <a:latin typeface="Arial" panose="020B0604020202020204" pitchFamily="34" charset="0"/>
              </a:rPr>
              <a:t> @2010 Expert Reviews Ltd</a:t>
            </a:r>
          </a:p>
        </p:txBody>
      </p:sp>
      <p:sp>
        <p:nvSpPr>
          <p:cNvPr id="3" name="TextBox 2">
            <a:extLst>
              <a:ext uri="{FF2B5EF4-FFF2-40B4-BE49-F238E27FC236}">
                <a16:creationId xmlns:a16="http://schemas.microsoft.com/office/drawing/2014/main" id="{DA9C497D-BD0D-4DF5-A6D8-EBB9474C5383}"/>
              </a:ext>
            </a:extLst>
          </p:cNvPr>
          <p:cNvSpPr txBox="1"/>
          <p:nvPr/>
        </p:nvSpPr>
        <p:spPr>
          <a:xfrm>
            <a:off x="82193" y="281639"/>
            <a:ext cx="4538793"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Hypogonadal-Obesity Cycle</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411681" y="1480044"/>
            <a:ext cx="4465076" cy="4548251"/>
          </a:xfrm>
          <a:prstGeom prst="roundRect">
            <a:avLst>
              <a:gd name="adj" fmla="val 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900"/>
              </a:spcAft>
              <a:buFont typeface="Wingdings" panose="05000000000000000000" pitchFamily="2" charset="2"/>
              <a:buChar char="§"/>
            </a:pPr>
            <a:r>
              <a:rPr lang="en-US" sz="2000" dirty="0">
                <a:solidFill>
                  <a:schemeClr val="tx1"/>
                </a:solidFill>
                <a:latin typeface="Arial" panose="020B0604020202020204" pitchFamily="34" charset="0"/>
              </a:rPr>
              <a:t>Adipose-derived aromatase converts androgens to estrogens</a:t>
            </a:r>
          </a:p>
          <a:p>
            <a:pPr marL="457200" indent="-457200">
              <a:spcAft>
                <a:spcPts val="900"/>
              </a:spcAft>
              <a:buFont typeface="Wingdings" panose="05000000000000000000" pitchFamily="2" charset="2"/>
              <a:buChar char="§"/>
            </a:pPr>
            <a:r>
              <a:rPr lang="en-US" sz="2000" dirty="0">
                <a:solidFill>
                  <a:schemeClr val="tx1"/>
                </a:solidFill>
                <a:latin typeface="Arial" panose="020B0604020202020204" pitchFamily="34" charset="0"/>
              </a:rPr>
              <a:t>Adipose rich source of peripheral estrogens that regulate testicular function</a:t>
            </a:r>
          </a:p>
          <a:p>
            <a:pPr marL="457200" indent="-457200">
              <a:spcAft>
                <a:spcPts val="900"/>
              </a:spcAft>
              <a:buFont typeface="Wingdings" panose="05000000000000000000" pitchFamily="2" charset="2"/>
              <a:buChar char="§"/>
            </a:pPr>
            <a:r>
              <a:rPr lang="en-US" sz="2000" dirty="0">
                <a:solidFill>
                  <a:schemeClr val="tx1"/>
                </a:solidFill>
                <a:latin typeface="Arial" panose="020B0604020202020204" pitchFamily="34" charset="0"/>
              </a:rPr>
              <a:t>In response to an increased adipose tissue mass, elevated E2 suppresses the HPT axis</a:t>
            </a:r>
          </a:p>
          <a:p>
            <a:pPr marL="457200" indent="-457200">
              <a:spcAft>
                <a:spcPts val="900"/>
              </a:spcAft>
              <a:buFont typeface="Wingdings" panose="05000000000000000000" pitchFamily="2" charset="2"/>
              <a:buChar char="§"/>
            </a:pPr>
            <a:r>
              <a:rPr lang="en-US" sz="2000" dirty="0">
                <a:solidFill>
                  <a:schemeClr val="tx1"/>
                </a:solidFill>
                <a:latin typeface="Arial" panose="020B0604020202020204" pitchFamily="34" charset="0"/>
              </a:rPr>
              <a:t>Reduced T contributes to abdominal adipose tissue distribution.</a:t>
            </a:r>
            <a:endParaRPr lang="en-US" sz="2000" baseline="30000" dirty="0">
              <a:solidFill>
                <a:schemeClr val="tx1"/>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97AD93BF-B263-4E46-A0E8-BCD14A4F7517}"/>
              </a:ext>
            </a:extLst>
          </p:cNvPr>
          <p:cNvSpPr>
            <a:spLocks noGrp="1"/>
          </p:cNvSpPr>
          <p:nvPr>
            <p:ph type="sldNum" sz="quarter" idx="12"/>
          </p:nvPr>
        </p:nvSpPr>
        <p:spPr/>
        <p:txBody>
          <a:bodyPr/>
          <a:lstStyle/>
          <a:p>
            <a:fld id="{D64A4081-96DA-4357-B571-9C6EDCBB5541}" type="slidenum">
              <a:rPr lang="en-US" smtClean="0"/>
              <a:t>8</a:t>
            </a:fld>
            <a:endParaRPr lang="en-US"/>
          </a:p>
        </p:txBody>
      </p:sp>
      <p:sp>
        <p:nvSpPr>
          <p:cNvPr id="5" name="TextBox 4">
            <a:extLst>
              <a:ext uri="{FF2B5EF4-FFF2-40B4-BE49-F238E27FC236}">
                <a16:creationId xmlns:a16="http://schemas.microsoft.com/office/drawing/2014/main" id="{345A04CB-902E-467D-AA29-924065F73F87}"/>
              </a:ext>
            </a:extLst>
          </p:cNvPr>
          <p:cNvSpPr txBox="1"/>
          <p:nvPr/>
        </p:nvSpPr>
        <p:spPr>
          <a:xfrm>
            <a:off x="2110147" y="5672095"/>
            <a:ext cx="274320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0" u="sng" dirty="0">
                <a:solidFill>
                  <a:schemeClr val="bg2">
                    <a:lumMod val="25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rPr>
              <a:t>Expert Rev Endocrinal </a:t>
            </a:r>
            <a:r>
              <a:rPr lang="en-US" sz="1050" i="0" u="sng" dirty="0" err="1">
                <a:solidFill>
                  <a:schemeClr val="bg2">
                    <a:lumMod val="25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rPr>
              <a:t>Metalab</a:t>
            </a:r>
            <a:r>
              <a:rPr lang="en-US" sz="1050" i="0" u="sng" dirty="0">
                <a:solidFill>
                  <a:schemeClr val="bg2">
                    <a:lumMod val="25000"/>
                  </a:schemeClr>
                </a:solidFill>
                <a:effectLst/>
                <a:latin typeface="Arial" panose="020B0604020202020204" pitchFamily="34" charset="0"/>
                <a:hlinkClick r:id="rId3">
                  <a:extLst>
                    <a:ext uri="{A12FA001-AC4F-418D-AE19-62706E023703}">
                      <ahyp:hlinkClr xmlns:ahyp="http://schemas.microsoft.com/office/drawing/2018/hyperlinkcolor" val="tx"/>
                    </a:ext>
                  </a:extLst>
                </a:hlinkClick>
              </a:rPr>
              <a:t> 2010 Expert Review Ltd www.medscape.com</a:t>
            </a:r>
            <a:endParaRPr lang="en-US" sz="1050" dirty="0">
              <a:solidFill>
                <a:schemeClr val="bg2">
                  <a:lumMod val="25000"/>
                </a:schemeClr>
              </a:solidFill>
              <a:highlight>
                <a:srgbClr val="FFFF00"/>
              </a:highlight>
              <a:latin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BF1AAAE2-E82B-40CC-AFD8-96C130D4FE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9927" y="1012981"/>
            <a:ext cx="6830293" cy="5373619"/>
          </a:xfrm>
          <a:prstGeom prst="rect">
            <a:avLst/>
          </a:prstGeom>
          <a:ln>
            <a:solidFill>
              <a:schemeClr val="bg2">
                <a:lumMod val="90000"/>
              </a:schemeClr>
            </a:solidFill>
          </a:ln>
        </p:spPr>
      </p:pic>
    </p:spTree>
    <p:extLst>
      <p:ext uri="{BB962C8B-B14F-4D97-AF65-F5344CB8AC3E}">
        <p14:creationId xmlns:p14="http://schemas.microsoft.com/office/powerpoint/2010/main" val="30937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C497D-BD0D-4DF5-A6D8-EBB9474C5383}"/>
              </a:ext>
            </a:extLst>
          </p:cNvPr>
          <p:cNvSpPr txBox="1"/>
          <p:nvPr/>
        </p:nvSpPr>
        <p:spPr>
          <a:xfrm>
            <a:off x="152400" y="281639"/>
            <a:ext cx="4468586" cy="461665"/>
          </a:xfrm>
          <a:prstGeom prst="rect">
            <a:avLst/>
          </a:prstGeom>
          <a:noFill/>
        </p:spPr>
        <p:txBody>
          <a:bodyPr wrap="square" rtlCol="0">
            <a:spAutoFit/>
          </a:bodyPr>
          <a:lstStyle/>
          <a:p>
            <a:r>
              <a:rPr lang="en-US" sz="2400" b="1" dirty="0">
                <a:solidFill>
                  <a:schemeClr val="tx2"/>
                </a:solidFill>
                <a:latin typeface="Arial" panose="020B0604020202020204" pitchFamily="34" charset="0"/>
              </a:rPr>
              <a:t>Other Mechanisms</a:t>
            </a:r>
          </a:p>
        </p:txBody>
      </p:sp>
      <p:sp>
        <p:nvSpPr>
          <p:cNvPr id="9" name="Rectangle: Rounded Corners 14">
            <a:extLst>
              <a:ext uri="{FF2B5EF4-FFF2-40B4-BE49-F238E27FC236}">
                <a16:creationId xmlns:a16="http://schemas.microsoft.com/office/drawing/2014/main" id="{9C351700-2EA2-44B7-B221-355FE0AE1C9F}"/>
              </a:ext>
            </a:extLst>
          </p:cNvPr>
          <p:cNvSpPr/>
          <p:nvPr/>
        </p:nvSpPr>
        <p:spPr>
          <a:xfrm>
            <a:off x="1783605" y="1802046"/>
            <a:ext cx="8869155" cy="2460074"/>
          </a:xfrm>
          <a:prstGeom prst="roundRect">
            <a:avLst>
              <a:gd name="adj" fmla="val 0"/>
            </a:avLst>
          </a:prstGeom>
          <a:solidFill>
            <a:schemeClr val="bg1">
              <a:lumMod val="9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Testicular heat-stress-/hypoxia-induced apoptosis</a:t>
            </a:r>
          </a:p>
          <a:p>
            <a:pPr marL="457200"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Endocrine disruption by '</a:t>
            </a:r>
            <a:r>
              <a:rPr lang="en-US" sz="2400" dirty="0" err="1">
                <a:solidFill>
                  <a:schemeClr val="tx1"/>
                </a:solidFill>
                <a:latin typeface="Arial" panose="020B0604020202020204" pitchFamily="34" charset="0"/>
              </a:rPr>
              <a:t>obesogens</a:t>
            </a:r>
            <a:r>
              <a:rPr lang="en-US" sz="2400" dirty="0">
                <a:solidFill>
                  <a:schemeClr val="tx1"/>
                </a:solidFill>
                <a:latin typeface="Arial" panose="020B0604020202020204" pitchFamily="34" charset="0"/>
              </a:rPr>
              <a:t>‘</a:t>
            </a:r>
          </a:p>
          <a:p>
            <a:pPr marL="914400" lvl="1" indent="-457200">
              <a:spcAft>
                <a:spcPts val="1800"/>
              </a:spcAft>
              <a:buFont typeface="Wingdings" panose="05000000000000000000" pitchFamily="2" charset="2"/>
              <a:buChar char="§"/>
            </a:pPr>
            <a:r>
              <a:rPr lang="en-US" sz="2400" dirty="0">
                <a:solidFill>
                  <a:schemeClr val="tx1"/>
                </a:solidFill>
                <a:latin typeface="Arial" panose="020B0604020202020204" pitchFamily="34" charset="0"/>
              </a:rPr>
              <a:t>environmental chemicals that may be stored in adipose tissue and have the potential to modulate both estrogenic and </a:t>
            </a:r>
            <a:r>
              <a:rPr lang="en-US" sz="2400" dirty="0" err="1">
                <a:solidFill>
                  <a:schemeClr val="tx1"/>
                </a:solidFill>
                <a:latin typeface="Arial" panose="020B0604020202020204" pitchFamily="34" charset="0"/>
              </a:rPr>
              <a:t>adipogenic</a:t>
            </a:r>
            <a:r>
              <a:rPr lang="en-US" sz="2400" dirty="0">
                <a:solidFill>
                  <a:schemeClr val="tx1"/>
                </a:solidFill>
                <a:latin typeface="Arial" panose="020B0604020202020204" pitchFamily="34" charset="0"/>
              </a:rPr>
              <a:t> pathways</a:t>
            </a:r>
          </a:p>
        </p:txBody>
      </p:sp>
      <p:sp>
        <p:nvSpPr>
          <p:cNvPr id="7" name="TextBox 6">
            <a:extLst>
              <a:ext uri="{FF2B5EF4-FFF2-40B4-BE49-F238E27FC236}">
                <a16:creationId xmlns:a16="http://schemas.microsoft.com/office/drawing/2014/main" id="{673DDD60-C0F2-4FBD-8715-D8391F85FAFB}"/>
              </a:ext>
            </a:extLst>
          </p:cNvPr>
          <p:cNvSpPr txBox="1"/>
          <p:nvPr/>
        </p:nvSpPr>
        <p:spPr>
          <a:xfrm>
            <a:off x="7439964" y="5467554"/>
            <a:ext cx="3073277" cy="253916"/>
          </a:xfrm>
          <a:prstGeom prst="rect">
            <a:avLst/>
          </a:prstGeom>
          <a:noFill/>
        </p:spPr>
        <p:txBody>
          <a:bodyPr wrap="none" lIns="91440" tIns="45720" rIns="91440" bIns="45720" rtlCol="0" anchor="t">
            <a:spAutoFit/>
          </a:bodyPr>
          <a:lstStyle/>
          <a:p>
            <a:r>
              <a:rPr lang="en-US" sz="1050" dirty="0">
                <a:solidFill>
                  <a:schemeClr val="bg2">
                    <a:lumMod val="2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http://www.Medscape.com/viewarticle/719489_6</a:t>
            </a:r>
            <a:endParaRPr lang="en-US" sz="1050" dirty="0">
              <a:solidFill>
                <a:schemeClr val="bg2">
                  <a:lumMod val="25000"/>
                </a:schemeClr>
              </a:solidFill>
              <a:latin typeface="Arial" panose="020B0604020202020204" pitchFamily="34" charset="0"/>
            </a:endParaRPr>
          </a:p>
        </p:txBody>
      </p:sp>
      <p:grpSp>
        <p:nvGrpSpPr>
          <p:cNvPr id="8" name="Group 7">
            <a:extLst>
              <a:ext uri="{FF2B5EF4-FFF2-40B4-BE49-F238E27FC236}">
                <a16:creationId xmlns:a16="http://schemas.microsoft.com/office/drawing/2014/main" id="{9E3AB9FC-796E-4254-A936-6CAD7296CEF6}"/>
              </a:ext>
            </a:extLst>
          </p:cNvPr>
          <p:cNvGrpSpPr/>
          <p:nvPr/>
        </p:nvGrpSpPr>
        <p:grpSpPr>
          <a:xfrm>
            <a:off x="0" y="211147"/>
            <a:ext cx="2743200" cy="102242"/>
            <a:chOff x="0" y="211147"/>
            <a:chExt cx="2743200" cy="102242"/>
          </a:xfrm>
        </p:grpSpPr>
        <p:sp>
          <p:nvSpPr>
            <p:cNvPr id="10" name="Rectangle: Rounded Corners 14">
              <a:extLst>
                <a:ext uri="{FF2B5EF4-FFF2-40B4-BE49-F238E27FC236}">
                  <a16:creationId xmlns:a16="http://schemas.microsoft.com/office/drawing/2014/main" id="{7EC95C58-18F8-457E-972A-F9067BA02877}"/>
                </a:ext>
              </a:extLst>
            </p:cNvPr>
            <p:cNvSpPr/>
            <p:nvPr/>
          </p:nvSpPr>
          <p:spPr>
            <a:xfrm rot="10800000">
              <a:off x="0" y="249889"/>
              <a:ext cx="2743200" cy="63500"/>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sp>
          <p:nvSpPr>
            <p:cNvPr id="11" name="Rectangle: Rounded Corners 14">
              <a:extLst>
                <a:ext uri="{FF2B5EF4-FFF2-40B4-BE49-F238E27FC236}">
                  <a16:creationId xmlns:a16="http://schemas.microsoft.com/office/drawing/2014/main" id="{107C9F62-AAC2-4067-82B6-735AEEDDC17B}"/>
                </a:ext>
              </a:extLst>
            </p:cNvPr>
            <p:cNvSpPr/>
            <p:nvPr/>
          </p:nvSpPr>
          <p:spPr>
            <a:xfrm rot="10800000">
              <a:off x="0" y="211147"/>
              <a:ext cx="2743200" cy="63500"/>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dirty="0">
                <a:latin typeface="Arial" panose="020B0604020202020204" pitchFamily="34" charset="0"/>
              </a:endParaRPr>
            </a:p>
          </p:txBody>
        </p:sp>
      </p:grpSp>
      <p:sp>
        <p:nvSpPr>
          <p:cNvPr id="2" name="Slide Number Placeholder 1">
            <a:extLst>
              <a:ext uri="{FF2B5EF4-FFF2-40B4-BE49-F238E27FC236}">
                <a16:creationId xmlns:a16="http://schemas.microsoft.com/office/drawing/2014/main" id="{37A5EE90-8114-4D35-AEEF-B9943AC0A1C0}"/>
              </a:ext>
            </a:extLst>
          </p:cNvPr>
          <p:cNvSpPr>
            <a:spLocks noGrp="1"/>
          </p:cNvSpPr>
          <p:nvPr>
            <p:ph type="sldNum" sz="quarter" idx="12"/>
          </p:nvPr>
        </p:nvSpPr>
        <p:spPr/>
        <p:txBody>
          <a:bodyPr/>
          <a:lstStyle/>
          <a:p>
            <a:fld id="{D64A4081-96DA-4357-B571-9C6EDCBB5541}" type="slidenum">
              <a:rPr lang="en-US" smtClean="0"/>
              <a:t>9</a:t>
            </a:fld>
            <a:endParaRPr lang="en-US"/>
          </a:p>
        </p:txBody>
      </p:sp>
    </p:spTree>
    <p:extLst>
      <p:ext uri="{BB962C8B-B14F-4D97-AF65-F5344CB8AC3E}">
        <p14:creationId xmlns:p14="http://schemas.microsoft.com/office/powerpoint/2010/main" val="3092321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LMEd">
  <a:themeElements>
    <a:clrScheme name="LMEd Light">
      <a:dk1>
        <a:srgbClr val="363636"/>
      </a:dk1>
      <a:lt1>
        <a:srgbClr val="FFFFFF"/>
      </a:lt1>
      <a:dk2>
        <a:srgbClr val="73000A"/>
      </a:dk2>
      <a:lt2>
        <a:srgbClr val="EBEBEB"/>
      </a:lt2>
      <a:accent1>
        <a:srgbClr val="CC2E40"/>
      </a:accent1>
      <a:accent2>
        <a:srgbClr val="466A9F"/>
      </a:accent2>
      <a:accent3>
        <a:srgbClr val="1F414D"/>
      </a:accent3>
      <a:accent4>
        <a:srgbClr val="65780B"/>
      </a:accent4>
      <a:accent5>
        <a:srgbClr val="CED318"/>
      </a:accent5>
      <a:accent6>
        <a:srgbClr val="FFF193"/>
      </a:accent6>
      <a:hlink>
        <a:srgbClr val="0563C1"/>
      </a:hlink>
      <a:folHlink>
        <a:srgbClr val="954F72"/>
      </a:folHlink>
    </a:clrScheme>
    <a:fontScheme name="LMEd">
      <a:majorFont>
        <a:latin typeface="Georgia Pro Semibold"/>
        <a:ea typeface=""/>
        <a:cs typeface=""/>
      </a:majorFont>
      <a:minorFont>
        <a:latin typeface="Futura Bk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5732</TotalTime>
  <Words>9635</Words>
  <Application>Microsoft Office PowerPoint</Application>
  <PresentationFormat>Widescreen</PresentationFormat>
  <Paragraphs>820</Paragraphs>
  <Slides>55</Slides>
  <Notes>52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1" baseType="lpstr">
      <vt:lpstr>Arial</vt:lpstr>
      <vt:lpstr>Georgia</vt:lpstr>
      <vt:lpstr>Wingdings</vt:lpstr>
      <vt:lpstr>Wingdings 3</vt:lpstr>
      <vt:lpstr>LMEd</vt:lpstr>
      <vt:lpstr>Packager Shell Object</vt:lpstr>
      <vt:lpstr>Lifestyle Medicine and Reproductive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Exercises that increase intra-abdominal pressure can worsen diastasis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MEDICINE UofSC SCHOOL OF MEDICINE GREENVILLE</dc:title>
  <dc:creator>Virginia Abbott</dc:creator>
  <cp:lastModifiedBy>Virginia Abbott</cp:lastModifiedBy>
  <cp:revision>1095</cp:revision>
  <dcterms:created xsi:type="dcterms:W3CDTF">2020-01-04T18:33:12Z</dcterms:created>
  <dcterms:modified xsi:type="dcterms:W3CDTF">2021-10-20T01:07:01Z</dcterms:modified>
</cp:coreProperties>
</file>